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307" r:id="rId3"/>
    <p:sldId id="323" r:id="rId4"/>
    <p:sldId id="317" r:id="rId5"/>
    <p:sldId id="291" r:id="rId6"/>
    <p:sldId id="290" r:id="rId7"/>
    <p:sldId id="313" r:id="rId8"/>
    <p:sldId id="292" r:id="rId9"/>
    <p:sldId id="268" r:id="rId10"/>
    <p:sldId id="322" r:id="rId11"/>
    <p:sldId id="308" r:id="rId12"/>
    <p:sldId id="319" r:id="rId13"/>
    <p:sldId id="309" r:id="rId14"/>
    <p:sldId id="321" r:id="rId15"/>
    <p:sldId id="315" r:id="rId16"/>
    <p:sldId id="316" r:id="rId17"/>
    <p:sldId id="280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3255B"/>
    <a:srgbClr val="A50021"/>
    <a:srgbClr val="FF3399"/>
    <a:srgbClr val="E6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1940" autoAdjust="0"/>
  </p:normalViewPr>
  <p:slideViewPr>
    <p:cSldViewPr snapToGrid="0">
      <p:cViewPr varScale="1">
        <p:scale>
          <a:sx n="105" d="100"/>
          <a:sy n="105" d="100"/>
        </p:scale>
        <p:origin x="16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80"/>
    </p:cViewPr>
  </p:sorterViewPr>
  <p:notesViewPr>
    <p:cSldViewPr snapToGrid="0">
      <p:cViewPr varScale="1">
        <p:scale>
          <a:sx n="50" d="100"/>
          <a:sy n="50" d="100"/>
        </p:scale>
        <p:origin x="270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G:\My%20Drive\Arbeit\Weekly%20Presentation\Notes%20for%20ESRI%20Present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G:\My%20Drive\Arbeit\Weekly%20Presentation\Notes%20for%20ESRI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E" sz="1800" dirty="0"/>
              <a:t>TPER Analysis by Fuel</a:t>
            </a:r>
          </a:p>
        </c:rich>
      </c:tx>
      <c:layout>
        <c:manualLayout>
          <c:xMode val="edge"/>
          <c:yMode val="edge"/>
          <c:x val="0.16461851851851853"/>
          <c:y val="1.8764775413711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4D-40A9-AC2B-4585BD66567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4D-40A9-AC2B-4585BD66567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4D-40A9-AC2B-4585BD66567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44D-40A9-AC2B-4585BD66567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44D-40A9-AC2B-4585BD665676}"/>
              </c:ext>
            </c:extLst>
          </c:dPt>
          <c:dLbls>
            <c:dLbl>
              <c:idx val="1"/>
              <c:layout>
                <c:manualLayout>
                  <c:x val="-0.18272083333333333"/>
                  <c:y val="-0.210165484633569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4D-40A9-AC2B-4585BD665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Sheet1!$E$5:$E$9</c:f>
              <c:strCache>
                <c:ptCount val="5"/>
                <c:pt idx="0">
                  <c:v>Gas    </c:v>
                </c:pt>
                <c:pt idx="1">
                  <c:v>Oil      </c:v>
                </c:pt>
                <c:pt idx="2">
                  <c:v>RES    </c:v>
                </c:pt>
                <c:pt idx="3">
                  <c:v>Coal  </c:v>
                </c:pt>
                <c:pt idx="4">
                  <c:v>Peat  </c:v>
                </c:pt>
              </c:strCache>
            </c:strRef>
          </c:cat>
          <c:val>
            <c:numRef>
              <c:f>Sheet1!$F$5:$F$9</c:f>
              <c:numCache>
                <c:formatCode>0.0%</c:formatCode>
                <c:ptCount val="5"/>
                <c:pt idx="0">
                  <c:v>0.29799999999999999</c:v>
                </c:pt>
                <c:pt idx="1">
                  <c:v>0.48</c:v>
                </c:pt>
                <c:pt idx="2">
                  <c:v>9.2999999999999999E-2</c:v>
                </c:pt>
                <c:pt idx="3">
                  <c:v>7.5999999999999998E-2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4D-40A9-AC2B-4585BD6656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24307519812462"/>
          <c:y val="0.38165603283329419"/>
          <c:w val="0.20392708333333334"/>
          <c:h val="0.34861191131596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E" sz="1800"/>
              <a:t>Electricity Generation by Fuel, 2017</a:t>
            </a:r>
          </a:p>
        </c:rich>
      </c:tx>
      <c:layout>
        <c:manualLayout>
          <c:xMode val="edge"/>
          <c:yMode val="edge"/>
          <c:x val="5.8373611111111112E-2"/>
          <c:y val="2.2517730496453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C2-47AA-BB1A-3825354CA22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C2-47AA-BB1A-3825354CA22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C2-47AA-BB1A-3825354CA22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C2-47AA-BB1A-3825354CA22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C2-47AA-BB1A-3825354CA22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C2-47AA-BB1A-3825354CA22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C2-47AA-BB1A-3825354CA221}"/>
              </c:ext>
            </c:extLst>
          </c:dPt>
          <c:dLbls>
            <c:dLbl>
              <c:idx val="0"/>
              <c:layout>
                <c:manualLayout>
                  <c:x val="-6.4675925925925928E-2"/>
                  <c:y val="-0.29273049645390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C2-47AA-BB1A-3825354CA221}"/>
                </c:ext>
              </c:extLst>
            </c:dLbl>
            <c:dLbl>
              <c:idx val="1"/>
              <c:layout>
                <c:manualLayout>
                  <c:x val="-4.1157407407407406E-2"/>
                  <c:y val="-6.00472813238770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C2-47AA-BB1A-3825354CA221}"/>
                </c:ext>
              </c:extLst>
            </c:dLbl>
            <c:dLbl>
              <c:idx val="4"/>
              <c:layout>
                <c:manualLayout>
                  <c:x val="-2.7017896484439322E-3"/>
                  <c:y val="-1.46319137592698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C2-47AA-BB1A-3825354CA221}"/>
                </c:ext>
              </c:extLst>
            </c:dLbl>
            <c:dLbl>
              <c:idx val="5"/>
              <c:layout>
                <c:manualLayout>
                  <c:x val="2.7017896484439821E-3"/>
                  <c:y val="-2.19478706389048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C2-47AA-BB1A-3825354CA221}"/>
                </c:ext>
              </c:extLst>
            </c:dLbl>
            <c:dLbl>
              <c:idx val="6"/>
              <c:layout>
                <c:manualLayout>
                  <c:x val="7.024653085954348E-2"/>
                  <c:y val="-1.82898921990873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C2-47AA-BB1A-3825354CA2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Sheet1!$E$14:$E$20</c:f>
              <c:strCache>
                <c:ptCount val="7"/>
                <c:pt idx="0">
                  <c:v>Gas </c:v>
                </c:pt>
                <c:pt idx="1">
                  <c:v>Coal</c:v>
                </c:pt>
                <c:pt idx="2">
                  <c:v>Wind</c:v>
                </c:pt>
                <c:pt idx="3">
                  <c:v>Peat</c:v>
                </c:pt>
                <c:pt idx="4">
                  <c:v>Other RES</c:v>
                </c:pt>
                <c:pt idx="5">
                  <c:v>Hydro</c:v>
                </c:pt>
                <c:pt idx="6">
                  <c:v>Oil</c:v>
                </c:pt>
              </c:strCache>
            </c:strRef>
          </c:cat>
          <c:val>
            <c:numRef>
              <c:f>Sheet1!$F$14:$F$20</c:f>
              <c:numCache>
                <c:formatCode>0.0%</c:formatCode>
                <c:ptCount val="7"/>
                <c:pt idx="0">
                  <c:v>0.51</c:v>
                </c:pt>
                <c:pt idx="1">
                  <c:v>0.183</c:v>
                </c:pt>
                <c:pt idx="2">
                  <c:v>0.13500000000000001</c:v>
                </c:pt>
                <c:pt idx="3">
                  <c:v>0.10299999999999999</c:v>
                </c:pt>
                <c:pt idx="4">
                  <c:v>0.05</c:v>
                </c:pt>
                <c:pt idx="5">
                  <c:v>1.2999999999999999E-2</c:v>
                </c:pt>
                <c:pt idx="6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C2-47AA-BB1A-3825354CA2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9375"/>
          <c:y val="0.25707535460992909"/>
          <c:w val="0.26842361111111113"/>
          <c:h val="0.50827334515366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9578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networks.ie/business/natural-gas-in-transport/the-causeway-project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ru.ie/wp-content/uploads/2018/12/CRU18269a-GNI-Network-Development-Plan-2018.pdf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i.ie/publications/Energy-in-Ireland-2018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via.ie/ervia-annual-report/GNI-Group-Financial-Statements-2017-V3.4-with-Audit-scaled-and-signatures-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c.org/en/content/articlelanding/2018/ee/c7ee01987d#!divAbstrac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orthwestchptap.org/nwchpdocs/transmission_and_n_gas_comparing_pipes_and_wires_032304.pdf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350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IE"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584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IE" dirty="0"/>
              <a:t>Sources</a:t>
            </a:r>
          </a:p>
          <a:p>
            <a:pPr marL="158750" indent="0">
              <a:buNone/>
            </a:pPr>
            <a:r>
              <a:rPr lang="en-IE" dirty="0">
                <a:hlinkClick r:id="rId3"/>
              </a:rPr>
              <a:t>https://www.gasnetworks.ie/business/natural-gas-in-transport/the-causeway-project/</a:t>
            </a:r>
            <a:endParaRPr lang="en-IE" dirty="0"/>
          </a:p>
          <a:p>
            <a:pPr marL="158750" indent="0">
              <a:buNone/>
            </a:pPr>
            <a:r>
              <a:rPr lang="en-IE" dirty="0">
                <a:hlinkClick r:id="rId4"/>
              </a:rPr>
              <a:t>https://www.cru.ie/wp-content/uploads/2018/12/CRU18269a-GNI-Network-Development-Plan-2018.pdf</a:t>
            </a:r>
            <a:endParaRPr lang="en-IE" dirty="0"/>
          </a:p>
          <a:p>
            <a:pPr marL="158750" indent="0">
              <a:buNone/>
            </a:pPr>
            <a:endParaRPr lang="en-IE" dirty="0"/>
          </a:p>
          <a:p>
            <a:pPr marL="158750" indent="0">
              <a:buNone/>
            </a:pPr>
            <a:r>
              <a:rPr lang="en-I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Content:</a:t>
            </a:r>
          </a:p>
          <a:p>
            <a:pPr marL="158750" indent="0">
              <a:buNone/>
            </a:pPr>
            <a:endParaRPr lang="en-IE"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971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 typeface="Wingdings" panose="05000000000000000000" pitchFamily="2" charset="2"/>
              <a:buNone/>
            </a:pPr>
            <a:endParaRPr lang="en-IE"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11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IE"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701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IE"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632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Diversification of gas sources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Increasing gas demand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Growth in LNG trade globally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Investigate the possibility of FSRU as a long-term LNG storage facility</a:t>
            </a:r>
          </a:p>
          <a:p>
            <a:pPr marL="114300" lvl="1" indent="-114300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Perform simulation to quantify boil-off rate and wobbe index of LNG during storage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Case Study: Ireland 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LNG after 10 weeks of storage is suitable to inject into gas network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Price per unit of regasified LNG is 42% lower, substitute for pipeline imports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IE" sz="1600" kern="1200" dirty="0"/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De-fossilization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Directly injected into gas network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Support the variability of renewables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Multiple process flow configurations in SNG production </a:t>
            </a:r>
          </a:p>
          <a:p>
            <a:pPr marL="114300" lvl="1" indent="-114300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Factorial design + ANOVA </a:t>
            </a:r>
            <a:r>
              <a:rPr lang="en-IE" sz="1600" kern="1200" dirty="0">
                <a:sym typeface="Wingdings" panose="05000000000000000000" pitchFamily="2" charset="2"/>
              </a:rPr>
              <a:t> m</a:t>
            </a:r>
            <a:r>
              <a:rPr lang="en-IE" sz="1600" kern="1200" dirty="0"/>
              <a:t>aximum profit generated by SNG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Most influential variables - Methanator capacity, Electrolyser capacity &amp; Electrolyser efficiency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Optimal configuration - Biogas upgrader as the CO</a:t>
            </a:r>
            <a:r>
              <a:rPr lang="en-IE" sz="1600" kern="1200" baseline="-25000" dirty="0"/>
              <a:t>2</a:t>
            </a:r>
            <a:r>
              <a:rPr lang="en-IE" sz="1600" kern="1200" dirty="0"/>
              <a:t> source and H</a:t>
            </a:r>
            <a:r>
              <a:rPr lang="en-IE" sz="1600" kern="1200" baseline="-25000" dirty="0"/>
              <a:t>2</a:t>
            </a:r>
            <a:r>
              <a:rPr lang="en-IE" sz="1600" kern="1200" dirty="0"/>
              <a:t> from the electrolyser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Maximum profit -10 cent/kWh of SNG</a:t>
            </a:r>
          </a:p>
          <a:p>
            <a:pPr marL="0" lvl="1" indent="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IE" sz="1600" kern="1200" dirty="0"/>
          </a:p>
          <a:p>
            <a:pPr marL="0" lvl="1" indent="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IE" sz="1600" kern="1200" dirty="0"/>
              <a:t>Content</a:t>
            </a:r>
          </a:p>
          <a:p>
            <a:pPr marL="0" lvl="1" indent="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IE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IE" sz="1100" b="0" i="0" u="none" strike="noStrike" kern="1200" cap="none" baseline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lvl="1" indent="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IE" sz="2400" kern="1200"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755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IE"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19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15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76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IE" dirty="0"/>
              <a:t>Where are we today?</a:t>
            </a:r>
          </a:p>
          <a:p>
            <a:pPr marL="158750" indent="0">
              <a:buNone/>
            </a:pPr>
            <a:r>
              <a:rPr lang="en-IE" dirty="0"/>
              <a:t>Where we could go?</a:t>
            </a:r>
          </a:p>
          <a:p>
            <a:pPr marL="158750" indent="0">
              <a:buNone/>
            </a:pPr>
            <a:r>
              <a:rPr lang="en-IE" dirty="0"/>
              <a:t>How do we get there?</a:t>
            </a:r>
          </a:p>
          <a:p>
            <a:pPr marL="158750" indent="0">
              <a:buNone/>
            </a:pPr>
            <a:endParaRPr lang="en-IE" dirty="0"/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628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dirty="0"/>
              <a:t>What is the Gas Network &amp; what does it do today</a:t>
            </a:r>
          </a:p>
          <a:p>
            <a:r>
              <a:rPr lang="en-IE" dirty="0"/>
              <a:t>How much energy is transported per day</a:t>
            </a:r>
          </a:p>
          <a:p>
            <a:r>
              <a:rPr lang="en-IE" dirty="0"/>
              <a:t>Where is it coming from % break down</a:t>
            </a:r>
          </a:p>
          <a:p>
            <a:r>
              <a:rPr lang="en-IE" dirty="0"/>
              <a:t>How much CO2 is it emitting today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E" sz="11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https://www.seai.ie/publications/Energy-in-Ireland-2018.pdf</a:t>
            </a:r>
            <a:endParaRPr lang="en-IE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IE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E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Notes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GNI transported 74,000 GWh of energy in 2017.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Electricity generation via natural gas was 367 gCO2/kWh in 2015, whereas it was 907 gCO2/kWh and 1059 gCO2/kWh for coal and peat respectively.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Irish gas network consists of 2427 km of high-pressure steel transmission pipelines which operates above 16 barg.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It consists of 11527 km of low-pressure polyethylene distribution pipelines which operate at 4 barg.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Content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06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dirty="0"/>
              <a:t>How much did it cost?</a:t>
            </a:r>
          </a:p>
          <a:p>
            <a:r>
              <a:rPr lang="en-IE" dirty="0"/>
              <a:t>How much energy can it store/ hold?</a:t>
            </a:r>
          </a:p>
          <a:p>
            <a:r>
              <a:rPr lang="en-IE" dirty="0"/>
              <a:t>@70Barg</a:t>
            </a:r>
          </a:p>
          <a:p>
            <a:r>
              <a:rPr lang="en-IE" dirty="0"/>
              <a:t>@80Barg</a:t>
            </a:r>
          </a:p>
          <a:p>
            <a:r>
              <a:rPr lang="en-IE" dirty="0"/>
              <a:t>@90Barg</a:t>
            </a:r>
          </a:p>
          <a:p>
            <a:pPr marL="158750" indent="0">
              <a:buNone/>
            </a:pPr>
            <a:endParaRPr lang="en-IE" dirty="0"/>
          </a:p>
          <a:p>
            <a:pPr marL="158750" indent="0">
              <a:buNone/>
            </a:pPr>
            <a:r>
              <a:rPr lang="en-IE" dirty="0"/>
              <a:t>Sources</a:t>
            </a:r>
          </a:p>
          <a:p>
            <a:pPr marL="158750" indent="0">
              <a:buNone/>
            </a:pPr>
            <a:r>
              <a:rPr lang="en-IE" dirty="0">
                <a:hlinkClick r:id="rId3"/>
              </a:rPr>
              <a:t>https://www.ervia.ie/ervia-annual-report/GNI-Group-Financial-Statements-2017-V3.4-with-Audit-scaled-and-signatures-.pdf</a:t>
            </a:r>
            <a:r>
              <a:rPr lang="en-IE" dirty="0"/>
              <a:t>	</a:t>
            </a:r>
          </a:p>
          <a:p>
            <a:pPr marL="158750" indent="0">
              <a:buNone/>
            </a:pPr>
            <a:endParaRPr lang="en-IE" dirty="0"/>
          </a:p>
          <a:p>
            <a:pPr marL="158750" indent="0">
              <a:buNone/>
            </a:pPr>
            <a:endParaRPr lang="en-IE" dirty="0"/>
          </a:p>
          <a:p>
            <a:pPr marL="158750" indent="0">
              <a:buNone/>
            </a:pPr>
            <a:r>
              <a:rPr lang="en-IE" dirty="0"/>
              <a:t>Content</a:t>
            </a:r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73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dirty="0"/>
              <a:t>Limitations of Electrical Network and storage</a:t>
            </a:r>
          </a:p>
          <a:p>
            <a:r>
              <a:rPr lang="en-IE" dirty="0"/>
              <a:t>Comparison cost</a:t>
            </a:r>
            <a:endParaRPr lang="en-IE" dirty="0">
              <a:hlinkClick r:id="rId3"/>
            </a:endParaRPr>
          </a:p>
          <a:p>
            <a:r>
              <a:rPr lang="en-IE" dirty="0">
                <a:hlinkClick r:id="rId3"/>
              </a:rPr>
              <a:t>https://pubs.rsc.org/en/content/articlelanding/2018/ee/c7ee01987d#!divAbstract</a:t>
            </a:r>
            <a:endParaRPr lang="en-IE" dirty="0"/>
          </a:p>
          <a:p>
            <a:r>
              <a:rPr lang="en-IE" dirty="0">
                <a:hlinkClick r:id="rId4"/>
              </a:rPr>
              <a:t>http://www.northwestchptap.org/nwchpdocs/transmission_and_n_gas_comparing_pipes_and_wires_032304.pdf</a:t>
            </a:r>
            <a:endParaRPr lang="en-IE" dirty="0"/>
          </a:p>
          <a:p>
            <a:endParaRPr lang="en-IE" dirty="0"/>
          </a:p>
          <a:p>
            <a:pPr marL="158750" indent="0">
              <a:buNone/>
            </a:pPr>
            <a:r>
              <a:rPr lang="en-IE" dirty="0"/>
              <a:t>Notes</a:t>
            </a:r>
          </a:p>
          <a:p>
            <a:pPr marL="158750" indent="0">
              <a:buNone/>
            </a:pPr>
            <a:r>
              <a:rPr lang="en-IE" dirty="0"/>
              <a:t>Maximum cost ($ per km per kW) to transport gas is 0.16</a:t>
            </a:r>
          </a:p>
          <a:p>
            <a:pPr marL="158750" indent="0">
              <a:buNone/>
            </a:pPr>
            <a:r>
              <a:rPr lang="en-IE" dirty="0"/>
              <a:t>Minimum cost to transport electricity is 0.48</a:t>
            </a:r>
          </a:p>
          <a:p>
            <a:pPr marL="158750" indent="0">
              <a:buNone/>
            </a:pPr>
            <a:r>
              <a:rPr lang="en-IE" dirty="0"/>
              <a:t>Gas costs at least 2/3</a:t>
            </a:r>
            <a:r>
              <a:rPr lang="en-IE" baseline="30000" dirty="0"/>
              <a:t>rd</a:t>
            </a:r>
            <a:r>
              <a:rPr lang="en-IE" dirty="0"/>
              <a:t> lesser than electricity</a:t>
            </a:r>
          </a:p>
          <a:p>
            <a:endParaRPr lang="en-IE" dirty="0"/>
          </a:p>
          <a:p>
            <a:pPr marL="158750" indent="0">
              <a:buNone/>
            </a:pPr>
            <a:r>
              <a:rPr lang="en-IE" dirty="0"/>
              <a:t>Content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IE" dirty="0"/>
          </a:p>
          <a:p>
            <a:pPr marL="158750" indent="0">
              <a:buNone/>
            </a:pPr>
            <a:endParaRPr lang="en-I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45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IE" dirty="0"/>
              <a:t>Content</a:t>
            </a:r>
          </a:p>
          <a:p>
            <a:pPr marL="158750" indent="0">
              <a:buNone/>
            </a:pPr>
            <a:endParaRPr lang="en-IE" dirty="0"/>
          </a:p>
          <a:p>
            <a:pPr marL="158750" indent="0">
              <a:buNone/>
            </a:pPr>
            <a:endParaRPr lang="en-IE" dirty="0"/>
          </a:p>
          <a:p>
            <a:pPr marL="158750" indent="0">
              <a:buNone/>
            </a:pPr>
            <a:endParaRPr lang="en-IE"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103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dirty="0"/>
              <a:t>What could it be used for in the future</a:t>
            </a:r>
          </a:p>
          <a:p>
            <a:r>
              <a:rPr lang="en-IE" dirty="0"/>
              <a:t>Hydrogen transport</a:t>
            </a:r>
          </a:p>
          <a:p>
            <a:r>
              <a:rPr lang="en-IE" dirty="0"/>
              <a:t>European projects</a:t>
            </a:r>
          </a:p>
          <a:p>
            <a:pPr marL="158750" indent="0">
              <a:buNone/>
            </a:pPr>
            <a:endParaRPr lang="en-IE" dirty="0"/>
          </a:p>
          <a:p>
            <a:pPr marL="158750" indent="0">
              <a:buNone/>
            </a:pPr>
            <a:endParaRPr lang="en-IE" dirty="0"/>
          </a:p>
          <a:p>
            <a:pPr marL="158750" indent="0">
              <a:buNone/>
            </a:pPr>
            <a:r>
              <a:rPr lang="en-IE" dirty="0"/>
              <a:t>Content</a:t>
            </a:r>
          </a:p>
          <a:p>
            <a:pPr marL="158750" indent="0">
              <a:buNone/>
            </a:pPr>
            <a:endParaRPr lang="en-IE" dirty="0"/>
          </a:p>
          <a:p>
            <a:pPr marL="158750" indent="0">
              <a:buNone/>
            </a:pPr>
            <a:endParaRPr lang="en-IE"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92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04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1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6" Type="http://schemas.microsoft.com/office/2007/relationships/hdphoto" Target="../media/hdphoto1.wdp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u.ie/wp-content/uploads/2018/12/CRU18269a-GNI-Network-Development-Plan-2018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gasnetworks.ie/business/natural-gas-in-transport/the-causeway-projec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rvia.ie/ervia-annual-report/GNI-Group-Financial-Statements-2017-V3.4-with-Audit-scaled-and-signatures-.pdf" TargetMode="External"/><Relationship Id="rId5" Type="http://schemas.openxmlformats.org/officeDocument/2006/relationships/hyperlink" Target="https://www.seai.ie/publications/Energy-in-Ireland-2018.pdf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gasnetworks.ie/corporate/gas-regulation/system-operator/publications/Long-Term-Resilience-Study-2018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898" y="333765"/>
            <a:ext cx="2503217" cy="117230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0" y="1685365"/>
            <a:ext cx="9144000" cy="5172635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018669" y="2238525"/>
            <a:ext cx="7106662" cy="197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600" b="1" dirty="0">
                <a:solidFill>
                  <a:srgbClr val="92C845"/>
                </a:solidFill>
                <a:latin typeface="Calibri"/>
                <a:cs typeface="Calibri"/>
                <a:sym typeface="Calibri"/>
              </a:rPr>
              <a:t>The Future Role of Gas Networks in Integrated Energy Network</a:t>
            </a:r>
            <a:endParaRPr lang="en-IE" sz="2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lvl="0"/>
            <a:endParaRPr lang="en-IE" sz="2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lvl="0"/>
            <a:r>
              <a:rPr lang="en-IE" sz="2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Devasanthini Devaraj &amp; Dr Eoin Syron</a:t>
            </a:r>
            <a:endParaRPr lang="en-IE" sz="2400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8612" y="4823011"/>
            <a:ext cx="4876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1AA6E-FE2F-4FB5-B868-955C705E5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22" y="-2656"/>
            <a:ext cx="1658680" cy="16880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57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33330" y="177037"/>
            <a:ext cx="7879865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Role of Gas Network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89932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000" y="6029147"/>
            <a:ext cx="1332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lectrolyser">
            <a:extLst>
              <a:ext uri="{FF2B5EF4-FFF2-40B4-BE49-F238E27FC236}">
                <a16:creationId xmlns:a16="http://schemas.microsoft.com/office/drawing/2014/main" id="{3E675E76-8422-4D39-A294-F7D9F87A05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t="8731" r="26294" b="7494"/>
          <a:stretch/>
        </p:blipFill>
        <p:spPr>
          <a:xfrm>
            <a:off x="5864789" y="4221135"/>
            <a:ext cx="1091651" cy="75792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A13215-150F-4808-BF72-A245EC4808D2}"/>
              </a:ext>
            </a:extLst>
          </p:cNvPr>
          <p:cNvSpPr/>
          <p:nvPr/>
        </p:nvSpPr>
        <p:spPr>
          <a:xfrm>
            <a:off x="3674240" y="956710"/>
            <a:ext cx="288000" cy="5292112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NATURAL GAS / MIXED GAS NETWORK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F40CC0-DEF1-451F-ADBE-873836399A4E}"/>
              </a:ext>
            </a:extLst>
          </p:cNvPr>
          <p:cNvCxnSpPr>
            <a:cxnSpLocks/>
          </p:cNvCxnSpPr>
          <p:nvPr/>
        </p:nvCxnSpPr>
        <p:spPr>
          <a:xfrm flipH="1">
            <a:off x="5599981" y="1397261"/>
            <a:ext cx="567895" cy="0"/>
          </a:xfrm>
          <a:prstGeom prst="straightConnector1">
            <a:avLst/>
          </a:prstGeom>
          <a:noFill/>
          <a:ln w="85725" cap="flat" cmpd="sng" algn="ctr">
            <a:solidFill>
              <a:srgbClr val="E7E6E6">
                <a:lumMod val="50000"/>
              </a:srgbClr>
            </a:solidFill>
            <a:prstDash val="solid"/>
            <a:miter lim="800000"/>
            <a:headEnd type="triangle" w="sm" len="sm"/>
            <a:tailEnd type="none" w="lg" len="lg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AC415A-2715-44EC-AE52-E498ECCF96ED}"/>
              </a:ext>
            </a:extLst>
          </p:cNvPr>
          <p:cNvCxnSpPr>
            <a:cxnSpLocks/>
          </p:cNvCxnSpPr>
          <p:nvPr/>
        </p:nvCxnSpPr>
        <p:spPr>
          <a:xfrm flipH="1">
            <a:off x="3049858" y="5806873"/>
            <a:ext cx="648000" cy="0"/>
          </a:xfrm>
          <a:prstGeom prst="straightConnector1">
            <a:avLst/>
          </a:prstGeom>
          <a:noFill/>
          <a:ln w="88900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lg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64F679-33B9-4BF7-A486-587AC9084BCA}"/>
              </a:ext>
            </a:extLst>
          </p:cNvPr>
          <p:cNvCxnSpPr>
            <a:cxnSpLocks/>
          </p:cNvCxnSpPr>
          <p:nvPr/>
        </p:nvCxnSpPr>
        <p:spPr>
          <a:xfrm>
            <a:off x="3082525" y="1373009"/>
            <a:ext cx="611579" cy="0"/>
          </a:xfrm>
          <a:prstGeom prst="straightConnector1">
            <a:avLst/>
          </a:prstGeom>
          <a:noFill/>
          <a:ln w="88900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lg" len="lg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76C6B7-EF2D-4777-9632-ACA5AD8B96F8}"/>
              </a:ext>
            </a:extLst>
          </p:cNvPr>
          <p:cNvCxnSpPr>
            <a:cxnSpLocks/>
          </p:cNvCxnSpPr>
          <p:nvPr/>
        </p:nvCxnSpPr>
        <p:spPr>
          <a:xfrm flipH="1">
            <a:off x="3048629" y="3911258"/>
            <a:ext cx="648000" cy="0"/>
          </a:xfrm>
          <a:prstGeom prst="straightConnector1">
            <a:avLst/>
          </a:prstGeom>
          <a:noFill/>
          <a:ln w="88900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lg" len="lg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F02294-8A69-4688-AC5C-A9F038DDEB59}"/>
              </a:ext>
            </a:extLst>
          </p:cNvPr>
          <p:cNvCxnSpPr>
            <a:cxnSpLocks/>
          </p:cNvCxnSpPr>
          <p:nvPr/>
        </p:nvCxnSpPr>
        <p:spPr>
          <a:xfrm flipH="1">
            <a:off x="3049396" y="4875038"/>
            <a:ext cx="648000" cy="0"/>
          </a:xfrm>
          <a:prstGeom prst="straightConnector1">
            <a:avLst/>
          </a:prstGeom>
          <a:noFill/>
          <a:ln w="88900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D9D7F68-71BF-4B75-B971-F59B1DA60C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r="16440"/>
          <a:stretch/>
        </p:blipFill>
        <p:spPr>
          <a:xfrm>
            <a:off x="2059713" y="3557558"/>
            <a:ext cx="888526" cy="7073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1A8672-85C3-426F-9E13-540C92FEE37F}"/>
              </a:ext>
            </a:extLst>
          </p:cNvPr>
          <p:cNvSpPr txBox="1"/>
          <p:nvPr/>
        </p:nvSpPr>
        <p:spPr>
          <a:xfrm>
            <a:off x="1622702" y="4157165"/>
            <a:ext cx="188193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IE" sz="1200" b="1" kern="1200" dirty="0">
                <a:solidFill>
                  <a:srgbClr val="70AD47"/>
                </a:solidFill>
                <a:latin typeface="Arial Narrow" panose="020B0606020202030204" pitchFamily="34" charset="0"/>
                <a:ea typeface="+mn-ea"/>
                <a:cs typeface="+mn-cs"/>
              </a:rPr>
              <a:t>Biomethane Injection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1157D0-EC2B-4AC1-925F-B2456B3D46BF}"/>
              </a:ext>
            </a:extLst>
          </p:cNvPr>
          <p:cNvSpPr txBox="1"/>
          <p:nvPr/>
        </p:nvSpPr>
        <p:spPr>
          <a:xfrm>
            <a:off x="1695804" y="5996494"/>
            <a:ext cx="1488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IE" sz="1200" b="1" kern="1200" dirty="0">
                <a:solidFill>
                  <a:srgbClr val="70AD47"/>
                </a:solidFill>
                <a:latin typeface="Arial Narrow" panose="020B0606020202030204" pitchFamily="34" charset="0"/>
                <a:ea typeface="+mn-ea"/>
                <a:cs typeface="+mn-cs"/>
              </a:rPr>
              <a:t>Pipeline/LNG Imports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03ACD2D-B5D4-44D8-94E0-A59B2BC8AD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7" b="22880"/>
          <a:stretch/>
        </p:blipFill>
        <p:spPr>
          <a:xfrm>
            <a:off x="2030562" y="5556971"/>
            <a:ext cx="951074" cy="4545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8121E3-3A9E-4A9D-96B2-30CA9C1ACD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b="4374"/>
          <a:stretch/>
        </p:blipFill>
        <p:spPr>
          <a:xfrm>
            <a:off x="4593302" y="5585672"/>
            <a:ext cx="1091651" cy="4547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132B8E-51ED-4450-836A-D6F3427016B6}"/>
              </a:ext>
            </a:extLst>
          </p:cNvPr>
          <p:cNvSpPr txBox="1"/>
          <p:nvPr/>
        </p:nvSpPr>
        <p:spPr>
          <a:xfrm>
            <a:off x="4491767" y="5996014"/>
            <a:ext cx="1367521" cy="19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IE" sz="1200" b="1" kern="1200" dirty="0">
                <a:solidFill>
                  <a:srgbClr val="70AD47"/>
                </a:solidFill>
                <a:latin typeface="Arial Narrow" panose="020B0606020202030204" pitchFamily="34" charset="0"/>
                <a:ea typeface="+mn-ea"/>
                <a:cs typeface="+mn-cs"/>
              </a:rPr>
              <a:t>CNG Refuelling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C8474E5-9129-43A8-9BC7-478CFF2037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r="1482" b="3968"/>
          <a:stretch/>
        </p:blipFill>
        <p:spPr>
          <a:xfrm flipH="1">
            <a:off x="4618688" y="909529"/>
            <a:ext cx="900705" cy="7579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ACAADF8-5BA2-4CB2-83B1-D05399FE628D}"/>
              </a:ext>
            </a:extLst>
          </p:cNvPr>
          <p:cNvSpPr txBox="1"/>
          <p:nvPr/>
        </p:nvSpPr>
        <p:spPr>
          <a:xfrm>
            <a:off x="5839316" y="6201782"/>
            <a:ext cx="1678885" cy="19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IE" sz="1200" b="1" kern="1200" dirty="0">
                <a:solidFill>
                  <a:srgbClr val="B22600"/>
                </a:solidFill>
                <a:latin typeface="Arial Narrow" panose="020B0606020202030204" pitchFamily="34" charset="0"/>
                <a:ea typeface="+mn-ea"/>
                <a:cs typeface="+mn-cs"/>
              </a:rPr>
              <a:t>Hydrogen Storage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B4C9EC-9832-4CE5-AE9D-5B446039366C}"/>
              </a:ext>
            </a:extLst>
          </p:cNvPr>
          <p:cNvSpPr txBox="1"/>
          <p:nvPr/>
        </p:nvSpPr>
        <p:spPr>
          <a:xfrm>
            <a:off x="5990616" y="3453022"/>
            <a:ext cx="1155185" cy="19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IE" sz="1200" b="1" kern="1200" dirty="0">
                <a:solidFill>
                  <a:srgbClr val="B22600"/>
                </a:solidFill>
                <a:latin typeface="Arial Narrow" panose="020B0606020202030204" pitchFamily="34" charset="0"/>
                <a:ea typeface="+mn-ea"/>
                <a:cs typeface="+mn-cs"/>
              </a:rPr>
              <a:t>Methanation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7B49BE-F650-4231-8393-C8F8CDA61155}"/>
              </a:ext>
            </a:extLst>
          </p:cNvPr>
          <p:cNvCxnSpPr>
            <a:cxnSpLocks/>
          </p:cNvCxnSpPr>
          <p:nvPr/>
        </p:nvCxnSpPr>
        <p:spPr>
          <a:xfrm flipH="1">
            <a:off x="3923003" y="5804501"/>
            <a:ext cx="567895" cy="0"/>
          </a:xfrm>
          <a:prstGeom prst="straightConnector1">
            <a:avLst/>
          </a:prstGeom>
          <a:noFill/>
          <a:ln w="88900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lg" len="lg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05D80BF-D1E8-4F2F-B469-439D9445E86F}"/>
              </a:ext>
            </a:extLst>
          </p:cNvPr>
          <p:cNvCxnSpPr>
            <a:cxnSpLocks/>
          </p:cNvCxnSpPr>
          <p:nvPr/>
        </p:nvCxnSpPr>
        <p:spPr>
          <a:xfrm flipH="1" flipV="1">
            <a:off x="3937455" y="1373011"/>
            <a:ext cx="611579" cy="1"/>
          </a:xfrm>
          <a:prstGeom prst="straightConnector1">
            <a:avLst/>
          </a:prstGeom>
          <a:noFill/>
          <a:ln w="88900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lg" len="lg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BAD4A40-345A-4CF5-B1C0-026AACAE798A}"/>
              </a:ext>
            </a:extLst>
          </p:cNvPr>
          <p:cNvCxnSpPr>
            <a:cxnSpLocks/>
          </p:cNvCxnSpPr>
          <p:nvPr/>
        </p:nvCxnSpPr>
        <p:spPr>
          <a:xfrm>
            <a:off x="3953824" y="4012454"/>
            <a:ext cx="2592000" cy="0"/>
          </a:xfrm>
          <a:prstGeom prst="straightConnector1">
            <a:avLst/>
          </a:prstGeom>
          <a:noFill/>
          <a:ln w="85725" cap="flat" cmpd="sng" algn="ctr">
            <a:solidFill>
              <a:srgbClr val="B22600"/>
            </a:solidFill>
            <a:prstDash val="solid"/>
            <a:miter lim="800000"/>
            <a:headEnd type="triangle" w="sm" len="sm"/>
            <a:tailEnd type="none" w="lg" len="lg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AC5EEB-30B9-426D-BC50-9B5B334AB67E}"/>
              </a:ext>
            </a:extLst>
          </p:cNvPr>
          <p:cNvSpPr txBox="1"/>
          <p:nvPr/>
        </p:nvSpPr>
        <p:spPr>
          <a:xfrm>
            <a:off x="1843732" y="1632523"/>
            <a:ext cx="1604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IE" sz="1200" b="1" kern="1200" dirty="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rPr>
              <a:t>Cogeneration/CHP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5D13500-F5D5-4914-8896-EA7C59DDED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2"/>
          <a:stretch/>
        </p:blipFill>
        <p:spPr>
          <a:xfrm>
            <a:off x="2147454" y="1051141"/>
            <a:ext cx="950669" cy="622391"/>
          </a:xfrm>
          <a:prstGeom prst="rect">
            <a:avLst/>
          </a:prstGeom>
        </p:spPr>
      </p:pic>
      <p:pic>
        <p:nvPicPr>
          <p:cNvPr id="38" name="Picture 3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2529B46-5DA4-42C8-A1E9-B413A48047D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A5A5A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33" y="1063505"/>
            <a:ext cx="652982" cy="60634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87FA741-8E3F-4ADD-8F1A-095D39F9CA92}"/>
              </a:ext>
            </a:extLst>
          </p:cNvPr>
          <p:cNvSpPr txBox="1"/>
          <p:nvPr/>
        </p:nvSpPr>
        <p:spPr>
          <a:xfrm>
            <a:off x="5823416" y="1621949"/>
            <a:ext cx="1479009" cy="19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IE" sz="1200" b="1" kern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Carbon Capture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83EDD4-6C0B-435B-809D-B1EB0F36E0B3}"/>
              </a:ext>
            </a:extLst>
          </p:cNvPr>
          <p:cNvSpPr txBox="1"/>
          <p:nvPr/>
        </p:nvSpPr>
        <p:spPr>
          <a:xfrm>
            <a:off x="4297418" y="5200928"/>
            <a:ext cx="1732818" cy="19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IE" sz="1200" b="1" kern="1200" dirty="0">
                <a:solidFill>
                  <a:srgbClr val="70AD47"/>
                </a:solidFill>
                <a:latin typeface="Arial Narrow" panose="020B0606020202030204" pitchFamily="34" charset="0"/>
                <a:ea typeface="+mn-ea"/>
                <a:cs typeface="+mn-cs"/>
              </a:rPr>
              <a:t>Methane</a:t>
            </a:r>
            <a:r>
              <a:rPr lang="en-IE" sz="1200" b="1" kern="12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IE" sz="1200" b="1" kern="1200" dirty="0">
                <a:solidFill>
                  <a:srgbClr val="70AD47"/>
                </a:solidFill>
                <a:latin typeface="Arial Narrow" panose="020B0606020202030204" pitchFamily="34" charset="0"/>
                <a:ea typeface="+mn-ea"/>
                <a:cs typeface="+mn-cs"/>
              </a:rPr>
              <a:t>Reforming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BA0B55-A92A-447F-A6F1-2B6859D99FBC}"/>
              </a:ext>
            </a:extLst>
          </p:cNvPr>
          <p:cNvCxnSpPr>
            <a:cxnSpLocks/>
          </p:cNvCxnSpPr>
          <p:nvPr/>
        </p:nvCxnSpPr>
        <p:spPr>
          <a:xfrm>
            <a:off x="3956292" y="2758698"/>
            <a:ext cx="2268000" cy="0"/>
          </a:xfrm>
          <a:prstGeom prst="straightConnector1">
            <a:avLst/>
          </a:prstGeom>
          <a:noFill/>
          <a:ln w="88900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lg" len="lg"/>
          </a:ln>
          <a:effectLst/>
        </p:spPr>
      </p:cxnSp>
      <p:pic>
        <p:nvPicPr>
          <p:cNvPr id="42" name="Picture 41" descr="Methane Reformer">
            <a:extLst>
              <a:ext uri="{FF2B5EF4-FFF2-40B4-BE49-F238E27FC236}">
                <a16:creationId xmlns:a16="http://schemas.microsoft.com/office/drawing/2014/main" id="{54D3FBCB-B02F-4209-855A-59A547BB096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6" r="19101"/>
          <a:stretch/>
        </p:blipFill>
        <p:spPr>
          <a:xfrm>
            <a:off x="4844673" y="4385348"/>
            <a:ext cx="470218" cy="8589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2DE0109-1F24-4851-93CE-CB5AD20E0288}"/>
              </a:ext>
            </a:extLst>
          </p:cNvPr>
          <p:cNvSpPr txBox="1"/>
          <p:nvPr/>
        </p:nvSpPr>
        <p:spPr>
          <a:xfrm>
            <a:off x="4173263" y="1638908"/>
            <a:ext cx="1758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IE" sz="1200" b="1" kern="1200" dirty="0">
                <a:solidFill>
                  <a:srgbClr val="70AD47"/>
                </a:solidFill>
                <a:latin typeface="Arial Narrow" panose="020B0606020202030204" pitchFamily="34" charset="0"/>
                <a:ea typeface="+mn-ea"/>
                <a:cs typeface="+mn-cs"/>
              </a:rPr>
              <a:t>Power</a:t>
            </a:r>
            <a:r>
              <a:rPr lang="en-IE" sz="1200" b="1" kern="1200" dirty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IE" sz="1200" b="1" kern="1200" dirty="0">
                <a:solidFill>
                  <a:srgbClr val="70AD47"/>
                </a:solidFill>
                <a:latin typeface="Arial Narrow" panose="020B0606020202030204" pitchFamily="34" charset="0"/>
                <a:ea typeface="+mn-ea"/>
                <a:cs typeface="+mn-cs"/>
              </a:rPr>
              <a:t>Generation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D8429D0-198F-4038-93FF-955B8261001D}"/>
              </a:ext>
            </a:extLst>
          </p:cNvPr>
          <p:cNvCxnSpPr>
            <a:cxnSpLocks/>
          </p:cNvCxnSpPr>
          <p:nvPr/>
        </p:nvCxnSpPr>
        <p:spPr>
          <a:xfrm flipH="1">
            <a:off x="3938413" y="4847834"/>
            <a:ext cx="961053" cy="0"/>
          </a:xfrm>
          <a:prstGeom prst="straightConnector1">
            <a:avLst/>
          </a:prstGeom>
          <a:noFill/>
          <a:ln w="88900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lg" len="lg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7ACE658-7975-4536-B2DB-20F68CBF09DB}"/>
              </a:ext>
            </a:extLst>
          </p:cNvPr>
          <p:cNvCxnSpPr>
            <a:cxnSpLocks/>
          </p:cNvCxnSpPr>
          <p:nvPr/>
        </p:nvCxnSpPr>
        <p:spPr>
          <a:xfrm>
            <a:off x="5082315" y="4046057"/>
            <a:ext cx="0" cy="353699"/>
          </a:xfrm>
          <a:prstGeom prst="straightConnector1">
            <a:avLst/>
          </a:prstGeom>
          <a:noFill/>
          <a:ln w="85725" cap="flat" cmpd="sng" algn="ctr">
            <a:solidFill>
              <a:srgbClr val="B226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DB807CD-E12D-428B-BDDE-084CD9828603}"/>
              </a:ext>
            </a:extLst>
          </p:cNvPr>
          <p:cNvCxnSpPr>
            <a:cxnSpLocks/>
          </p:cNvCxnSpPr>
          <p:nvPr/>
        </p:nvCxnSpPr>
        <p:spPr>
          <a:xfrm>
            <a:off x="6564650" y="3693547"/>
            <a:ext cx="0" cy="504000"/>
          </a:xfrm>
          <a:prstGeom prst="straightConnector1">
            <a:avLst/>
          </a:prstGeom>
          <a:noFill/>
          <a:ln w="85725" cap="flat" cmpd="sng" algn="ctr">
            <a:solidFill>
              <a:srgbClr val="B22600"/>
            </a:solidFill>
            <a:prstDash val="solid"/>
            <a:miter lim="800000"/>
            <a:headEnd type="triangle" w="sm" len="sm"/>
            <a:tailEnd type="none" w="sm" len="sm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DF2C5F3-2B70-4E38-B817-C5EA120F92E4}"/>
              </a:ext>
            </a:extLst>
          </p:cNvPr>
          <p:cNvSpPr txBox="1"/>
          <p:nvPr/>
        </p:nvSpPr>
        <p:spPr>
          <a:xfrm>
            <a:off x="5920984" y="4935298"/>
            <a:ext cx="1277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IE" sz="1200" b="1" kern="1200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rPr>
              <a:t>Electrolysis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3C92770-F4F8-4CAD-85A6-A987A26E5608}"/>
              </a:ext>
            </a:extLst>
          </p:cNvPr>
          <p:cNvCxnSpPr>
            <a:cxnSpLocks/>
          </p:cNvCxnSpPr>
          <p:nvPr/>
        </p:nvCxnSpPr>
        <p:spPr>
          <a:xfrm>
            <a:off x="6584575" y="5172338"/>
            <a:ext cx="0" cy="303171"/>
          </a:xfrm>
          <a:prstGeom prst="straightConnector1">
            <a:avLst/>
          </a:prstGeom>
          <a:noFill/>
          <a:ln w="85725" cap="flat" cmpd="sng" algn="ctr">
            <a:solidFill>
              <a:srgbClr val="B22600"/>
            </a:solidFill>
            <a:prstDash val="solid"/>
            <a:miter lim="800000"/>
            <a:headEnd type="none" w="sm" len="sm"/>
            <a:tailEnd type="triangle" w="sm" len="sm"/>
          </a:ln>
          <a:effectLst/>
        </p:spPr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7A1A37D-BE17-4796-8372-618D73443D7E}"/>
              </a:ext>
            </a:extLst>
          </p:cNvPr>
          <p:cNvGrpSpPr/>
          <p:nvPr/>
        </p:nvGrpSpPr>
        <p:grpSpPr>
          <a:xfrm>
            <a:off x="7896225" y="1147905"/>
            <a:ext cx="1271217" cy="686807"/>
            <a:chOff x="7480930" y="4233768"/>
            <a:chExt cx="1271217" cy="686807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C575344-6FFD-4E2F-BDF8-5F7E29C766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0930" y="4351650"/>
              <a:ext cx="436842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70AD47"/>
              </a:solidFill>
              <a:prstDash val="solid"/>
              <a:miter lim="800000"/>
              <a:headEnd type="triangle" w="sm" len="sm"/>
              <a:tailEnd type="none" w="lg" len="lg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C944753-E5D2-494B-81B5-33899ECF8A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0930" y="4794018"/>
              <a:ext cx="436842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B22600"/>
              </a:solidFill>
              <a:prstDash val="solid"/>
              <a:miter lim="800000"/>
              <a:headEnd type="triangle" w="sm" len="sm"/>
              <a:tailEnd type="none" w="lg" len="lg"/>
            </a:ln>
            <a:effectLst/>
          </p:spPr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A91290F-3710-4009-864F-788A16232537}"/>
                </a:ext>
              </a:extLst>
            </p:cNvPr>
            <p:cNvSpPr txBox="1"/>
            <p:nvPr/>
          </p:nvSpPr>
          <p:spPr>
            <a:xfrm>
              <a:off x="7858987" y="4233768"/>
              <a:ext cx="5152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ClrTx/>
                <a:buFontTx/>
                <a:buNone/>
              </a:pPr>
              <a:r>
                <a:rPr lang="en-IE" sz="1050" b="1" kern="1200" dirty="0">
                  <a:solidFill>
                    <a:srgbClr val="70AD47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Gas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21CC84-49F2-4153-9CFD-2BB846B3D968}"/>
                </a:ext>
              </a:extLst>
            </p:cNvPr>
            <p:cNvSpPr txBox="1"/>
            <p:nvPr/>
          </p:nvSpPr>
          <p:spPr>
            <a:xfrm>
              <a:off x="7812000" y="4666659"/>
              <a:ext cx="94014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ClrTx/>
                <a:buFontTx/>
                <a:buNone/>
              </a:pPr>
              <a:r>
                <a:rPr lang="en-IE" sz="1050" b="1" kern="1200" dirty="0">
                  <a:solidFill>
                    <a:srgbClr val="B22600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Hydrogen</a:t>
              </a:r>
              <a:endParaRPr lang="en-IE" sz="1200" b="1" kern="1200" dirty="0">
                <a:solidFill>
                  <a:srgbClr val="B22600"/>
                </a:solidFill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54E72CF-2966-42A7-8636-4882351C8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0930" y="4580483"/>
              <a:ext cx="436842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 w="sm" len="sm"/>
              <a:tailEnd type="none" w="lg" len="lg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CA16BAC-662E-4293-9D21-15CCA55EDDA4}"/>
                </a:ext>
              </a:extLst>
            </p:cNvPr>
            <p:cNvSpPr txBox="1"/>
            <p:nvPr/>
          </p:nvSpPr>
          <p:spPr>
            <a:xfrm>
              <a:off x="7858987" y="4448301"/>
              <a:ext cx="5152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ClrTx/>
                <a:buFontTx/>
                <a:buNone/>
              </a:pPr>
              <a:r>
                <a:rPr lang="en-IE" sz="1050" b="1" kern="1200" dirty="0">
                  <a:solidFill>
                    <a:prstClr val="white">
                      <a:lumMod val="50000"/>
                    </a:prstClr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CO</a:t>
              </a:r>
              <a:r>
                <a:rPr lang="en-IE" sz="1050" b="1" kern="1200" baseline="-25000" dirty="0">
                  <a:solidFill>
                    <a:prstClr val="white">
                      <a:lumMod val="50000"/>
                    </a:prstClr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2</a:t>
              </a:r>
              <a:endParaRPr lang="en-IE" sz="1200" b="1" kern="1200" baseline="-250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2A289F8-B6FB-4338-B1A5-98B9A31A810E}"/>
              </a:ext>
            </a:extLst>
          </p:cNvPr>
          <p:cNvCxnSpPr>
            <a:cxnSpLocks/>
          </p:cNvCxnSpPr>
          <p:nvPr/>
        </p:nvCxnSpPr>
        <p:spPr>
          <a:xfrm>
            <a:off x="6562807" y="1905000"/>
            <a:ext cx="0" cy="576000"/>
          </a:xfrm>
          <a:prstGeom prst="straightConnector1">
            <a:avLst/>
          </a:prstGeom>
          <a:noFill/>
          <a:ln w="85725" cap="flat" cmpd="sng" algn="ctr">
            <a:solidFill>
              <a:srgbClr val="E7E6E6">
                <a:lumMod val="50000"/>
              </a:srgbClr>
            </a:solidFill>
            <a:prstDash val="solid"/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2F70AE3-D66D-4053-8D45-F5D49560CA35}"/>
              </a:ext>
            </a:extLst>
          </p:cNvPr>
          <p:cNvCxnSpPr>
            <a:cxnSpLocks/>
          </p:cNvCxnSpPr>
          <p:nvPr/>
        </p:nvCxnSpPr>
        <p:spPr>
          <a:xfrm>
            <a:off x="3082208" y="2382677"/>
            <a:ext cx="611579" cy="0"/>
          </a:xfrm>
          <a:prstGeom prst="straightConnector1">
            <a:avLst/>
          </a:prstGeom>
          <a:noFill/>
          <a:ln w="88900" cap="flat" cmpd="sng" algn="ctr">
            <a:solidFill>
              <a:srgbClr val="70AD47"/>
            </a:solidFill>
            <a:prstDash val="solid"/>
            <a:miter lim="800000"/>
            <a:headEnd type="triangle" w="sm" len="sm"/>
            <a:tailEnd type="none" w="lg" len="lg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2D494ED-034C-4A89-A48C-AD74C09CC3EB}"/>
              </a:ext>
            </a:extLst>
          </p:cNvPr>
          <p:cNvSpPr txBox="1"/>
          <p:nvPr/>
        </p:nvSpPr>
        <p:spPr>
          <a:xfrm>
            <a:off x="2125875" y="2764369"/>
            <a:ext cx="888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IE" sz="1200" b="1" kern="1200" dirty="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rPr>
              <a:t>Heating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8D7C85B-D6FE-4D44-B14A-BF9D65147754}"/>
              </a:ext>
            </a:extLst>
          </p:cNvPr>
          <p:cNvGrpSpPr/>
          <p:nvPr/>
        </p:nvGrpSpPr>
        <p:grpSpPr>
          <a:xfrm>
            <a:off x="2213341" y="2001303"/>
            <a:ext cx="907090" cy="757927"/>
            <a:chOff x="1165338" y="4564890"/>
            <a:chExt cx="993904" cy="891494"/>
          </a:xfrm>
        </p:grpSpPr>
        <p:pic>
          <p:nvPicPr>
            <p:cNvPr id="67" name="Picture 66" descr="building&#10;">
              <a:extLst>
                <a:ext uri="{FF2B5EF4-FFF2-40B4-BE49-F238E27FC236}">
                  <a16:creationId xmlns:a16="http://schemas.microsoft.com/office/drawing/2014/main" id="{B8C7C830-690D-49BC-BE04-66B939BAA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7512" r="31675"/>
            <a:stretch/>
          </p:blipFill>
          <p:spPr>
            <a:xfrm>
              <a:off x="1165338" y="4564890"/>
              <a:ext cx="626695" cy="89086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AAF979B-E421-4FA0-8DEF-8B8426B1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8" t="5352" r="17950" b="13555"/>
            <a:stretch/>
          </p:blipFill>
          <p:spPr>
            <a:xfrm>
              <a:off x="1801725" y="5089757"/>
              <a:ext cx="357517" cy="366627"/>
            </a:xfrm>
            <a:prstGeom prst="rect">
              <a:avLst/>
            </a:prstGeom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5817C525-1808-49AE-99B1-46BB9C5130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6" y="5500133"/>
            <a:ext cx="362986" cy="75792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A04F9C-2C40-4298-8B21-ED466D11B6D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3" r="6263"/>
          <a:stretch/>
        </p:blipFill>
        <p:spPr>
          <a:xfrm>
            <a:off x="6296496" y="2544984"/>
            <a:ext cx="543426" cy="936749"/>
          </a:xfrm>
          <a:prstGeom prst="rect">
            <a:avLst/>
          </a:prstGeom>
        </p:spPr>
      </p:pic>
      <p:pic>
        <p:nvPicPr>
          <p:cNvPr id="80" name="Picture 79" descr="Pipeline&#10;">
            <a:extLst>
              <a:ext uri="{FF2B5EF4-FFF2-40B4-BE49-F238E27FC236}">
                <a16:creationId xmlns:a16="http://schemas.microsoft.com/office/drawing/2014/main" id="{DA18E3E0-FFC7-4523-8C95-58F3F3B9A197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8087" y="5402265"/>
            <a:ext cx="519266" cy="662426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F77E90E-021A-4F2C-AE2B-700AE313F6B9}"/>
              </a:ext>
            </a:extLst>
          </p:cNvPr>
          <p:cNvSpPr txBox="1"/>
          <p:nvPr/>
        </p:nvSpPr>
        <p:spPr>
          <a:xfrm>
            <a:off x="1746013" y="5161098"/>
            <a:ext cx="155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Gas Extraction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DF53E4A-C35F-432C-BD04-355DDEA7218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4529" r="4519" b="6707"/>
          <a:stretch/>
        </p:blipFill>
        <p:spPr>
          <a:xfrm>
            <a:off x="2007950" y="4461608"/>
            <a:ext cx="1029662" cy="7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6" grpId="0"/>
      <p:bldP spid="30" grpId="0"/>
      <p:bldP spid="31" grpId="0"/>
      <p:bldP spid="36" grpId="0"/>
      <p:bldP spid="39" grpId="0"/>
      <p:bldP spid="40" grpId="0"/>
      <p:bldP spid="45" grpId="0"/>
      <p:bldP spid="49" grpId="0"/>
      <p:bldP spid="65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0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73536" y="219684"/>
            <a:ext cx="73713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Gas Network Developments 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89932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1896" y="6208293"/>
            <a:ext cx="832104" cy="3248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0CD7A50-3F2D-4458-A459-576BEFE67C61}"/>
              </a:ext>
            </a:extLst>
          </p:cNvPr>
          <p:cNvSpPr/>
          <p:nvPr/>
        </p:nvSpPr>
        <p:spPr>
          <a:xfrm>
            <a:off x="1767283" y="1129636"/>
            <a:ext cx="2664006" cy="1289025"/>
          </a:xfrm>
          <a:custGeom>
            <a:avLst/>
            <a:gdLst>
              <a:gd name="connsiteX0" fmla="*/ 0 w 2664006"/>
              <a:gd name="connsiteY0" fmla="*/ 214842 h 1289025"/>
              <a:gd name="connsiteX1" fmla="*/ 214842 w 2664006"/>
              <a:gd name="connsiteY1" fmla="*/ 0 h 1289025"/>
              <a:gd name="connsiteX2" fmla="*/ 2449164 w 2664006"/>
              <a:gd name="connsiteY2" fmla="*/ 0 h 1289025"/>
              <a:gd name="connsiteX3" fmla="*/ 2664006 w 2664006"/>
              <a:gd name="connsiteY3" fmla="*/ 214842 h 1289025"/>
              <a:gd name="connsiteX4" fmla="*/ 2664006 w 2664006"/>
              <a:gd name="connsiteY4" fmla="*/ 1074183 h 1289025"/>
              <a:gd name="connsiteX5" fmla="*/ 2449164 w 2664006"/>
              <a:gd name="connsiteY5" fmla="*/ 1289025 h 1289025"/>
              <a:gd name="connsiteX6" fmla="*/ 214842 w 2664006"/>
              <a:gd name="connsiteY6" fmla="*/ 1289025 h 1289025"/>
              <a:gd name="connsiteX7" fmla="*/ 0 w 2664006"/>
              <a:gd name="connsiteY7" fmla="*/ 1074183 h 1289025"/>
              <a:gd name="connsiteX8" fmla="*/ 0 w 2664006"/>
              <a:gd name="connsiteY8" fmla="*/ 214842 h 12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4006" h="1289025">
                <a:moveTo>
                  <a:pt x="0" y="214842"/>
                </a:moveTo>
                <a:cubicBezTo>
                  <a:pt x="0" y="96188"/>
                  <a:pt x="96188" y="0"/>
                  <a:pt x="214842" y="0"/>
                </a:cubicBezTo>
                <a:lnTo>
                  <a:pt x="2449164" y="0"/>
                </a:lnTo>
                <a:cubicBezTo>
                  <a:pt x="2567818" y="0"/>
                  <a:pt x="2664006" y="96188"/>
                  <a:pt x="2664006" y="214842"/>
                </a:cubicBezTo>
                <a:lnTo>
                  <a:pt x="2664006" y="1074183"/>
                </a:lnTo>
                <a:cubicBezTo>
                  <a:pt x="2664006" y="1192837"/>
                  <a:pt x="2567818" y="1289025"/>
                  <a:pt x="2449164" y="1289025"/>
                </a:cubicBezTo>
                <a:lnTo>
                  <a:pt x="214842" y="1289025"/>
                </a:lnTo>
                <a:cubicBezTo>
                  <a:pt x="96188" y="1289025"/>
                  <a:pt x="0" y="1192837"/>
                  <a:pt x="0" y="1074183"/>
                </a:cubicBezTo>
                <a:lnTo>
                  <a:pt x="0" y="214842"/>
                </a:lnTo>
                <a:close/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815" tIns="71815" rIns="71815" bIns="7181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400" kern="1200" dirty="0"/>
              <a:t>Compressed Natural Gas (CNG) refuelling network</a:t>
            </a:r>
          </a:p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400" kern="1200" dirty="0"/>
              <a:t>Renewable gas injection</a:t>
            </a:r>
          </a:p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400" kern="1200" dirty="0"/>
              <a:t>CNG Vehicle fund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C373763-15A9-4B8B-950C-DC82150228D5}"/>
              </a:ext>
            </a:extLst>
          </p:cNvPr>
          <p:cNvSpPr/>
          <p:nvPr/>
        </p:nvSpPr>
        <p:spPr>
          <a:xfrm>
            <a:off x="235436" y="978572"/>
            <a:ext cx="1524492" cy="1586353"/>
          </a:xfrm>
          <a:custGeom>
            <a:avLst/>
            <a:gdLst>
              <a:gd name="connsiteX0" fmla="*/ 0 w 1524492"/>
              <a:gd name="connsiteY0" fmla="*/ 254087 h 1586353"/>
              <a:gd name="connsiteX1" fmla="*/ 254087 w 1524492"/>
              <a:gd name="connsiteY1" fmla="*/ 0 h 1586353"/>
              <a:gd name="connsiteX2" fmla="*/ 1270405 w 1524492"/>
              <a:gd name="connsiteY2" fmla="*/ 0 h 1586353"/>
              <a:gd name="connsiteX3" fmla="*/ 1524492 w 1524492"/>
              <a:gd name="connsiteY3" fmla="*/ 254087 h 1586353"/>
              <a:gd name="connsiteX4" fmla="*/ 1524492 w 1524492"/>
              <a:gd name="connsiteY4" fmla="*/ 1332266 h 1586353"/>
              <a:gd name="connsiteX5" fmla="*/ 1270405 w 1524492"/>
              <a:gd name="connsiteY5" fmla="*/ 1586353 h 1586353"/>
              <a:gd name="connsiteX6" fmla="*/ 254087 w 1524492"/>
              <a:gd name="connsiteY6" fmla="*/ 1586353 h 1586353"/>
              <a:gd name="connsiteX7" fmla="*/ 0 w 1524492"/>
              <a:gd name="connsiteY7" fmla="*/ 1332266 h 1586353"/>
              <a:gd name="connsiteX8" fmla="*/ 0 w 1524492"/>
              <a:gd name="connsiteY8" fmla="*/ 254087 h 158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492" h="1586353">
                <a:moveTo>
                  <a:pt x="0" y="254087"/>
                </a:moveTo>
                <a:cubicBezTo>
                  <a:pt x="0" y="113759"/>
                  <a:pt x="113759" y="0"/>
                  <a:pt x="254087" y="0"/>
                </a:cubicBezTo>
                <a:lnTo>
                  <a:pt x="1270405" y="0"/>
                </a:lnTo>
                <a:cubicBezTo>
                  <a:pt x="1410733" y="0"/>
                  <a:pt x="1524492" y="113759"/>
                  <a:pt x="1524492" y="254087"/>
                </a:cubicBezTo>
                <a:lnTo>
                  <a:pt x="1524492" y="1332266"/>
                </a:lnTo>
                <a:cubicBezTo>
                  <a:pt x="1524492" y="1472594"/>
                  <a:pt x="1410733" y="1586353"/>
                  <a:pt x="1270405" y="1586353"/>
                </a:cubicBezTo>
                <a:lnTo>
                  <a:pt x="254087" y="1586353"/>
                </a:lnTo>
                <a:cubicBezTo>
                  <a:pt x="113759" y="1586353"/>
                  <a:pt x="0" y="1472594"/>
                  <a:pt x="0" y="1332266"/>
                </a:cubicBezTo>
                <a:lnTo>
                  <a:pt x="0" y="2540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20" tIns="112520" rIns="150620" bIns="11252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b="1" kern="1200" dirty="0">
                <a:latin typeface="Arial Narrow" panose="020B0606020202030204" pitchFamily="34" charset="0"/>
              </a:rPr>
              <a:t>The CAUSEWAY Project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5CA29E7-B2FA-47FE-A984-E86496C24DCA}"/>
              </a:ext>
            </a:extLst>
          </p:cNvPr>
          <p:cNvSpPr/>
          <p:nvPr/>
        </p:nvSpPr>
        <p:spPr>
          <a:xfrm>
            <a:off x="1767283" y="2884183"/>
            <a:ext cx="2664006" cy="1289025"/>
          </a:xfrm>
          <a:custGeom>
            <a:avLst/>
            <a:gdLst>
              <a:gd name="connsiteX0" fmla="*/ 0 w 2664006"/>
              <a:gd name="connsiteY0" fmla="*/ 214842 h 1289025"/>
              <a:gd name="connsiteX1" fmla="*/ 214842 w 2664006"/>
              <a:gd name="connsiteY1" fmla="*/ 0 h 1289025"/>
              <a:gd name="connsiteX2" fmla="*/ 2449164 w 2664006"/>
              <a:gd name="connsiteY2" fmla="*/ 0 h 1289025"/>
              <a:gd name="connsiteX3" fmla="*/ 2664006 w 2664006"/>
              <a:gd name="connsiteY3" fmla="*/ 214842 h 1289025"/>
              <a:gd name="connsiteX4" fmla="*/ 2664006 w 2664006"/>
              <a:gd name="connsiteY4" fmla="*/ 1074183 h 1289025"/>
              <a:gd name="connsiteX5" fmla="*/ 2449164 w 2664006"/>
              <a:gd name="connsiteY5" fmla="*/ 1289025 h 1289025"/>
              <a:gd name="connsiteX6" fmla="*/ 214842 w 2664006"/>
              <a:gd name="connsiteY6" fmla="*/ 1289025 h 1289025"/>
              <a:gd name="connsiteX7" fmla="*/ 0 w 2664006"/>
              <a:gd name="connsiteY7" fmla="*/ 1074183 h 1289025"/>
              <a:gd name="connsiteX8" fmla="*/ 0 w 2664006"/>
              <a:gd name="connsiteY8" fmla="*/ 214842 h 12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4006" h="1289025">
                <a:moveTo>
                  <a:pt x="0" y="214842"/>
                </a:moveTo>
                <a:cubicBezTo>
                  <a:pt x="0" y="96188"/>
                  <a:pt x="96188" y="0"/>
                  <a:pt x="214842" y="0"/>
                </a:cubicBezTo>
                <a:lnTo>
                  <a:pt x="2449164" y="0"/>
                </a:lnTo>
                <a:cubicBezTo>
                  <a:pt x="2567818" y="0"/>
                  <a:pt x="2664006" y="96188"/>
                  <a:pt x="2664006" y="214842"/>
                </a:cubicBezTo>
                <a:lnTo>
                  <a:pt x="2664006" y="1074183"/>
                </a:lnTo>
                <a:cubicBezTo>
                  <a:pt x="2664006" y="1192837"/>
                  <a:pt x="2567818" y="1289025"/>
                  <a:pt x="2449164" y="1289025"/>
                </a:cubicBezTo>
                <a:lnTo>
                  <a:pt x="214842" y="1289025"/>
                </a:lnTo>
                <a:cubicBezTo>
                  <a:pt x="96188" y="1289025"/>
                  <a:pt x="0" y="1192837"/>
                  <a:pt x="0" y="1074183"/>
                </a:cubicBezTo>
                <a:lnTo>
                  <a:pt x="0" y="214842"/>
                </a:lnTo>
                <a:close/>
              </a:path>
            </a:pathLst>
          </a:cu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815" tIns="71815" rIns="71815" bIns="7181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400" kern="1200" dirty="0"/>
              <a:t>Convert gas network to 100% H</a:t>
            </a:r>
            <a:r>
              <a:rPr lang="en-IE" sz="1400" kern="1200" baseline="-25000" dirty="0"/>
              <a:t>2 </a:t>
            </a:r>
            <a:r>
              <a:rPr lang="en-IE" sz="1400" kern="1200" baseline="0" dirty="0"/>
              <a:t>(techno-economic feasibility)</a:t>
            </a:r>
          </a:p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400" kern="1200" dirty="0"/>
              <a:t>City of Cork to H</a:t>
            </a:r>
            <a:r>
              <a:rPr lang="en-IE" sz="1400" kern="1200" baseline="-25000" dirty="0"/>
              <a:t>2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217192-7FAF-4B48-8A31-EA5E72ACF13E}"/>
              </a:ext>
            </a:extLst>
          </p:cNvPr>
          <p:cNvSpPr/>
          <p:nvPr/>
        </p:nvSpPr>
        <p:spPr>
          <a:xfrm>
            <a:off x="235436" y="2712609"/>
            <a:ext cx="1524492" cy="1567826"/>
          </a:xfrm>
          <a:custGeom>
            <a:avLst/>
            <a:gdLst>
              <a:gd name="connsiteX0" fmla="*/ 0 w 1524492"/>
              <a:gd name="connsiteY0" fmla="*/ 254087 h 1567826"/>
              <a:gd name="connsiteX1" fmla="*/ 254087 w 1524492"/>
              <a:gd name="connsiteY1" fmla="*/ 0 h 1567826"/>
              <a:gd name="connsiteX2" fmla="*/ 1270405 w 1524492"/>
              <a:gd name="connsiteY2" fmla="*/ 0 h 1567826"/>
              <a:gd name="connsiteX3" fmla="*/ 1524492 w 1524492"/>
              <a:gd name="connsiteY3" fmla="*/ 254087 h 1567826"/>
              <a:gd name="connsiteX4" fmla="*/ 1524492 w 1524492"/>
              <a:gd name="connsiteY4" fmla="*/ 1313739 h 1567826"/>
              <a:gd name="connsiteX5" fmla="*/ 1270405 w 1524492"/>
              <a:gd name="connsiteY5" fmla="*/ 1567826 h 1567826"/>
              <a:gd name="connsiteX6" fmla="*/ 254087 w 1524492"/>
              <a:gd name="connsiteY6" fmla="*/ 1567826 h 1567826"/>
              <a:gd name="connsiteX7" fmla="*/ 0 w 1524492"/>
              <a:gd name="connsiteY7" fmla="*/ 1313739 h 1567826"/>
              <a:gd name="connsiteX8" fmla="*/ 0 w 1524492"/>
              <a:gd name="connsiteY8" fmla="*/ 254087 h 15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492" h="1567826">
                <a:moveTo>
                  <a:pt x="0" y="254087"/>
                </a:moveTo>
                <a:cubicBezTo>
                  <a:pt x="0" y="113759"/>
                  <a:pt x="113759" y="0"/>
                  <a:pt x="254087" y="0"/>
                </a:cubicBezTo>
                <a:lnTo>
                  <a:pt x="1270405" y="0"/>
                </a:lnTo>
                <a:cubicBezTo>
                  <a:pt x="1410733" y="0"/>
                  <a:pt x="1524492" y="113759"/>
                  <a:pt x="1524492" y="254087"/>
                </a:cubicBezTo>
                <a:lnTo>
                  <a:pt x="1524492" y="1313739"/>
                </a:lnTo>
                <a:cubicBezTo>
                  <a:pt x="1524492" y="1454067"/>
                  <a:pt x="1410733" y="1567826"/>
                  <a:pt x="1270405" y="1567826"/>
                </a:cubicBezTo>
                <a:lnTo>
                  <a:pt x="254087" y="1567826"/>
                </a:lnTo>
                <a:cubicBezTo>
                  <a:pt x="113759" y="1567826"/>
                  <a:pt x="0" y="1454067"/>
                  <a:pt x="0" y="1313739"/>
                </a:cubicBezTo>
                <a:lnTo>
                  <a:pt x="0" y="2540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50" tIns="118235" rIns="162050" bIns="11823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3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rPr>
              <a:t>H21 Leeds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F3A655-34C2-4DE5-A5F2-1B0878574A7C}"/>
              </a:ext>
            </a:extLst>
          </p:cNvPr>
          <p:cNvSpPr/>
          <p:nvPr/>
        </p:nvSpPr>
        <p:spPr>
          <a:xfrm>
            <a:off x="1767886" y="4517863"/>
            <a:ext cx="2661405" cy="1822654"/>
          </a:xfrm>
          <a:custGeom>
            <a:avLst/>
            <a:gdLst>
              <a:gd name="connsiteX0" fmla="*/ 0 w 2661405"/>
              <a:gd name="connsiteY0" fmla="*/ 303782 h 1822654"/>
              <a:gd name="connsiteX1" fmla="*/ 303782 w 2661405"/>
              <a:gd name="connsiteY1" fmla="*/ 0 h 1822654"/>
              <a:gd name="connsiteX2" fmla="*/ 2357623 w 2661405"/>
              <a:gd name="connsiteY2" fmla="*/ 0 h 1822654"/>
              <a:gd name="connsiteX3" fmla="*/ 2661405 w 2661405"/>
              <a:gd name="connsiteY3" fmla="*/ 303782 h 1822654"/>
              <a:gd name="connsiteX4" fmla="*/ 2661405 w 2661405"/>
              <a:gd name="connsiteY4" fmla="*/ 1518872 h 1822654"/>
              <a:gd name="connsiteX5" fmla="*/ 2357623 w 2661405"/>
              <a:gd name="connsiteY5" fmla="*/ 1822654 h 1822654"/>
              <a:gd name="connsiteX6" fmla="*/ 303782 w 2661405"/>
              <a:gd name="connsiteY6" fmla="*/ 1822654 h 1822654"/>
              <a:gd name="connsiteX7" fmla="*/ 0 w 2661405"/>
              <a:gd name="connsiteY7" fmla="*/ 1518872 h 1822654"/>
              <a:gd name="connsiteX8" fmla="*/ 0 w 2661405"/>
              <a:gd name="connsiteY8" fmla="*/ 303782 h 18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05" h="1822654">
                <a:moveTo>
                  <a:pt x="0" y="303782"/>
                </a:moveTo>
                <a:cubicBezTo>
                  <a:pt x="0" y="136008"/>
                  <a:pt x="136008" y="0"/>
                  <a:pt x="303782" y="0"/>
                </a:cubicBezTo>
                <a:lnTo>
                  <a:pt x="2357623" y="0"/>
                </a:lnTo>
                <a:cubicBezTo>
                  <a:pt x="2525397" y="0"/>
                  <a:pt x="2661405" y="136008"/>
                  <a:pt x="2661405" y="303782"/>
                </a:cubicBezTo>
                <a:lnTo>
                  <a:pt x="2661405" y="1518872"/>
                </a:lnTo>
                <a:cubicBezTo>
                  <a:pt x="2661405" y="1686646"/>
                  <a:pt x="2525397" y="1822654"/>
                  <a:pt x="2357623" y="1822654"/>
                </a:cubicBezTo>
                <a:lnTo>
                  <a:pt x="303782" y="1822654"/>
                </a:lnTo>
                <a:cubicBezTo>
                  <a:pt x="136008" y="1822654"/>
                  <a:pt x="0" y="1686646"/>
                  <a:pt x="0" y="1518872"/>
                </a:cubicBezTo>
                <a:lnTo>
                  <a:pt x="0" y="303782"/>
                </a:lnTo>
                <a:close/>
              </a:path>
            </a:pathLst>
          </a:cu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865" tIns="97865" rIns="97865" bIns="9786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400" kern="1200" dirty="0"/>
              <a:t>Dependency on gas-fired power plants</a:t>
            </a:r>
          </a:p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400" kern="1200" dirty="0"/>
              <a:t>CO</a:t>
            </a:r>
            <a:r>
              <a:rPr lang="en-IE" sz="1400" kern="1200" baseline="-25000" dirty="0"/>
              <a:t>2</a:t>
            </a:r>
            <a:r>
              <a:rPr lang="en-IE" sz="1400" kern="1200" dirty="0"/>
              <a:t> storage in Kinsale (local gas network for CO</a:t>
            </a:r>
            <a:r>
              <a:rPr lang="en-IE" sz="1400" kern="1200" baseline="-25000" dirty="0"/>
              <a:t>2</a:t>
            </a:r>
            <a:r>
              <a:rPr lang="en-IE" sz="1400" kern="1200" dirty="0"/>
              <a:t> transport)</a:t>
            </a:r>
          </a:p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400" kern="1200" dirty="0"/>
              <a:t>Steam Methane Reforming + CCS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4A4BF8E-00EF-4D94-96AE-2190A7BE96C3}"/>
              </a:ext>
            </a:extLst>
          </p:cNvPr>
          <p:cNvSpPr/>
          <p:nvPr/>
        </p:nvSpPr>
        <p:spPr>
          <a:xfrm>
            <a:off x="235436" y="4457892"/>
            <a:ext cx="1523004" cy="1878251"/>
          </a:xfrm>
          <a:custGeom>
            <a:avLst/>
            <a:gdLst>
              <a:gd name="connsiteX0" fmla="*/ 0 w 1523004"/>
              <a:gd name="connsiteY0" fmla="*/ 253839 h 1878251"/>
              <a:gd name="connsiteX1" fmla="*/ 253839 w 1523004"/>
              <a:gd name="connsiteY1" fmla="*/ 0 h 1878251"/>
              <a:gd name="connsiteX2" fmla="*/ 1269165 w 1523004"/>
              <a:gd name="connsiteY2" fmla="*/ 0 h 1878251"/>
              <a:gd name="connsiteX3" fmla="*/ 1523004 w 1523004"/>
              <a:gd name="connsiteY3" fmla="*/ 253839 h 1878251"/>
              <a:gd name="connsiteX4" fmla="*/ 1523004 w 1523004"/>
              <a:gd name="connsiteY4" fmla="*/ 1624412 h 1878251"/>
              <a:gd name="connsiteX5" fmla="*/ 1269165 w 1523004"/>
              <a:gd name="connsiteY5" fmla="*/ 1878251 h 1878251"/>
              <a:gd name="connsiteX6" fmla="*/ 253839 w 1523004"/>
              <a:gd name="connsiteY6" fmla="*/ 1878251 h 1878251"/>
              <a:gd name="connsiteX7" fmla="*/ 0 w 1523004"/>
              <a:gd name="connsiteY7" fmla="*/ 1624412 h 1878251"/>
              <a:gd name="connsiteX8" fmla="*/ 0 w 1523004"/>
              <a:gd name="connsiteY8" fmla="*/ 253839 h 187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3004" h="1878251">
                <a:moveTo>
                  <a:pt x="0" y="253839"/>
                </a:moveTo>
                <a:cubicBezTo>
                  <a:pt x="0" y="113648"/>
                  <a:pt x="113648" y="0"/>
                  <a:pt x="253839" y="0"/>
                </a:cubicBezTo>
                <a:lnTo>
                  <a:pt x="1269165" y="0"/>
                </a:lnTo>
                <a:cubicBezTo>
                  <a:pt x="1409356" y="0"/>
                  <a:pt x="1523004" y="113648"/>
                  <a:pt x="1523004" y="253839"/>
                </a:cubicBezTo>
                <a:lnTo>
                  <a:pt x="1523004" y="1624412"/>
                </a:lnTo>
                <a:cubicBezTo>
                  <a:pt x="1523004" y="1764603"/>
                  <a:pt x="1409356" y="1878251"/>
                  <a:pt x="1269165" y="1878251"/>
                </a:cubicBezTo>
                <a:lnTo>
                  <a:pt x="253839" y="1878251"/>
                </a:lnTo>
                <a:cubicBezTo>
                  <a:pt x="113648" y="1878251"/>
                  <a:pt x="0" y="1764603"/>
                  <a:pt x="0" y="1624412"/>
                </a:cubicBezTo>
                <a:lnTo>
                  <a:pt x="0" y="2538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977" tIns="118162" rIns="161977" bIns="11816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3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rPr>
              <a:t>Carbon Capture &amp; Storage (CCS)</a:t>
            </a:r>
          </a:p>
        </p:txBody>
      </p:sp>
      <p:pic>
        <p:nvPicPr>
          <p:cNvPr id="12" name="Picture 11" descr="Causeway Project">
            <a:extLst>
              <a:ext uri="{FF2B5EF4-FFF2-40B4-BE49-F238E27FC236}">
                <a16:creationId xmlns:a16="http://schemas.microsoft.com/office/drawing/2014/main" id="{138E5C9C-8C65-4D1A-86FB-5DC2F5F781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2" t="1830" r="11098" b="1699"/>
          <a:stretch/>
        </p:blipFill>
        <p:spPr>
          <a:xfrm>
            <a:off x="4398105" y="929873"/>
            <a:ext cx="4745895" cy="5440846"/>
          </a:xfrm>
          <a:prstGeom prst="rect">
            <a:avLst/>
          </a:prstGeom>
        </p:spPr>
      </p:pic>
      <p:pic>
        <p:nvPicPr>
          <p:cNvPr id="20" name="Picture 19" descr="h21&#10;">
            <a:extLst>
              <a:ext uri="{FF2B5EF4-FFF2-40B4-BE49-F238E27FC236}">
                <a16:creationId xmlns:a16="http://schemas.microsoft.com/office/drawing/2014/main" id="{4DF5098E-36A9-404E-ADF2-1077574163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75" t="7948" r="11573" b="12236"/>
          <a:stretch/>
        </p:blipFill>
        <p:spPr>
          <a:xfrm>
            <a:off x="6643366" y="1277054"/>
            <a:ext cx="1466701" cy="22516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27C092-982E-4CB8-8FB4-B8EF368887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94" t="7400" r="6344" b="7618"/>
          <a:stretch/>
        </p:blipFill>
        <p:spPr>
          <a:xfrm>
            <a:off x="6037701" y="4280435"/>
            <a:ext cx="1466701" cy="15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1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0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73536" y="219683"/>
            <a:ext cx="7371396" cy="62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Outlook for the future Gas Network: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1449897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000" y="6029147"/>
            <a:ext cx="1332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A899E8-98D7-47FB-8D68-AA152E889234}"/>
              </a:ext>
            </a:extLst>
          </p:cNvPr>
          <p:cNvSpPr txBox="1">
            <a:spLocks/>
          </p:cNvSpPr>
          <p:nvPr/>
        </p:nvSpPr>
        <p:spPr>
          <a:xfrm>
            <a:off x="424171" y="1590315"/>
            <a:ext cx="7094896" cy="352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93700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Storage (Underground, LNG)</a:t>
            </a:r>
          </a:p>
          <a:p>
            <a:pPr marL="393700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Transport infrastructure</a:t>
            </a:r>
          </a:p>
          <a:p>
            <a:pPr marL="393700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Support for renewable energy sources</a:t>
            </a:r>
          </a:p>
          <a:p>
            <a:pPr marL="393700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Immediate substantial reduction in CO</a:t>
            </a:r>
            <a:r>
              <a:rPr lang="en-IE" kern="1200" baseline="-25000" dirty="0"/>
              <a:t>2</a:t>
            </a:r>
            <a:r>
              <a:rPr lang="en-IE" kern="1200" dirty="0"/>
              <a:t> emissions</a:t>
            </a:r>
          </a:p>
          <a:p>
            <a:pPr marL="393700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Hydrogen network</a:t>
            </a:r>
          </a:p>
          <a:p>
            <a:pPr marL="393700" indent="-342900" algn="l">
              <a:buFont typeface="Arial" panose="020B0604020202020204" pitchFamily="34" charset="0"/>
              <a:buChar char="•"/>
            </a:pPr>
            <a:endParaRPr lang="en-IE" kern="1200" dirty="0"/>
          </a:p>
          <a:p>
            <a:pPr marL="850900" lvl="1" indent="-342900" algn="l">
              <a:buFont typeface="Arial" panose="020B0604020202020204" pitchFamily="34" charset="0"/>
              <a:buChar char="•"/>
            </a:pPr>
            <a:endParaRPr lang="en-IE" kern="1200" dirty="0"/>
          </a:p>
          <a:p>
            <a:pPr marL="850900" lvl="1" indent="-342900" algn="l">
              <a:buFont typeface="Arial" panose="020B0604020202020204" pitchFamily="34" charset="0"/>
              <a:buChar char="•"/>
            </a:pPr>
            <a:endParaRPr lang="en-IE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5EFEDC-F093-447A-BBE6-23771FA61B21}"/>
              </a:ext>
            </a:extLst>
          </p:cNvPr>
          <p:cNvSpPr/>
          <p:nvPr/>
        </p:nvSpPr>
        <p:spPr>
          <a:xfrm>
            <a:off x="198596" y="2037218"/>
            <a:ext cx="1931272" cy="995459"/>
          </a:xfrm>
          <a:custGeom>
            <a:avLst/>
            <a:gdLst>
              <a:gd name="connsiteX0" fmla="*/ 0 w 1931272"/>
              <a:gd name="connsiteY0" fmla="*/ 99546 h 995459"/>
              <a:gd name="connsiteX1" fmla="*/ 99546 w 1931272"/>
              <a:gd name="connsiteY1" fmla="*/ 0 h 995459"/>
              <a:gd name="connsiteX2" fmla="*/ 1831726 w 1931272"/>
              <a:gd name="connsiteY2" fmla="*/ 0 h 995459"/>
              <a:gd name="connsiteX3" fmla="*/ 1931272 w 1931272"/>
              <a:gd name="connsiteY3" fmla="*/ 99546 h 995459"/>
              <a:gd name="connsiteX4" fmla="*/ 1931272 w 1931272"/>
              <a:gd name="connsiteY4" fmla="*/ 895913 h 995459"/>
              <a:gd name="connsiteX5" fmla="*/ 1831726 w 1931272"/>
              <a:gd name="connsiteY5" fmla="*/ 995459 h 995459"/>
              <a:gd name="connsiteX6" fmla="*/ 99546 w 1931272"/>
              <a:gd name="connsiteY6" fmla="*/ 995459 h 995459"/>
              <a:gd name="connsiteX7" fmla="*/ 0 w 1931272"/>
              <a:gd name="connsiteY7" fmla="*/ 895913 h 995459"/>
              <a:gd name="connsiteX8" fmla="*/ 0 w 1931272"/>
              <a:gd name="connsiteY8" fmla="*/ 99546 h 99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272" h="995459">
                <a:moveTo>
                  <a:pt x="0" y="99546"/>
                </a:moveTo>
                <a:cubicBezTo>
                  <a:pt x="0" y="44568"/>
                  <a:pt x="44568" y="0"/>
                  <a:pt x="99546" y="0"/>
                </a:cubicBezTo>
                <a:lnTo>
                  <a:pt x="1831726" y="0"/>
                </a:lnTo>
                <a:cubicBezTo>
                  <a:pt x="1886704" y="0"/>
                  <a:pt x="1931272" y="44568"/>
                  <a:pt x="1931272" y="99546"/>
                </a:cubicBezTo>
                <a:lnTo>
                  <a:pt x="1931272" y="895913"/>
                </a:lnTo>
                <a:cubicBezTo>
                  <a:pt x="1931272" y="950891"/>
                  <a:pt x="1886704" y="995459"/>
                  <a:pt x="1831726" y="995459"/>
                </a:cubicBezTo>
                <a:lnTo>
                  <a:pt x="99546" y="995459"/>
                </a:lnTo>
                <a:cubicBezTo>
                  <a:pt x="44568" y="995459"/>
                  <a:pt x="0" y="950891"/>
                  <a:pt x="0" y="895913"/>
                </a:cubicBezTo>
                <a:lnTo>
                  <a:pt x="0" y="995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61" tIns="55826" rIns="69161" bIns="55826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100" b="1" kern="1200" dirty="0">
                <a:latin typeface="Arial Narrow" panose="020B0606020202030204" pitchFamily="34" charset="0"/>
              </a:rPr>
              <a:t>Recognise Decarbonisation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3F2AA1-0AE5-4E65-AE9E-5AAC8865EB10}"/>
              </a:ext>
            </a:extLst>
          </p:cNvPr>
          <p:cNvSpPr/>
          <p:nvPr/>
        </p:nvSpPr>
        <p:spPr>
          <a:xfrm>
            <a:off x="391724" y="3032678"/>
            <a:ext cx="193127" cy="4520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2039"/>
                </a:lnTo>
                <a:lnTo>
                  <a:pt x="193127" y="45203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80027F-FEA0-4C43-89FB-09D94FCBFB09}"/>
              </a:ext>
            </a:extLst>
          </p:cNvPr>
          <p:cNvSpPr/>
          <p:nvPr/>
        </p:nvSpPr>
        <p:spPr>
          <a:xfrm>
            <a:off x="584851" y="3191755"/>
            <a:ext cx="1612272" cy="585925"/>
          </a:xfrm>
          <a:custGeom>
            <a:avLst/>
            <a:gdLst>
              <a:gd name="connsiteX0" fmla="*/ 0 w 1612272"/>
              <a:gd name="connsiteY0" fmla="*/ 58593 h 585925"/>
              <a:gd name="connsiteX1" fmla="*/ 58593 w 1612272"/>
              <a:gd name="connsiteY1" fmla="*/ 0 h 585925"/>
              <a:gd name="connsiteX2" fmla="*/ 1553680 w 1612272"/>
              <a:gd name="connsiteY2" fmla="*/ 0 h 585925"/>
              <a:gd name="connsiteX3" fmla="*/ 1612273 w 1612272"/>
              <a:gd name="connsiteY3" fmla="*/ 58593 h 585925"/>
              <a:gd name="connsiteX4" fmla="*/ 1612272 w 1612272"/>
              <a:gd name="connsiteY4" fmla="*/ 527333 h 585925"/>
              <a:gd name="connsiteX5" fmla="*/ 1553679 w 1612272"/>
              <a:gd name="connsiteY5" fmla="*/ 585926 h 585925"/>
              <a:gd name="connsiteX6" fmla="*/ 58593 w 1612272"/>
              <a:gd name="connsiteY6" fmla="*/ 585925 h 585925"/>
              <a:gd name="connsiteX7" fmla="*/ 0 w 1612272"/>
              <a:gd name="connsiteY7" fmla="*/ 527332 h 585925"/>
              <a:gd name="connsiteX8" fmla="*/ 0 w 1612272"/>
              <a:gd name="connsiteY8" fmla="*/ 58593 h 5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272" h="585925">
                <a:moveTo>
                  <a:pt x="0" y="58593"/>
                </a:moveTo>
                <a:cubicBezTo>
                  <a:pt x="0" y="26233"/>
                  <a:pt x="26233" y="0"/>
                  <a:pt x="58593" y="0"/>
                </a:cubicBezTo>
                <a:lnTo>
                  <a:pt x="1553680" y="0"/>
                </a:lnTo>
                <a:cubicBezTo>
                  <a:pt x="1586040" y="0"/>
                  <a:pt x="1612273" y="26233"/>
                  <a:pt x="1612273" y="58593"/>
                </a:cubicBezTo>
                <a:cubicBezTo>
                  <a:pt x="1612273" y="214840"/>
                  <a:pt x="1612272" y="371086"/>
                  <a:pt x="1612272" y="527333"/>
                </a:cubicBezTo>
                <a:cubicBezTo>
                  <a:pt x="1612272" y="559693"/>
                  <a:pt x="1586039" y="585926"/>
                  <a:pt x="1553679" y="585926"/>
                </a:cubicBezTo>
                <a:lnTo>
                  <a:pt x="58593" y="585925"/>
                </a:lnTo>
                <a:cubicBezTo>
                  <a:pt x="26233" y="585925"/>
                  <a:pt x="0" y="559692"/>
                  <a:pt x="0" y="527332"/>
                </a:cubicBezTo>
                <a:lnTo>
                  <a:pt x="0" y="5859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61" tIns="42561" rIns="55261" bIns="425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kern="1200" dirty="0">
                <a:latin typeface="Arial Narrow" panose="020B0606020202030204" pitchFamily="34" charset="0"/>
              </a:rPr>
              <a:t>Existential Crisis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C5F00EF-8360-4214-9945-E3ECFC40D462}"/>
              </a:ext>
            </a:extLst>
          </p:cNvPr>
          <p:cNvSpPr/>
          <p:nvPr/>
        </p:nvSpPr>
        <p:spPr>
          <a:xfrm>
            <a:off x="391724" y="3032678"/>
            <a:ext cx="193127" cy="1197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97042"/>
                </a:lnTo>
                <a:lnTo>
                  <a:pt x="193127" y="119704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ED0F12-AB90-45AC-816B-3E0EFC8E8D12}"/>
              </a:ext>
            </a:extLst>
          </p:cNvPr>
          <p:cNvSpPr/>
          <p:nvPr/>
        </p:nvSpPr>
        <p:spPr>
          <a:xfrm>
            <a:off x="584851" y="3936758"/>
            <a:ext cx="1612272" cy="585925"/>
          </a:xfrm>
          <a:custGeom>
            <a:avLst/>
            <a:gdLst>
              <a:gd name="connsiteX0" fmla="*/ 0 w 1612272"/>
              <a:gd name="connsiteY0" fmla="*/ 58593 h 585925"/>
              <a:gd name="connsiteX1" fmla="*/ 58593 w 1612272"/>
              <a:gd name="connsiteY1" fmla="*/ 0 h 585925"/>
              <a:gd name="connsiteX2" fmla="*/ 1553680 w 1612272"/>
              <a:gd name="connsiteY2" fmla="*/ 0 h 585925"/>
              <a:gd name="connsiteX3" fmla="*/ 1612273 w 1612272"/>
              <a:gd name="connsiteY3" fmla="*/ 58593 h 585925"/>
              <a:gd name="connsiteX4" fmla="*/ 1612272 w 1612272"/>
              <a:gd name="connsiteY4" fmla="*/ 527333 h 585925"/>
              <a:gd name="connsiteX5" fmla="*/ 1553679 w 1612272"/>
              <a:gd name="connsiteY5" fmla="*/ 585926 h 585925"/>
              <a:gd name="connsiteX6" fmla="*/ 58593 w 1612272"/>
              <a:gd name="connsiteY6" fmla="*/ 585925 h 585925"/>
              <a:gd name="connsiteX7" fmla="*/ 0 w 1612272"/>
              <a:gd name="connsiteY7" fmla="*/ 527332 h 585925"/>
              <a:gd name="connsiteX8" fmla="*/ 0 w 1612272"/>
              <a:gd name="connsiteY8" fmla="*/ 58593 h 5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272" h="585925">
                <a:moveTo>
                  <a:pt x="0" y="58593"/>
                </a:moveTo>
                <a:cubicBezTo>
                  <a:pt x="0" y="26233"/>
                  <a:pt x="26233" y="0"/>
                  <a:pt x="58593" y="0"/>
                </a:cubicBezTo>
                <a:lnTo>
                  <a:pt x="1553680" y="0"/>
                </a:lnTo>
                <a:cubicBezTo>
                  <a:pt x="1586040" y="0"/>
                  <a:pt x="1612273" y="26233"/>
                  <a:pt x="1612273" y="58593"/>
                </a:cubicBezTo>
                <a:cubicBezTo>
                  <a:pt x="1612273" y="214840"/>
                  <a:pt x="1612272" y="371086"/>
                  <a:pt x="1612272" y="527333"/>
                </a:cubicBezTo>
                <a:cubicBezTo>
                  <a:pt x="1612272" y="559693"/>
                  <a:pt x="1586039" y="585926"/>
                  <a:pt x="1553679" y="585926"/>
                </a:cubicBezTo>
                <a:lnTo>
                  <a:pt x="58593" y="585925"/>
                </a:lnTo>
                <a:cubicBezTo>
                  <a:pt x="26233" y="585925"/>
                  <a:pt x="0" y="559692"/>
                  <a:pt x="0" y="527332"/>
                </a:cubicBezTo>
                <a:lnTo>
                  <a:pt x="0" y="5859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61" tIns="42561" rIns="55261" bIns="425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kern="1200" dirty="0">
                <a:latin typeface="Arial Narrow" panose="020B0606020202030204" pitchFamily="34" charset="0"/>
              </a:rPr>
              <a:t>Change in business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0C03CA-45C3-45F8-B7AF-33752941D4EC}"/>
              </a:ext>
            </a:extLst>
          </p:cNvPr>
          <p:cNvSpPr/>
          <p:nvPr/>
        </p:nvSpPr>
        <p:spPr>
          <a:xfrm>
            <a:off x="391724" y="3032678"/>
            <a:ext cx="193127" cy="194204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42044"/>
                </a:lnTo>
                <a:lnTo>
                  <a:pt x="193127" y="194204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443BB99-2919-41E2-B7ED-EAECB1E36F66}"/>
              </a:ext>
            </a:extLst>
          </p:cNvPr>
          <p:cNvSpPr/>
          <p:nvPr/>
        </p:nvSpPr>
        <p:spPr>
          <a:xfrm>
            <a:off x="584851" y="4681760"/>
            <a:ext cx="1612272" cy="585925"/>
          </a:xfrm>
          <a:custGeom>
            <a:avLst/>
            <a:gdLst>
              <a:gd name="connsiteX0" fmla="*/ 0 w 1612272"/>
              <a:gd name="connsiteY0" fmla="*/ 58593 h 585925"/>
              <a:gd name="connsiteX1" fmla="*/ 58593 w 1612272"/>
              <a:gd name="connsiteY1" fmla="*/ 0 h 585925"/>
              <a:gd name="connsiteX2" fmla="*/ 1553680 w 1612272"/>
              <a:gd name="connsiteY2" fmla="*/ 0 h 585925"/>
              <a:gd name="connsiteX3" fmla="*/ 1612273 w 1612272"/>
              <a:gd name="connsiteY3" fmla="*/ 58593 h 585925"/>
              <a:gd name="connsiteX4" fmla="*/ 1612272 w 1612272"/>
              <a:gd name="connsiteY4" fmla="*/ 527333 h 585925"/>
              <a:gd name="connsiteX5" fmla="*/ 1553679 w 1612272"/>
              <a:gd name="connsiteY5" fmla="*/ 585926 h 585925"/>
              <a:gd name="connsiteX6" fmla="*/ 58593 w 1612272"/>
              <a:gd name="connsiteY6" fmla="*/ 585925 h 585925"/>
              <a:gd name="connsiteX7" fmla="*/ 0 w 1612272"/>
              <a:gd name="connsiteY7" fmla="*/ 527332 h 585925"/>
              <a:gd name="connsiteX8" fmla="*/ 0 w 1612272"/>
              <a:gd name="connsiteY8" fmla="*/ 58593 h 5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272" h="585925">
                <a:moveTo>
                  <a:pt x="0" y="58593"/>
                </a:moveTo>
                <a:cubicBezTo>
                  <a:pt x="0" y="26233"/>
                  <a:pt x="26233" y="0"/>
                  <a:pt x="58593" y="0"/>
                </a:cubicBezTo>
                <a:lnTo>
                  <a:pt x="1553680" y="0"/>
                </a:lnTo>
                <a:cubicBezTo>
                  <a:pt x="1586040" y="0"/>
                  <a:pt x="1612273" y="26233"/>
                  <a:pt x="1612273" y="58593"/>
                </a:cubicBezTo>
                <a:cubicBezTo>
                  <a:pt x="1612273" y="214840"/>
                  <a:pt x="1612272" y="371086"/>
                  <a:pt x="1612272" y="527333"/>
                </a:cubicBezTo>
                <a:cubicBezTo>
                  <a:pt x="1612272" y="559693"/>
                  <a:pt x="1586039" y="585926"/>
                  <a:pt x="1553679" y="585926"/>
                </a:cubicBezTo>
                <a:lnTo>
                  <a:pt x="58593" y="585925"/>
                </a:lnTo>
                <a:cubicBezTo>
                  <a:pt x="26233" y="585925"/>
                  <a:pt x="0" y="559692"/>
                  <a:pt x="0" y="527332"/>
                </a:cubicBezTo>
                <a:lnTo>
                  <a:pt x="0" y="5859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61" tIns="42561" rIns="55261" bIns="425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kern="1200" dirty="0">
                <a:latin typeface="Arial Narrow" panose="020B0606020202030204" pitchFamily="34" charset="0"/>
              </a:rPr>
              <a:t>100% Electrification?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B005997-DAA2-4B12-9F45-EAE3836E0637}"/>
              </a:ext>
            </a:extLst>
          </p:cNvPr>
          <p:cNvSpPr/>
          <p:nvPr/>
        </p:nvSpPr>
        <p:spPr>
          <a:xfrm>
            <a:off x="2448023" y="2037218"/>
            <a:ext cx="1931272" cy="994206"/>
          </a:xfrm>
          <a:custGeom>
            <a:avLst/>
            <a:gdLst>
              <a:gd name="connsiteX0" fmla="*/ 0 w 1931272"/>
              <a:gd name="connsiteY0" fmla="*/ 99421 h 994206"/>
              <a:gd name="connsiteX1" fmla="*/ 99421 w 1931272"/>
              <a:gd name="connsiteY1" fmla="*/ 0 h 994206"/>
              <a:gd name="connsiteX2" fmla="*/ 1831851 w 1931272"/>
              <a:gd name="connsiteY2" fmla="*/ 0 h 994206"/>
              <a:gd name="connsiteX3" fmla="*/ 1931272 w 1931272"/>
              <a:gd name="connsiteY3" fmla="*/ 99421 h 994206"/>
              <a:gd name="connsiteX4" fmla="*/ 1931272 w 1931272"/>
              <a:gd name="connsiteY4" fmla="*/ 894785 h 994206"/>
              <a:gd name="connsiteX5" fmla="*/ 1831851 w 1931272"/>
              <a:gd name="connsiteY5" fmla="*/ 994206 h 994206"/>
              <a:gd name="connsiteX6" fmla="*/ 99421 w 1931272"/>
              <a:gd name="connsiteY6" fmla="*/ 994206 h 994206"/>
              <a:gd name="connsiteX7" fmla="*/ 0 w 1931272"/>
              <a:gd name="connsiteY7" fmla="*/ 894785 h 994206"/>
              <a:gd name="connsiteX8" fmla="*/ 0 w 1931272"/>
              <a:gd name="connsiteY8" fmla="*/ 99421 h 99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272" h="994206">
                <a:moveTo>
                  <a:pt x="0" y="99421"/>
                </a:moveTo>
                <a:cubicBezTo>
                  <a:pt x="0" y="44512"/>
                  <a:pt x="44512" y="0"/>
                  <a:pt x="99421" y="0"/>
                </a:cubicBezTo>
                <a:lnTo>
                  <a:pt x="1831851" y="0"/>
                </a:lnTo>
                <a:cubicBezTo>
                  <a:pt x="1886760" y="0"/>
                  <a:pt x="1931272" y="44512"/>
                  <a:pt x="1931272" y="99421"/>
                </a:cubicBezTo>
                <a:lnTo>
                  <a:pt x="1931272" y="894785"/>
                </a:lnTo>
                <a:cubicBezTo>
                  <a:pt x="1931272" y="949694"/>
                  <a:pt x="1886760" y="994206"/>
                  <a:pt x="1831851" y="994206"/>
                </a:cubicBezTo>
                <a:lnTo>
                  <a:pt x="99421" y="994206"/>
                </a:lnTo>
                <a:cubicBezTo>
                  <a:pt x="44512" y="994206"/>
                  <a:pt x="0" y="949694"/>
                  <a:pt x="0" y="894785"/>
                </a:cubicBezTo>
                <a:lnTo>
                  <a:pt x="0" y="994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24" tIns="55789" rIns="69124" bIns="55789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100" b="1" kern="1200" dirty="0">
                <a:latin typeface="Arial Narrow" panose="020B0606020202030204" pitchFamily="34" charset="0"/>
              </a:rPr>
              <a:t>Less clarity or Uncertainty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F9D963-3CF9-4EBC-938A-7E61D394DC77}"/>
              </a:ext>
            </a:extLst>
          </p:cNvPr>
          <p:cNvSpPr/>
          <p:nvPr/>
        </p:nvSpPr>
        <p:spPr>
          <a:xfrm>
            <a:off x="2641150" y="3031425"/>
            <a:ext cx="193127" cy="4520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2039"/>
                </a:lnTo>
                <a:lnTo>
                  <a:pt x="193127" y="45203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FB5896D-64E2-4855-867E-AA98FA8A2AB7}"/>
              </a:ext>
            </a:extLst>
          </p:cNvPr>
          <p:cNvSpPr/>
          <p:nvPr/>
        </p:nvSpPr>
        <p:spPr>
          <a:xfrm>
            <a:off x="2834277" y="3190502"/>
            <a:ext cx="1612272" cy="585925"/>
          </a:xfrm>
          <a:custGeom>
            <a:avLst/>
            <a:gdLst>
              <a:gd name="connsiteX0" fmla="*/ 0 w 1612272"/>
              <a:gd name="connsiteY0" fmla="*/ 58593 h 585925"/>
              <a:gd name="connsiteX1" fmla="*/ 58593 w 1612272"/>
              <a:gd name="connsiteY1" fmla="*/ 0 h 585925"/>
              <a:gd name="connsiteX2" fmla="*/ 1553680 w 1612272"/>
              <a:gd name="connsiteY2" fmla="*/ 0 h 585925"/>
              <a:gd name="connsiteX3" fmla="*/ 1612273 w 1612272"/>
              <a:gd name="connsiteY3" fmla="*/ 58593 h 585925"/>
              <a:gd name="connsiteX4" fmla="*/ 1612272 w 1612272"/>
              <a:gd name="connsiteY4" fmla="*/ 527333 h 585925"/>
              <a:gd name="connsiteX5" fmla="*/ 1553679 w 1612272"/>
              <a:gd name="connsiteY5" fmla="*/ 585926 h 585925"/>
              <a:gd name="connsiteX6" fmla="*/ 58593 w 1612272"/>
              <a:gd name="connsiteY6" fmla="*/ 585925 h 585925"/>
              <a:gd name="connsiteX7" fmla="*/ 0 w 1612272"/>
              <a:gd name="connsiteY7" fmla="*/ 527332 h 585925"/>
              <a:gd name="connsiteX8" fmla="*/ 0 w 1612272"/>
              <a:gd name="connsiteY8" fmla="*/ 58593 h 5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272" h="585925">
                <a:moveTo>
                  <a:pt x="0" y="58593"/>
                </a:moveTo>
                <a:cubicBezTo>
                  <a:pt x="0" y="26233"/>
                  <a:pt x="26233" y="0"/>
                  <a:pt x="58593" y="0"/>
                </a:cubicBezTo>
                <a:lnTo>
                  <a:pt x="1553680" y="0"/>
                </a:lnTo>
                <a:cubicBezTo>
                  <a:pt x="1586040" y="0"/>
                  <a:pt x="1612273" y="26233"/>
                  <a:pt x="1612273" y="58593"/>
                </a:cubicBezTo>
                <a:cubicBezTo>
                  <a:pt x="1612273" y="214840"/>
                  <a:pt x="1612272" y="371086"/>
                  <a:pt x="1612272" y="527333"/>
                </a:cubicBezTo>
                <a:cubicBezTo>
                  <a:pt x="1612272" y="559693"/>
                  <a:pt x="1586039" y="585926"/>
                  <a:pt x="1553679" y="585926"/>
                </a:cubicBezTo>
                <a:lnTo>
                  <a:pt x="58593" y="585925"/>
                </a:lnTo>
                <a:cubicBezTo>
                  <a:pt x="26233" y="585925"/>
                  <a:pt x="0" y="559692"/>
                  <a:pt x="0" y="527332"/>
                </a:cubicBezTo>
                <a:lnTo>
                  <a:pt x="0" y="5859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61" tIns="42561" rIns="55261" bIns="425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kern="1200" dirty="0">
                <a:latin typeface="Arial Narrow" panose="020B0606020202030204" pitchFamily="34" charset="0"/>
              </a:rPr>
              <a:t>Route to decarbonisation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F0F3209-CB66-4915-9F53-147A6F86591C}"/>
              </a:ext>
            </a:extLst>
          </p:cNvPr>
          <p:cNvSpPr/>
          <p:nvPr/>
        </p:nvSpPr>
        <p:spPr>
          <a:xfrm>
            <a:off x="2641150" y="3031425"/>
            <a:ext cx="193127" cy="1197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97042"/>
                </a:lnTo>
                <a:lnTo>
                  <a:pt x="193127" y="119704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57B6BE1-B909-417B-A182-7CB18BFE78A9}"/>
              </a:ext>
            </a:extLst>
          </p:cNvPr>
          <p:cNvSpPr/>
          <p:nvPr/>
        </p:nvSpPr>
        <p:spPr>
          <a:xfrm>
            <a:off x="2834277" y="3935504"/>
            <a:ext cx="1612272" cy="585925"/>
          </a:xfrm>
          <a:custGeom>
            <a:avLst/>
            <a:gdLst>
              <a:gd name="connsiteX0" fmla="*/ 0 w 1612272"/>
              <a:gd name="connsiteY0" fmla="*/ 58593 h 585925"/>
              <a:gd name="connsiteX1" fmla="*/ 58593 w 1612272"/>
              <a:gd name="connsiteY1" fmla="*/ 0 h 585925"/>
              <a:gd name="connsiteX2" fmla="*/ 1553680 w 1612272"/>
              <a:gd name="connsiteY2" fmla="*/ 0 h 585925"/>
              <a:gd name="connsiteX3" fmla="*/ 1612273 w 1612272"/>
              <a:gd name="connsiteY3" fmla="*/ 58593 h 585925"/>
              <a:gd name="connsiteX4" fmla="*/ 1612272 w 1612272"/>
              <a:gd name="connsiteY4" fmla="*/ 527333 h 585925"/>
              <a:gd name="connsiteX5" fmla="*/ 1553679 w 1612272"/>
              <a:gd name="connsiteY5" fmla="*/ 585926 h 585925"/>
              <a:gd name="connsiteX6" fmla="*/ 58593 w 1612272"/>
              <a:gd name="connsiteY6" fmla="*/ 585925 h 585925"/>
              <a:gd name="connsiteX7" fmla="*/ 0 w 1612272"/>
              <a:gd name="connsiteY7" fmla="*/ 527332 h 585925"/>
              <a:gd name="connsiteX8" fmla="*/ 0 w 1612272"/>
              <a:gd name="connsiteY8" fmla="*/ 58593 h 5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272" h="585925">
                <a:moveTo>
                  <a:pt x="0" y="58593"/>
                </a:moveTo>
                <a:cubicBezTo>
                  <a:pt x="0" y="26233"/>
                  <a:pt x="26233" y="0"/>
                  <a:pt x="58593" y="0"/>
                </a:cubicBezTo>
                <a:lnTo>
                  <a:pt x="1553680" y="0"/>
                </a:lnTo>
                <a:cubicBezTo>
                  <a:pt x="1586040" y="0"/>
                  <a:pt x="1612273" y="26233"/>
                  <a:pt x="1612273" y="58593"/>
                </a:cubicBezTo>
                <a:cubicBezTo>
                  <a:pt x="1612273" y="214840"/>
                  <a:pt x="1612272" y="371086"/>
                  <a:pt x="1612272" y="527333"/>
                </a:cubicBezTo>
                <a:cubicBezTo>
                  <a:pt x="1612272" y="559693"/>
                  <a:pt x="1586039" y="585926"/>
                  <a:pt x="1553679" y="585926"/>
                </a:cubicBezTo>
                <a:lnTo>
                  <a:pt x="58593" y="585925"/>
                </a:lnTo>
                <a:cubicBezTo>
                  <a:pt x="26233" y="585925"/>
                  <a:pt x="0" y="559692"/>
                  <a:pt x="0" y="527332"/>
                </a:cubicBezTo>
                <a:lnTo>
                  <a:pt x="0" y="5859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61" tIns="42561" rIns="55261" bIns="425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kern="1200" dirty="0">
                <a:latin typeface="Arial Narrow" panose="020B0606020202030204" pitchFamily="34" charset="0"/>
              </a:rPr>
              <a:t>Network fragmentation?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16B94D1-8125-443A-BE25-730523FAA388}"/>
              </a:ext>
            </a:extLst>
          </p:cNvPr>
          <p:cNvSpPr/>
          <p:nvPr/>
        </p:nvSpPr>
        <p:spPr>
          <a:xfrm>
            <a:off x="2641150" y="3031425"/>
            <a:ext cx="193127" cy="194204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42044"/>
                </a:lnTo>
                <a:lnTo>
                  <a:pt x="193127" y="194204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79F4A6C-B0FD-4983-9E70-012092975D7E}"/>
              </a:ext>
            </a:extLst>
          </p:cNvPr>
          <p:cNvSpPr/>
          <p:nvPr/>
        </p:nvSpPr>
        <p:spPr>
          <a:xfrm>
            <a:off x="2834277" y="4680507"/>
            <a:ext cx="1612272" cy="585925"/>
          </a:xfrm>
          <a:custGeom>
            <a:avLst/>
            <a:gdLst>
              <a:gd name="connsiteX0" fmla="*/ 0 w 1612272"/>
              <a:gd name="connsiteY0" fmla="*/ 58593 h 585925"/>
              <a:gd name="connsiteX1" fmla="*/ 58593 w 1612272"/>
              <a:gd name="connsiteY1" fmla="*/ 0 h 585925"/>
              <a:gd name="connsiteX2" fmla="*/ 1553680 w 1612272"/>
              <a:gd name="connsiteY2" fmla="*/ 0 h 585925"/>
              <a:gd name="connsiteX3" fmla="*/ 1612273 w 1612272"/>
              <a:gd name="connsiteY3" fmla="*/ 58593 h 585925"/>
              <a:gd name="connsiteX4" fmla="*/ 1612272 w 1612272"/>
              <a:gd name="connsiteY4" fmla="*/ 527333 h 585925"/>
              <a:gd name="connsiteX5" fmla="*/ 1553679 w 1612272"/>
              <a:gd name="connsiteY5" fmla="*/ 585926 h 585925"/>
              <a:gd name="connsiteX6" fmla="*/ 58593 w 1612272"/>
              <a:gd name="connsiteY6" fmla="*/ 585925 h 585925"/>
              <a:gd name="connsiteX7" fmla="*/ 0 w 1612272"/>
              <a:gd name="connsiteY7" fmla="*/ 527332 h 585925"/>
              <a:gd name="connsiteX8" fmla="*/ 0 w 1612272"/>
              <a:gd name="connsiteY8" fmla="*/ 58593 h 5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272" h="585925">
                <a:moveTo>
                  <a:pt x="0" y="58593"/>
                </a:moveTo>
                <a:cubicBezTo>
                  <a:pt x="0" y="26233"/>
                  <a:pt x="26233" y="0"/>
                  <a:pt x="58593" y="0"/>
                </a:cubicBezTo>
                <a:lnTo>
                  <a:pt x="1553680" y="0"/>
                </a:lnTo>
                <a:cubicBezTo>
                  <a:pt x="1586040" y="0"/>
                  <a:pt x="1612273" y="26233"/>
                  <a:pt x="1612273" y="58593"/>
                </a:cubicBezTo>
                <a:cubicBezTo>
                  <a:pt x="1612273" y="214840"/>
                  <a:pt x="1612272" y="371086"/>
                  <a:pt x="1612272" y="527333"/>
                </a:cubicBezTo>
                <a:cubicBezTo>
                  <a:pt x="1612272" y="559693"/>
                  <a:pt x="1586039" y="585926"/>
                  <a:pt x="1553679" y="585926"/>
                </a:cubicBezTo>
                <a:lnTo>
                  <a:pt x="58593" y="585925"/>
                </a:lnTo>
                <a:cubicBezTo>
                  <a:pt x="26233" y="585925"/>
                  <a:pt x="0" y="559692"/>
                  <a:pt x="0" y="527332"/>
                </a:cubicBezTo>
                <a:lnTo>
                  <a:pt x="0" y="5859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61" tIns="42561" rIns="55261" bIns="425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kern="1200" dirty="0">
                <a:latin typeface="Arial Narrow" panose="020B0606020202030204" pitchFamily="34" charset="0"/>
              </a:rPr>
              <a:t>Pilot projects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93DA950-B8C7-4A2C-9A03-0DEC96ACD5CE}"/>
              </a:ext>
            </a:extLst>
          </p:cNvPr>
          <p:cNvSpPr/>
          <p:nvPr/>
        </p:nvSpPr>
        <p:spPr>
          <a:xfrm>
            <a:off x="4697449" y="2037218"/>
            <a:ext cx="1931272" cy="994206"/>
          </a:xfrm>
          <a:custGeom>
            <a:avLst/>
            <a:gdLst>
              <a:gd name="connsiteX0" fmla="*/ 0 w 1931272"/>
              <a:gd name="connsiteY0" fmla="*/ 99421 h 994206"/>
              <a:gd name="connsiteX1" fmla="*/ 99421 w 1931272"/>
              <a:gd name="connsiteY1" fmla="*/ 0 h 994206"/>
              <a:gd name="connsiteX2" fmla="*/ 1831851 w 1931272"/>
              <a:gd name="connsiteY2" fmla="*/ 0 h 994206"/>
              <a:gd name="connsiteX3" fmla="*/ 1931272 w 1931272"/>
              <a:gd name="connsiteY3" fmla="*/ 99421 h 994206"/>
              <a:gd name="connsiteX4" fmla="*/ 1931272 w 1931272"/>
              <a:gd name="connsiteY4" fmla="*/ 894785 h 994206"/>
              <a:gd name="connsiteX5" fmla="*/ 1831851 w 1931272"/>
              <a:gd name="connsiteY5" fmla="*/ 994206 h 994206"/>
              <a:gd name="connsiteX6" fmla="*/ 99421 w 1931272"/>
              <a:gd name="connsiteY6" fmla="*/ 994206 h 994206"/>
              <a:gd name="connsiteX7" fmla="*/ 0 w 1931272"/>
              <a:gd name="connsiteY7" fmla="*/ 894785 h 994206"/>
              <a:gd name="connsiteX8" fmla="*/ 0 w 1931272"/>
              <a:gd name="connsiteY8" fmla="*/ 99421 h 99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272" h="994206">
                <a:moveTo>
                  <a:pt x="0" y="99421"/>
                </a:moveTo>
                <a:cubicBezTo>
                  <a:pt x="0" y="44512"/>
                  <a:pt x="44512" y="0"/>
                  <a:pt x="99421" y="0"/>
                </a:cubicBezTo>
                <a:lnTo>
                  <a:pt x="1831851" y="0"/>
                </a:lnTo>
                <a:cubicBezTo>
                  <a:pt x="1886760" y="0"/>
                  <a:pt x="1931272" y="44512"/>
                  <a:pt x="1931272" y="99421"/>
                </a:cubicBezTo>
                <a:lnTo>
                  <a:pt x="1931272" y="894785"/>
                </a:lnTo>
                <a:cubicBezTo>
                  <a:pt x="1931272" y="949694"/>
                  <a:pt x="1886760" y="994206"/>
                  <a:pt x="1831851" y="994206"/>
                </a:cubicBezTo>
                <a:lnTo>
                  <a:pt x="99421" y="994206"/>
                </a:lnTo>
                <a:cubicBezTo>
                  <a:pt x="44512" y="994206"/>
                  <a:pt x="0" y="949694"/>
                  <a:pt x="0" y="894785"/>
                </a:cubicBezTo>
                <a:lnTo>
                  <a:pt x="0" y="994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24" tIns="55789" rIns="69124" bIns="55789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100" b="1" kern="1200" dirty="0">
                <a:latin typeface="Arial Narrow" panose="020B0606020202030204" pitchFamily="34" charset="0"/>
              </a:rPr>
              <a:t>Lack of consensus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A8A5D11-F7B1-4C38-92A6-7A23119024C7}"/>
              </a:ext>
            </a:extLst>
          </p:cNvPr>
          <p:cNvSpPr/>
          <p:nvPr/>
        </p:nvSpPr>
        <p:spPr>
          <a:xfrm>
            <a:off x="4890576" y="3031425"/>
            <a:ext cx="193127" cy="4520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2039"/>
                </a:lnTo>
                <a:lnTo>
                  <a:pt x="193127" y="45203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2511A92-9997-4C17-A185-BEEB8AEB8B4A}"/>
              </a:ext>
            </a:extLst>
          </p:cNvPr>
          <p:cNvSpPr/>
          <p:nvPr/>
        </p:nvSpPr>
        <p:spPr>
          <a:xfrm>
            <a:off x="5083703" y="3190502"/>
            <a:ext cx="1612272" cy="585925"/>
          </a:xfrm>
          <a:custGeom>
            <a:avLst/>
            <a:gdLst>
              <a:gd name="connsiteX0" fmla="*/ 0 w 1612272"/>
              <a:gd name="connsiteY0" fmla="*/ 58593 h 585925"/>
              <a:gd name="connsiteX1" fmla="*/ 58593 w 1612272"/>
              <a:gd name="connsiteY1" fmla="*/ 0 h 585925"/>
              <a:gd name="connsiteX2" fmla="*/ 1553680 w 1612272"/>
              <a:gd name="connsiteY2" fmla="*/ 0 h 585925"/>
              <a:gd name="connsiteX3" fmla="*/ 1612273 w 1612272"/>
              <a:gd name="connsiteY3" fmla="*/ 58593 h 585925"/>
              <a:gd name="connsiteX4" fmla="*/ 1612272 w 1612272"/>
              <a:gd name="connsiteY4" fmla="*/ 527333 h 585925"/>
              <a:gd name="connsiteX5" fmla="*/ 1553679 w 1612272"/>
              <a:gd name="connsiteY5" fmla="*/ 585926 h 585925"/>
              <a:gd name="connsiteX6" fmla="*/ 58593 w 1612272"/>
              <a:gd name="connsiteY6" fmla="*/ 585925 h 585925"/>
              <a:gd name="connsiteX7" fmla="*/ 0 w 1612272"/>
              <a:gd name="connsiteY7" fmla="*/ 527332 h 585925"/>
              <a:gd name="connsiteX8" fmla="*/ 0 w 1612272"/>
              <a:gd name="connsiteY8" fmla="*/ 58593 h 5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272" h="585925">
                <a:moveTo>
                  <a:pt x="0" y="58593"/>
                </a:moveTo>
                <a:cubicBezTo>
                  <a:pt x="0" y="26233"/>
                  <a:pt x="26233" y="0"/>
                  <a:pt x="58593" y="0"/>
                </a:cubicBezTo>
                <a:lnTo>
                  <a:pt x="1553680" y="0"/>
                </a:lnTo>
                <a:cubicBezTo>
                  <a:pt x="1586040" y="0"/>
                  <a:pt x="1612273" y="26233"/>
                  <a:pt x="1612273" y="58593"/>
                </a:cubicBezTo>
                <a:cubicBezTo>
                  <a:pt x="1612273" y="214840"/>
                  <a:pt x="1612272" y="371086"/>
                  <a:pt x="1612272" y="527333"/>
                </a:cubicBezTo>
                <a:cubicBezTo>
                  <a:pt x="1612272" y="559693"/>
                  <a:pt x="1586039" y="585926"/>
                  <a:pt x="1553679" y="585926"/>
                </a:cubicBezTo>
                <a:lnTo>
                  <a:pt x="58593" y="585925"/>
                </a:lnTo>
                <a:cubicBezTo>
                  <a:pt x="26233" y="585925"/>
                  <a:pt x="0" y="559692"/>
                  <a:pt x="0" y="527332"/>
                </a:cubicBezTo>
                <a:lnTo>
                  <a:pt x="0" y="5859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61" tIns="42561" rIns="55261" bIns="425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kern="1200" dirty="0">
                <a:latin typeface="Arial Narrow" panose="020B0606020202030204" pitchFamily="34" charset="0"/>
              </a:rPr>
              <a:t>Cost and commerciality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0E48E55-7B6C-4B37-A980-370B2E9DC2CD}"/>
              </a:ext>
            </a:extLst>
          </p:cNvPr>
          <p:cNvSpPr/>
          <p:nvPr/>
        </p:nvSpPr>
        <p:spPr>
          <a:xfrm>
            <a:off x="4890576" y="3031425"/>
            <a:ext cx="193127" cy="1197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97042"/>
                </a:lnTo>
                <a:lnTo>
                  <a:pt x="193127" y="119704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E2E46C6-A03C-4FC0-A2E7-CABE7D1B83C6}"/>
              </a:ext>
            </a:extLst>
          </p:cNvPr>
          <p:cNvSpPr/>
          <p:nvPr/>
        </p:nvSpPr>
        <p:spPr>
          <a:xfrm>
            <a:off x="5083703" y="3935504"/>
            <a:ext cx="1612272" cy="585925"/>
          </a:xfrm>
          <a:custGeom>
            <a:avLst/>
            <a:gdLst>
              <a:gd name="connsiteX0" fmla="*/ 0 w 1612272"/>
              <a:gd name="connsiteY0" fmla="*/ 58593 h 585925"/>
              <a:gd name="connsiteX1" fmla="*/ 58593 w 1612272"/>
              <a:gd name="connsiteY1" fmla="*/ 0 h 585925"/>
              <a:gd name="connsiteX2" fmla="*/ 1553680 w 1612272"/>
              <a:gd name="connsiteY2" fmla="*/ 0 h 585925"/>
              <a:gd name="connsiteX3" fmla="*/ 1612273 w 1612272"/>
              <a:gd name="connsiteY3" fmla="*/ 58593 h 585925"/>
              <a:gd name="connsiteX4" fmla="*/ 1612272 w 1612272"/>
              <a:gd name="connsiteY4" fmla="*/ 527333 h 585925"/>
              <a:gd name="connsiteX5" fmla="*/ 1553679 w 1612272"/>
              <a:gd name="connsiteY5" fmla="*/ 585926 h 585925"/>
              <a:gd name="connsiteX6" fmla="*/ 58593 w 1612272"/>
              <a:gd name="connsiteY6" fmla="*/ 585925 h 585925"/>
              <a:gd name="connsiteX7" fmla="*/ 0 w 1612272"/>
              <a:gd name="connsiteY7" fmla="*/ 527332 h 585925"/>
              <a:gd name="connsiteX8" fmla="*/ 0 w 1612272"/>
              <a:gd name="connsiteY8" fmla="*/ 58593 h 5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272" h="585925">
                <a:moveTo>
                  <a:pt x="0" y="58593"/>
                </a:moveTo>
                <a:cubicBezTo>
                  <a:pt x="0" y="26233"/>
                  <a:pt x="26233" y="0"/>
                  <a:pt x="58593" y="0"/>
                </a:cubicBezTo>
                <a:lnTo>
                  <a:pt x="1553680" y="0"/>
                </a:lnTo>
                <a:cubicBezTo>
                  <a:pt x="1586040" y="0"/>
                  <a:pt x="1612273" y="26233"/>
                  <a:pt x="1612273" y="58593"/>
                </a:cubicBezTo>
                <a:cubicBezTo>
                  <a:pt x="1612273" y="214840"/>
                  <a:pt x="1612272" y="371086"/>
                  <a:pt x="1612272" y="527333"/>
                </a:cubicBezTo>
                <a:cubicBezTo>
                  <a:pt x="1612272" y="559693"/>
                  <a:pt x="1586039" y="585926"/>
                  <a:pt x="1553679" y="585926"/>
                </a:cubicBezTo>
                <a:lnTo>
                  <a:pt x="58593" y="585925"/>
                </a:lnTo>
                <a:cubicBezTo>
                  <a:pt x="26233" y="585925"/>
                  <a:pt x="0" y="559692"/>
                  <a:pt x="0" y="527332"/>
                </a:cubicBezTo>
                <a:lnTo>
                  <a:pt x="0" y="5859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61" tIns="42561" rIns="55261" bIns="425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kern="1200" dirty="0">
                <a:latin typeface="Arial Narrow" panose="020B0606020202030204" pitchFamily="34" charset="0"/>
              </a:rPr>
              <a:t>Stake holders and Consumers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40A4211-4533-4E3F-843D-C12366C251D8}"/>
              </a:ext>
            </a:extLst>
          </p:cNvPr>
          <p:cNvSpPr/>
          <p:nvPr/>
        </p:nvSpPr>
        <p:spPr>
          <a:xfrm>
            <a:off x="6946875" y="2037218"/>
            <a:ext cx="1931272" cy="994206"/>
          </a:xfrm>
          <a:custGeom>
            <a:avLst/>
            <a:gdLst>
              <a:gd name="connsiteX0" fmla="*/ 0 w 1931272"/>
              <a:gd name="connsiteY0" fmla="*/ 99421 h 994206"/>
              <a:gd name="connsiteX1" fmla="*/ 99421 w 1931272"/>
              <a:gd name="connsiteY1" fmla="*/ 0 h 994206"/>
              <a:gd name="connsiteX2" fmla="*/ 1831851 w 1931272"/>
              <a:gd name="connsiteY2" fmla="*/ 0 h 994206"/>
              <a:gd name="connsiteX3" fmla="*/ 1931272 w 1931272"/>
              <a:gd name="connsiteY3" fmla="*/ 99421 h 994206"/>
              <a:gd name="connsiteX4" fmla="*/ 1931272 w 1931272"/>
              <a:gd name="connsiteY4" fmla="*/ 894785 h 994206"/>
              <a:gd name="connsiteX5" fmla="*/ 1831851 w 1931272"/>
              <a:gd name="connsiteY5" fmla="*/ 994206 h 994206"/>
              <a:gd name="connsiteX6" fmla="*/ 99421 w 1931272"/>
              <a:gd name="connsiteY6" fmla="*/ 994206 h 994206"/>
              <a:gd name="connsiteX7" fmla="*/ 0 w 1931272"/>
              <a:gd name="connsiteY7" fmla="*/ 894785 h 994206"/>
              <a:gd name="connsiteX8" fmla="*/ 0 w 1931272"/>
              <a:gd name="connsiteY8" fmla="*/ 99421 h 99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272" h="994206">
                <a:moveTo>
                  <a:pt x="0" y="99421"/>
                </a:moveTo>
                <a:cubicBezTo>
                  <a:pt x="0" y="44512"/>
                  <a:pt x="44512" y="0"/>
                  <a:pt x="99421" y="0"/>
                </a:cubicBezTo>
                <a:lnTo>
                  <a:pt x="1831851" y="0"/>
                </a:lnTo>
                <a:cubicBezTo>
                  <a:pt x="1886760" y="0"/>
                  <a:pt x="1931272" y="44512"/>
                  <a:pt x="1931272" y="99421"/>
                </a:cubicBezTo>
                <a:lnTo>
                  <a:pt x="1931272" y="894785"/>
                </a:lnTo>
                <a:cubicBezTo>
                  <a:pt x="1931272" y="949694"/>
                  <a:pt x="1886760" y="994206"/>
                  <a:pt x="1831851" y="994206"/>
                </a:cubicBezTo>
                <a:lnTo>
                  <a:pt x="99421" y="994206"/>
                </a:lnTo>
                <a:cubicBezTo>
                  <a:pt x="44512" y="994206"/>
                  <a:pt x="0" y="949694"/>
                  <a:pt x="0" y="894785"/>
                </a:cubicBezTo>
                <a:lnTo>
                  <a:pt x="0" y="994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24" tIns="55789" rIns="69124" bIns="55789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100" b="1" kern="1200" dirty="0">
                <a:latin typeface="Arial Narrow" panose="020B0606020202030204" pitchFamily="34" charset="0"/>
              </a:rPr>
              <a:t>Technical Issues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62FD283-3AA9-48E7-B3D3-1AAF5246ABAA}"/>
              </a:ext>
            </a:extLst>
          </p:cNvPr>
          <p:cNvSpPr/>
          <p:nvPr/>
        </p:nvSpPr>
        <p:spPr>
          <a:xfrm>
            <a:off x="7140003" y="3031425"/>
            <a:ext cx="193127" cy="4520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2039"/>
                </a:lnTo>
                <a:lnTo>
                  <a:pt x="193127" y="45203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664E165-A98B-4039-A910-BB13BB66834E}"/>
              </a:ext>
            </a:extLst>
          </p:cNvPr>
          <p:cNvSpPr/>
          <p:nvPr/>
        </p:nvSpPr>
        <p:spPr>
          <a:xfrm>
            <a:off x="7333130" y="3190502"/>
            <a:ext cx="1612272" cy="585925"/>
          </a:xfrm>
          <a:custGeom>
            <a:avLst/>
            <a:gdLst>
              <a:gd name="connsiteX0" fmla="*/ 0 w 1612272"/>
              <a:gd name="connsiteY0" fmla="*/ 58593 h 585925"/>
              <a:gd name="connsiteX1" fmla="*/ 58593 w 1612272"/>
              <a:gd name="connsiteY1" fmla="*/ 0 h 585925"/>
              <a:gd name="connsiteX2" fmla="*/ 1553680 w 1612272"/>
              <a:gd name="connsiteY2" fmla="*/ 0 h 585925"/>
              <a:gd name="connsiteX3" fmla="*/ 1612273 w 1612272"/>
              <a:gd name="connsiteY3" fmla="*/ 58593 h 585925"/>
              <a:gd name="connsiteX4" fmla="*/ 1612272 w 1612272"/>
              <a:gd name="connsiteY4" fmla="*/ 527333 h 585925"/>
              <a:gd name="connsiteX5" fmla="*/ 1553679 w 1612272"/>
              <a:gd name="connsiteY5" fmla="*/ 585926 h 585925"/>
              <a:gd name="connsiteX6" fmla="*/ 58593 w 1612272"/>
              <a:gd name="connsiteY6" fmla="*/ 585925 h 585925"/>
              <a:gd name="connsiteX7" fmla="*/ 0 w 1612272"/>
              <a:gd name="connsiteY7" fmla="*/ 527332 h 585925"/>
              <a:gd name="connsiteX8" fmla="*/ 0 w 1612272"/>
              <a:gd name="connsiteY8" fmla="*/ 58593 h 5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272" h="585925">
                <a:moveTo>
                  <a:pt x="0" y="58593"/>
                </a:moveTo>
                <a:cubicBezTo>
                  <a:pt x="0" y="26233"/>
                  <a:pt x="26233" y="0"/>
                  <a:pt x="58593" y="0"/>
                </a:cubicBezTo>
                <a:lnTo>
                  <a:pt x="1553680" y="0"/>
                </a:lnTo>
                <a:cubicBezTo>
                  <a:pt x="1586040" y="0"/>
                  <a:pt x="1612273" y="26233"/>
                  <a:pt x="1612273" y="58593"/>
                </a:cubicBezTo>
                <a:cubicBezTo>
                  <a:pt x="1612273" y="214840"/>
                  <a:pt x="1612272" y="371086"/>
                  <a:pt x="1612272" y="527333"/>
                </a:cubicBezTo>
                <a:cubicBezTo>
                  <a:pt x="1612272" y="559693"/>
                  <a:pt x="1586039" y="585926"/>
                  <a:pt x="1553679" y="585926"/>
                </a:cubicBezTo>
                <a:lnTo>
                  <a:pt x="58593" y="585925"/>
                </a:lnTo>
                <a:cubicBezTo>
                  <a:pt x="26233" y="585925"/>
                  <a:pt x="0" y="559692"/>
                  <a:pt x="0" y="527332"/>
                </a:cubicBezTo>
                <a:lnTo>
                  <a:pt x="0" y="5859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61" tIns="42561" rIns="55261" bIns="425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kern="1200" dirty="0">
                <a:latin typeface="Arial Narrow" panose="020B0606020202030204" pitchFamily="34" charset="0"/>
              </a:rPr>
              <a:t>Gas quality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64A4FE-CD56-4EB1-BEB7-0DFC05CE73AF}"/>
              </a:ext>
            </a:extLst>
          </p:cNvPr>
          <p:cNvSpPr/>
          <p:nvPr/>
        </p:nvSpPr>
        <p:spPr>
          <a:xfrm>
            <a:off x="7140003" y="3031425"/>
            <a:ext cx="193127" cy="1197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97042"/>
                </a:lnTo>
                <a:lnTo>
                  <a:pt x="193127" y="119704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EBA9B47-8EEA-4523-BEE7-CE9D6A2B5FBB}"/>
              </a:ext>
            </a:extLst>
          </p:cNvPr>
          <p:cNvSpPr/>
          <p:nvPr/>
        </p:nvSpPr>
        <p:spPr>
          <a:xfrm>
            <a:off x="7333130" y="3935504"/>
            <a:ext cx="1612272" cy="585925"/>
          </a:xfrm>
          <a:custGeom>
            <a:avLst/>
            <a:gdLst>
              <a:gd name="connsiteX0" fmla="*/ 0 w 1612272"/>
              <a:gd name="connsiteY0" fmla="*/ 58593 h 585925"/>
              <a:gd name="connsiteX1" fmla="*/ 58593 w 1612272"/>
              <a:gd name="connsiteY1" fmla="*/ 0 h 585925"/>
              <a:gd name="connsiteX2" fmla="*/ 1553680 w 1612272"/>
              <a:gd name="connsiteY2" fmla="*/ 0 h 585925"/>
              <a:gd name="connsiteX3" fmla="*/ 1612273 w 1612272"/>
              <a:gd name="connsiteY3" fmla="*/ 58593 h 585925"/>
              <a:gd name="connsiteX4" fmla="*/ 1612272 w 1612272"/>
              <a:gd name="connsiteY4" fmla="*/ 527333 h 585925"/>
              <a:gd name="connsiteX5" fmla="*/ 1553679 w 1612272"/>
              <a:gd name="connsiteY5" fmla="*/ 585926 h 585925"/>
              <a:gd name="connsiteX6" fmla="*/ 58593 w 1612272"/>
              <a:gd name="connsiteY6" fmla="*/ 585925 h 585925"/>
              <a:gd name="connsiteX7" fmla="*/ 0 w 1612272"/>
              <a:gd name="connsiteY7" fmla="*/ 527332 h 585925"/>
              <a:gd name="connsiteX8" fmla="*/ 0 w 1612272"/>
              <a:gd name="connsiteY8" fmla="*/ 58593 h 5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272" h="585925">
                <a:moveTo>
                  <a:pt x="0" y="58593"/>
                </a:moveTo>
                <a:cubicBezTo>
                  <a:pt x="0" y="26233"/>
                  <a:pt x="26233" y="0"/>
                  <a:pt x="58593" y="0"/>
                </a:cubicBezTo>
                <a:lnTo>
                  <a:pt x="1553680" y="0"/>
                </a:lnTo>
                <a:cubicBezTo>
                  <a:pt x="1586040" y="0"/>
                  <a:pt x="1612273" y="26233"/>
                  <a:pt x="1612273" y="58593"/>
                </a:cubicBezTo>
                <a:cubicBezTo>
                  <a:pt x="1612273" y="214840"/>
                  <a:pt x="1612272" y="371086"/>
                  <a:pt x="1612272" y="527333"/>
                </a:cubicBezTo>
                <a:cubicBezTo>
                  <a:pt x="1612272" y="559693"/>
                  <a:pt x="1586039" y="585926"/>
                  <a:pt x="1553679" y="585926"/>
                </a:cubicBezTo>
                <a:lnTo>
                  <a:pt x="58593" y="585925"/>
                </a:lnTo>
                <a:cubicBezTo>
                  <a:pt x="26233" y="585925"/>
                  <a:pt x="0" y="559692"/>
                  <a:pt x="0" y="527332"/>
                </a:cubicBezTo>
                <a:lnTo>
                  <a:pt x="0" y="5859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261" tIns="42561" rIns="55261" bIns="4256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kern="1200" dirty="0">
                <a:latin typeface="Arial Narrow" panose="020B0606020202030204" pitchFamily="34" charset="0"/>
              </a:rPr>
              <a:t>Certification</a:t>
            </a:r>
          </a:p>
        </p:txBody>
      </p:sp>
      <p:sp>
        <p:nvSpPr>
          <p:cNvPr id="38" name="Google Shape;119;p17">
            <a:extLst>
              <a:ext uri="{FF2B5EF4-FFF2-40B4-BE49-F238E27FC236}">
                <a16:creationId xmlns:a16="http://schemas.microsoft.com/office/drawing/2014/main" id="{2746D897-6D70-45C3-B2AA-8F1B5E241B07}"/>
              </a:ext>
            </a:extLst>
          </p:cNvPr>
          <p:cNvSpPr txBox="1"/>
          <p:nvPr/>
        </p:nvSpPr>
        <p:spPr>
          <a:xfrm>
            <a:off x="285921" y="773165"/>
            <a:ext cx="7371396" cy="60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key issues for discussion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74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4" grpId="0" animBg="1"/>
      <p:bldP spid="25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D94FF66-C985-484B-A73D-C9368EB9A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" y="899324"/>
            <a:ext cx="8172000" cy="5738992"/>
          </a:xfrm>
          <a:prstGeom prst="rect">
            <a:avLst/>
          </a:prstGeom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90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273536" y="153009"/>
            <a:ext cx="73713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2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Modelling of Gas Network </a:t>
            </a:r>
            <a:endParaRPr sz="1200"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851699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B3E4C7-8D81-46F0-827F-39456768A1CD}"/>
              </a:ext>
            </a:extLst>
          </p:cNvPr>
          <p:cNvGrpSpPr/>
          <p:nvPr/>
        </p:nvGrpSpPr>
        <p:grpSpPr>
          <a:xfrm>
            <a:off x="1" y="5104553"/>
            <a:ext cx="1882049" cy="1600438"/>
            <a:chOff x="1" y="5104553"/>
            <a:chExt cx="1882049" cy="1600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99F6B5-12E5-4E30-AE3B-969D9498DD16}"/>
                </a:ext>
              </a:extLst>
            </p:cNvPr>
            <p:cNvSpPr txBox="1"/>
            <p:nvPr/>
          </p:nvSpPr>
          <p:spPr>
            <a:xfrm>
              <a:off x="1" y="5104553"/>
              <a:ext cx="12192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C00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P2G settings</a:t>
              </a:r>
            </a:p>
            <a:p>
              <a:pPr marL="342900" indent="-342900">
                <a:buClr>
                  <a:srgbClr val="D60093"/>
                </a:buClr>
                <a:buAutoNum type="arabicPeriod"/>
              </a:pPr>
              <a:r>
                <a:rPr lang="en-US" dirty="0">
                  <a:solidFill>
                    <a:srgbClr val="CC00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MW</a:t>
              </a:r>
            </a:p>
            <a:p>
              <a:pPr marL="342900" indent="-342900">
                <a:buClr>
                  <a:srgbClr val="D60093"/>
                </a:buClr>
                <a:buAutoNum type="arabicPeriod"/>
              </a:pPr>
              <a:r>
                <a:rPr lang="en-US" dirty="0">
                  <a:solidFill>
                    <a:srgbClr val="CC00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 MW</a:t>
              </a:r>
            </a:p>
            <a:p>
              <a:pPr marL="342900" indent="-342900">
                <a:buClr>
                  <a:srgbClr val="D60093"/>
                </a:buClr>
                <a:buAutoNum type="arabicPeriod"/>
              </a:pPr>
              <a:r>
                <a:rPr lang="en-US" dirty="0">
                  <a:solidFill>
                    <a:srgbClr val="CC00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120 MW</a:t>
              </a:r>
            </a:p>
            <a:p>
              <a:pPr marL="342900" indent="-342900">
                <a:buClr>
                  <a:srgbClr val="D60093"/>
                </a:buClr>
                <a:buAutoNum type="arabicPeriod"/>
              </a:pPr>
              <a:r>
                <a:rPr lang="en-US" dirty="0">
                  <a:solidFill>
                    <a:srgbClr val="CC00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150 MW</a:t>
              </a:r>
            </a:p>
            <a:p>
              <a:pPr marL="342900" indent="-342900">
                <a:buClr>
                  <a:srgbClr val="D60093"/>
                </a:buClr>
                <a:buAutoNum type="arabicPeriod"/>
              </a:pPr>
              <a:r>
                <a:rPr lang="en-US" dirty="0">
                  <a:solidFill>
                    <a:srgbClr val="CC00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 MW</a:t>
              </a:r>
            </a:p>
            <a:p>
              <a:endParaRPr lang="en-US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6D6B862-D9AF-4C2C-AD7E-37980E19DAF5}"/>
                </a:ext>
              </a:extLst>
            </p:cNvPr>
            <p:cNvCxnSpPr/>
            <p:nvPr/>
          </p:nvCxnSpPr>
          <p:spPr>
            <a:xfrm>
              <a:off x="1162050" y="5968201"/>
              <a:ext cx="720000" cy="0"/>
            </a:xfrm>
            <a:prstGeom prst="straightConnector1">
              <a:avLst/>
            </a:prstGeom>
            <a:ln w="53975">
              <a:solidFill>
                <a:srgbClr val="FF3399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oogle Shape;125;p17">
            <a:extLst>
              <a:ext uri="{FF2B5EF4-FFF2-40B4-BE49-F238E27FC236}">
                <a16:creationId xmlns:a16="http://schemas.microsoft.com/office/drawing/2014/main" id="{3E6DD369-36CA-47CA-815E-014280B0AD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6940" y="6029147"/>
            <a:ext cx="1332000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6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8504" y="219683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73536" y="219683"/>
            <a:ext cx="7644932" cy="111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End use of gas towards a zero-emission future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73572" y="137300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000" y="6029147"/>
            <a:ext cx="1332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E8075C3-BE05-4C8A-8E4A-7FCC9E212ACC}"/>
              </a:ext>
            </a:extLst>
          </p:cNvPr>
          <p:cNvSpPr/>
          <p:nvPr/>
        </p:nvSpPr>
        <p:spPr>
          <a:xfrm>
            <a:off x="492714" y="1839528"/>
            <a:ext cx="8158572" cy="4064000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0ABB9D-9F5B-4AA4-A83D-7CB803E85E40}"/>
              </a:ext>
            </a:extLst>
          </p:cNvPr>
          <p:cNvSpPr/>
          <p:nvPr/>
        </p:nvSpPr>
        <p:spPr>
          <a:xfrm>
            <a:off x="501477" y="3058728"/>
            <a:ext cx="2626041" cy="1625600"/>
          </a:xfrm>
          <a:custGeom>
            <a:avLst/>
            <a:gdLst>
              <a:gd name="connsiteX0" fmla="*/ 0 w 2626041"/>
              <a:gd name="connsiteY0" fmla="*/ 270939 h 1625600"/>
              <a:gd name="connsiteX1" fmla="*/ 270939 w 2626041"/>
              <a:gd name="connsiteY1" fmla="*/ 0 h 1625600"/>
              <a:gd name="connsiteX2" fmla="*/ 2355102 w 2626041"/>
              <a:gd name="connsiteY2" fmla="*/ 0 h 1625600"/>
              <a:gd name="connsiteX3" fmla="*/ 2626041 w 2626041"/>
              <a:gd name="connsiteY3" fmla="*/ 270939 h 1625600"/>
              <a:gd name="connsiteX4" fmla="*/ 2626041 w 2626041"/>
              <a:gd name="connsiteY4" fmla="*/ 1354661 h 1625600"/>
              <a:gd name="connsiteX5" fmla="*/ 2355102 w 2626041"/>
              <a:gd name="connsiteY5" fmla="*/ 1625600 h 1625600"/>
              <a:gd name="connsiteX6" fmla="*/ 270939 w 2626041"/>
              <a:gd name="connsiteY6" fmla="*/ 1625600 h 1625600"/>
              <a:gd name="connsiteX7" fmla="*/ 0 w 2626041"/>
              <a:gd name="connsiteY7" fmla="*/ 1354661 h 1625600"/>
              <a:gd name="connsiteX8" fmla="*/ 0 w 2626041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6041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2355102" y="0"/>
                </a:lnTo>
                <a:cubicBezTo>
                  <a:pt x="2504737" y="0"/>
                  <a:pt x="2626041" y="121304"/>
                  <a:pt x="2626041" y="270939"/>
                </a:cubicBezTo>
                <a:lnTo>
                  <a:pt x="2626041" y="1354661"/>
                </a:lnTo>
                <a:cubicBezTo>
                  <a:pt x="2626041" y="1504296"/>
                  <a:pt x="2504737" y="1625600"/>
                  <a:pt x="2355102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795" tIns="170795" rIns="170795" bIns="170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400" b="1" kern="1200" dirty="0">
                <a:latin typeface="Arial Narrow" panose="020B0606020202030204" pitchFamily="34" charset="0"/>
              </a:rPr>
              <a:t>Will gas be used for Renewable Energy Storage?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9772D3E-1D31-4EFB-B154-25B7473EADE8}"/>
              </a:ext>
            </a:extLst>
          </p:cNvPr>
          <p:cNvSpPr/>
          <p:nvPr/>
        </p:nvSpPr>
        <p:spPr>
          <a:xfrm>
            <a:off x="3258980" y="3058728"/>
            <a:ext cx="2626041" cy="1625600"/>
          </a:xfrm>
          <a:custGeom>
            <a:avLst/>
            <a:gdLst>
              <a:gd name="connsiteX0" fmla="*/ 0 w 2626041"/>
              <a:gd name="connsiteY0" fmla="*/ 270939 h 1625600"/>
              <a:gd name="connsiteX1" fmla="*/ 270939 w 2626041"/>
              <a:gd name="connsiteY1" fmla="*/ 0 h 1625600"/>
              <a:gd name="connsiteX2" fmla="*/ 2355102 w 2626041"/>
              <a:gd name="connsiteY2" fmla="*/ 0 h 1625600"/>
              <a:gd name="connsiteX3" fmla="*/ 2626041 w 2626041"/>
              <a:gd name="connsiteY3" fmla="*/ 270939 h 1625600"/>
              <a:gd name="connsiteX4" fmla="*/ 2626041 w 2626041"/>
              <a:gd name="connsiteY4" fmla="*/ 1354661 h 1625600"/>
              <a:gd name="connsiteX5" fmla="*/ 2355102 w 2626041"/>
              <a:gd name="connsiteY5" fmla="*/ 1625600 h 1625600"/>
              <a:gd name="connsiteX6" fmla="*/ 270939 w 2626041"/>
              <a:gd name="connsiteY6" fmla="*/ 1625600 h 1625600"/>
              <a:gd name="connsiteX7" fmla="*/ 0 w 2626041"/>
              <a:gd name="connsiteY7" fmla="*/ 1354661 h 1625600"/>
              <a:gd name="connsiteX8" fmla="*/ 0 w 2626041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6041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2355102" y="0"/>
                </a:lnTo>
                <a:cubicBezTo>
                  <a:pt x="2504737" y="0"/>
                  <a:pt x="2626041" y="121304"/>
                  <a:pt x="2626041" y="270939"/>
                </a:cubicBezTo>
                <a:lnTo>
                  <a:pt x="2626041" y="1354661"/>
                </a:lnTo>
                <a:cubicBezTo>
                  <a:pt x="2626041" y="1504296"/>
                  <a:pt x="2504737" y="1625600"/>
                  <a:pt x="2355102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245616"/>
              <a:satOff val="-10737"/>
              <a:lumOff val="29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795" tIns="170795" rIns="170795" bIns="170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400" b="1" kern="1200" dirty="0">
                <a:latin typeface="Arial Narrow" panose="020B0606020202030204" pitchFamily="34" charset="0"/>
              </a:rPr>
              <a:t>Will gas continued to be used in the Heating Sector?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12F4DEB-394D-4B26-8F15-60A9CCE42099}"/>
              </a:ext>
            </a:extLst>
          </p:cNvPr>
          <p:cNvSpPr/>
          <p:nvPr/>
        </p:nvSpPr>
        <p:spPr>
          <a:xfrm>
            <a:off x="6016483" y="3058728"/>
            <a:ext cx="2626041" cy="1625600"/>
          </a:xfrm>
          <a:custGeom>
            <a:avLst/>
            <a:gdLst>
              <a:gd name="connsiteX0" fmla="*/ 0 w 2626041"/>
              <a:gd name="connsiteY0" fmla="*/ 270939 h 1625600"/>
              <a:gd name="connsiteX1" fmla="*/ 270939 w 2626041"/>
              <a:gd name="connsiteY1" fmla="*/ 0 h 1625600"/>
              <a:gd name="connsiteX2" fmla="*/ 2355102 w 2626041"/>
              <a:gd name="connsiteY2" fmla="*/ 0 h 1625600"/>
              <a:gd name="connsiteX3" fmla="*/ 2626041 w 2626041"/>
              <a:gd name="connsiteY3" fmla="*/ 270939 h 1625600"/>
              <a:gd name="connsiteX4" fmla="*/ 2626041 w 2626041"/>
              <a:gd name="connsiteY4" fmla="*/ 1354661 h 1625600"/>
              <a:gd name="connsiteX5" fmla="*/ 2355102 w 2626041"/>
              <a:gd name="connsiteY5" fmla="*/ 1625600 h 1625600"/>
              <a:gd name="connsiteX6" fmla="*/ 270939 w 2626041"/>
              <a:gd name="connsiteY6" fmla="*/ 1625600 h 1625600"/>
              <a:gd name="connsiteX7" fmla="*/ 0 w 2626041"/>
              <a:gd name="connsiteY7" fmla="*/ 1354661 h 1625600"/>
              <a:gd name="connsiteX8" fmla="*/ 0 w 2626041"/>
              <a:gd name="connsiteY8" fmla="*/ 27093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6041" h="1625600">
                <a:moveTo>
                  <a:pt x="0" y="270939"/>
                </a:moveTo>
                <a:cubicBezTo>
                  <a:pt x="0" y="121304"/>
                  <a:pt x="121304" y="0"/>
                  <a:pt x="270939" y="0"/>
                </a:cubicBezTo>
                <a:lnTo>
                  <a:pt x="2355102" y="0"/>
                </a:lnTo>
                <a:cubicBezTo>
                  <a:pt x="2504737" y="0"/>
                  <a:pt x="2626041" y="121304"/>
                  <a:pt x="2626041" y="270939"/>
                </a:cubicBezTo>
                <a:lnTo>
                  <a:pt x="2626041" y="1354661"/>
                </a:lnTo>
                <a:cubicBezTo>
                  <a:pt x="2626041" y="1504296"/>
                  <a:pt x="2504737" y="1625600"/>
                  <a:pt x="2355102" y="1625600"/>
                </a:cubicBezTo>
                <a:lnTo>
                  <a:pt x="270939" y="1625600"/>
                </a:lnTo>
                <a:cubicBezTo>
                  <a:pt x="121304" y="1625600"/>
                  <a:pt x="0" y="1504296"/>
                  <a:pt x="0" y="1354661"/>
                </a:cubicBezTo>
                <a:lnTo>
                  <a:pt x="0" y="270939"/>
                </a:lnTo>
                <a:close/>
              </a:path>
            </a:pathLst>
          </a:custGeom>
          <a:solidFill>
            <a:srgbClr val="A5002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245616"/>
              <a:satOff val="-10737"/>
              <a:lumOff val="29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795" tIns="170795" rIns="170795" bIns="1707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400" b="1" kern="1200" dirty="0">
                <a:latin typeface="Arial Narrow" panose="020B0606020202030204" pitchFamily="34" charset="0"/>
              </a:rPr>
              <a:t>Will gas continued to be used for Power Generation?</a:t>
            </a:r>
          </a:p>
        </p:txBody>
      </p:sp>
    </p:spTree>
    <p:extLst>
      <p:ext uri="{BB962C8B-B14F-4D97-AF65-F5344CB8AC3E}">
        <p14:creationId xmlns:p14="http://schemas.microsoft.com/office/powerpoint/2010/main" val="12981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1E001A7-4F62-4A13-801A-920CCFD97562}"/>
              </a:ext>
            </a:extLst>
          </p:cNvPr>
          <p:cNvGrpSpPr/>
          <p:nvPr/>
        </p:nvGrpSpPr>
        <p:grpSpPr>
          <a:xfrm>
            <a:off x="425878" y="4162223"/>
            <a:ext cx="8292244" cy="3084406"/>
            <a:chOff x="425878" y="1591411"/>
            <a:chExt cx="8292244" cy="3084406"/>
          </a:xfrm>
        </p:grpSpPr>
        <p:pic>
          <p:nvPicPr>
            <p:cNvPr id="20" name="Picture 19" descr="A white boat&#10;&#10;Description automatically generated">
              <a:extLst>
                <a:ext uri="{FF2B5EF4-FFF2-40B4-BE49-F238E27FC236}">
                  <a16:creationId xmlns:a16="http://schemas.microsoft.com/office/drawing/2014/main" id="{09CCF95E-F704-4E02-9793-114C83C04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878" y="2045839"/>
              <a:ext cx="8292244" cy="2629978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2CC3D9-F840-4B12-8675-C9D5D30AFD87}"/>
                </a:ext>
              </a:extLst>
            </p:cNvPr>
            <p:cNvSpPr/>
            <p:nvPr/>
          </p:nvSpPr>
          <p:spPr>
            <a:xfrm>
              <a:off x="5704115" y="2474218"/>
              <a:ext cx="2499360" cy="954777"/>
            </a:xfrm>
            <a:prstGeom prst="roundRect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1881770-6705-42A3-9540-1C8B045A5595}"/>
                </a:ext>
              </a:extLst>
            </p:cNvPr>
            <p:cNvSpPr/>
            <p:nvPr/>
          </p:nvSpPr>
          <p:spPr>
            <a:xfrm>
              <a:off x="1297577" y="2064695"/>
              <a:ext cx="4284617" cy="1364301"/>
            </a:xfrm>
            <a:prstGeom prst="roundRect">
              <a:avLst/>
            </a:prstGeom>
            <a:solidFill>
              <a:schemeClr val="tx1">
                <a:alpha val="0"/>
              </a:schemeClr>
            </a:solidFill>
            <a:ln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46A971-6131-4100-922B-B8892252B7E5}"/>
                </a:ext>
              </a:extLst>
            </p:cNvPr>
            <p:cNvSpPr txBox="1"/>
            <p:nvPr/>
          </p:nvSpPr>
          <p:spPr>
            <a:xfrm>
              <a:off x="3060007" y="1591411"/>
              <a:ext cx="1360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/>
                <a:t>Storage tanks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DDA68B-9B1D-4B55-A7C2-840E1D5BF7CF}"/>
                </a:ext>
              </a:extLst>
            </p:cNvPr>
            <p:cNvSpPr txBox="1"/>
            <p:nvPr/>
          </p:nvSpPr>
          <p:spPr>
            <a:xfrm>
              <a:off x="1119546" y="1591411"/>
              <a:ext cx="1262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/>
                <a:t>Regas unit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67A78F0-14C1-4637-B8CB-F9FE2A968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9798" y="1948504"/>
              <a:ext cx="388307" cy="50620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A715910-7D98-4708-8EF8-961577FF7ED0}"/>
                </a:ext>
              </a:extLst>
            </p:cNvPr>
            <p:cNvCxnSpPr>
              <a:cxnSpLocks/>
            </p:cNvCxnSpPr>
            <p:nvPr/>
          </p:nvCxnSpPr>
          <p:spPr>
            <a:xfrm>
              <a:off x="3544389" y="1948504"/>
              <a:ext cx="875706" cy="525714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3714982-2998-42CB-B3E9-BC8F0FAC3162}"/>
                </a:ext>
              </a:extLst>
            </p:cNvPr>
            <p:cNvCxnSpPr>
              <a:cxnSpLocks/>
            </p:cNvCxnSpPr>
            <p:nvPr/>
          </p:nvCxnSpPr>
          <p:spPr>
            <a:xfrm>
              <a:off x="3555523" y="1948504"/>
              <a:ext cx="222538" cy="50620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3AD2370-E441-48FA-8480-4133DE4818B9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60" y="1899188"/>
              <a:ext cx="365760" cy="69596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90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73536" y="219684"/>
            <a:ext cx="73713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Future Role of Gas Networks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89932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2000" y="6029147"/>
            <a:ext cx="1332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4BB638-3029-4C43-87AE-4AF2EDC147B1}"/>
              </a:ext>
            </a:extLst>
          </p:cNvPr>
          <p:cNvSpPr/>
          <p:nvPr/>
        </p:nvSpPr>
        <p:spPr>
          <a:xfrm>
            <a:off x="3244690" y="1031826"/>
            <a:ext cx="4567310" cy="1215558"/>
          </a:xfrm>
          <a:custGeom>
            <a:avLst/>
            <a:gdLst>
              <a:gd name="connsiteX0" fmla="*/ 133102 w 798596"/>
              <a:gd name="connsiteY0" fmla="*/ 0 h 4425807"/>
              <a:gd name="connsiteX1" fmla="*/ 665494 w 798596"/>
              <a:gd name="connsiteY1" fmla="*/ 0 h 4425807"/>
              <a:gd name="connsiteX2" fmla="*/ 798596 w 798596"/>
              <a:gd name="connsiteY2" fmla="*/ 133102 h 4425807"/>
              <a:gd name="connsiteX3" fmla="*/ 798596 w 798596"/>
              <a:gd name="connsiteY3" fmla="*/ 4425807 h 4425807"/>
              <a:gd name="connsiteX4" fmla="*/ 798596 w 798596"/>
              <a:gd name="connsiteY4" fmla="*/ 4425807 h 4425807"/>
              <a:gd name="connsiteX5" fmla="*/ 0 w 798596"/>
              <a:gd name="connsiteY5" fmla="*/ 4425807 h 4425807"/>
              <a:gd name="connsiteX6" fmla="*/ 0 w 798596"/>
              <a:gd name="connsiteY6" fmla="*/ 4425807 h 4425807"/>
              <a:gd name="connsiteX7" fmla="*/ 0 w 798596"/>
              <a:gd name="connsiteY7" fmla="*/ 133102 h 4425807"/>
              <a:gd name="connsiteX8" fmla="*/ 133102 w 798596"/>
              <a:gd name="connsiteY8" fmla="*/ 0 h 442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596" h="4425807">
                <a:moveTo>
                  <a:pt x="798596" y="737651"/>
                </a:moveTo>
                <a:lnTo>
                  <a:pt x="798596" y="3688156"/>
                </a:lnTo>
                <a:cubicBezTo>
                  <a:pt x="798596" y="4095547"/>
                  <a:pt x="787843" y="4425804"/>
                  <a:pt x="774579" y="4425804"/>
                </a:cubicBezTo>
                <a:lnTo>
                  <a:pt x="0" y="4425804"/>
                </a:lnTo>
                <a:lnTo>
                  <a:pt x="0" y="4425804"/>
                </a:lnTo>
                <a:lnTo>
                  <a:pt x="0" y="3"/>
                </a:lnTo>
                <a:lnTo>
                  <a:pt x="0" y="3"/>
                </a:lnTo>
                <a:lnTo>
                  <a:pt x="774579" y="3"/>
                </a:lnTo>
                <a:cubicBezTo>
                  <a:pt x="787843" y="3"/>
                  <a:pt x="798596" y="330260"/>
                  <a:pt x="798596" y="737651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67559" rIns="96134" bIns="67560" numCol="1" spcCol="12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800" kern="1200" dirty="0"/>
              <a:t>Diversification of gas sources (LNG)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800" kern="1200" dirty="0"/>
              <a:t>De-fossilization of gas network (SNG)</a:t>
            </a:r>
          </a:p>
          <a:p>
            <a:pPr marL="114300" lvl="1" indent="-114300" algn="l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800" kern="1200" dirty="0"/>
              <a:t>Future of gas network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76140A9-5BC9-4CB2-8470-67AFC0F961A7}"/>
              </a:ext>
            </a:extLst>
          </p:cNvPr>
          <p:cNvSpPr/>
          <p:nvPr/>
        </p:nvSpPr>
        <p:spPr>
          <a:xfrm>
            <a:off x="755172" y="961154"/>
            <a:ext cx="2489516" cy="1359461"/>
          </a:xfrm>
          <a:custGeom>
            <a:avLst/>
            <a:gdLst>
              <a:gd name="connsiteX0" fmla="*/ 0 w 2489516"/>
              <a:gd name="connsiteY0" fmla="*/ 166378 h 998246"/>
              <a:gd name="connsiteX1" fmla="*/ 166378 w 2489516"/>
              <a:gd name="connsiteY1" fmla="*/ 0 h 998246"/>
              <a:gd name="connsiteX2" fmla="*/ 2323138 w 2489516"/>
              <a:gd name="connsiteY2" fmla="*/ 0 h 998246"/>
              <a:gd name="connsiteX3" fmla="*/ 2489516 w 2489516"/>
              <a:gd name="connsiteY3" fmla="*/ 166378 h 998246"/>
              <a:gd name="connsiteX4" fmla="*/ 2489516 w 2489516"/>
              <a:gd name="connsiteY4" fmla="*/ 831868 h 998246"/>
              <a:gd name="connsiteX5" fmla="*/ 2323138 w 2489516"/>
              <a:gd name="connsiteY5" fmla="*/ 998246 h 998246"/>
              <a:gd name="connsiteX6" fmla="*/ 166378 w 2489516"/>
              <a:gd name="connsiteY6" fmla="*/ 998246 h 998246"/>
              <a:gd name="connsiteX7" fmla="*/ 0 w 2489516"/>
              <a:gd name="connsiteY7" fmla="*/ 831868 h 998246"/>
              <a:gd name="connsiteX8" fmla="*/ 0 w 2489516"/>
              <a:gd name="connsiteY8" fmla="*/ 166378 h 99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9516" h="998246">
                <a:moveTo>
                  <a:pt x="0" y="166378"/>
                </a:moveTo>
                <a:cubicBezTo>
                  <a:pt x="0" y="74490"/>
                  <a:pt x="74490" y="0"/>
                  <a:pt x="166378" y="0"/>
                </a:cubicBezTo>
                <a:lnTo>
                  <a:pt x="2323138" y="0"/>
                </a:lnTo>
                <a:cubicBezTo>
                  <a:pt x="2415026" y="0"/>
                  <a:pt x="2489516" y="74490"/>
                  <a:pt x="2489516" y="166378"/>
                </a:cubicBezTo>
                <a:lnTo>
                  <a:pt x="2489516" y="831868"/>
                </a:lnTo>
                <a:cubicBezTo>
                  <a:pt x="2489516" y="923756"/>
                  <a:pt x="2415026" y="998246"/>
                  <a:pt x="2323138" y="998246"/>
                </a:cubicBezTo>
                <a:lnTo>
                  <a:pt x="166378" y="998246"/>
                </a:lnTo>
                <a:cubicBezTo>
                  <a:pt x="74490" y="998246"/>
                  <a:pt x="0" y="923756"/>
                  <a:pt x="0" y="831868"/>
                </a:cubicBezTo>
                <a:lnTo>
                  <a:pt x="0" y="1663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60" tIns="92545" rIns="136360" bIns="92545" numCol="1" spcCol="12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400" b="1" kern="1200" dirty="0"/>
              <a:t>Overview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FFCAA5-22E5-4993-B755-92E14906CAAC}"/>
              </a:ext>
            </a:extLst>
          </p:cNvPr>
          <p:cNvSpPr/>
          <p:nvPr/>
        </p:nvSpPr>
        <p:spPr>
          <a:xfrm>
            <a:off x="3244688" y="2527352"/>
            <a:ext cx="4567312" cy="1472771"/>
          </a:xfrm>
          <a:custGeom>
            <a:avLst/>
            <a:gdLst>
              <a:gd name="connsiteX0" fmla="*/ 133102 w 798596"/>
              <a:gd name="connsiteY0" fmla="*/ 0 h 4425807"/>
              <a:gd name="connsiteX1" fmla="*/ 665494 w 798596"/>
              <a:gd name="connsiteY1" fmla="*/ 0 h 4425807"/>
              <a:gd name="connsiteX2" fmla="*/ 798596 w 798596"/>
              <a:gd name="connsiteY2" fmla="*/ 133102 h 4425807"/>
              <a:gd name="connsiteX3" fmla="*/ 798596 w 798596"/>
              <a:gd name="connsiteY3" fmla="*/ 4425807 h 4425807"/>
              <a:gd name="connsiteX4" fmla="*/ 798596 w 798596"/>
              <a:gd name="connsiteY4" fmla="*/ 4425807 h 4425807"/>
              <a:gd name="connsiteX5" fmla="*/ 0 w 798596"/>
              <a:gd name="connsiteY5" fmla="*/ 4425807 h 4425807"/>
              <a:gd name="connsiteX6" fmla="*/ 0 w 798596"/>
              <a:gd name="connsiteY6" fmla="*/ 4425807 h 4425807"/>
              <a:gd name="connsiteX7" fmla="*/ 0 w 798596"/>
              <a:gd name="connsiteY7" fmla="*/ 133102 h 4425807"/>
              <a:gd name="connsiteX8" fmla="*/ 133102 w 798596"/>
              <a:gd name="connsiteY8" fmla="*/ 0 h 442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596" h="4425807">
                <a:moveTo>
                  <a:pt x="798596" y="737651"/>
                </a:moveTo>
                <a:lnTo>
                  <a:pt x="798596" y="3688156"/>
                </a:lnTo>
                <a:cubicBezTo>
                  <a:pt x="798596" y="4095547"/>
                  <a:pt x="787843" y="4425804"/>
                  <a:pt x="774579" y="4425804"/>
                </a:cubicBezTo>
                <a:lnTo>
                  <a:pt x="0" y="4425804"/>
                </a:lnTo>
                <a:lnTo>
                  <a:pt x="0" y="4425804"/>
                </a:lnTo>
                <a:lnTo>
                  <a:pt x="0" y="3"/>
                </a:lnTo>
                <a:lnTo>
                  <a:pt x="0" y="3"/>
                </a:lnTo>
                <a:lnTo>
                  <a:pt x="774579" y="3"/>
                </a:lnTo>
                <a:cubicBezTo>
                  <a:pt x="787843" y="3"/>
                  <a:pt x="798596" y="330260"/>
                  <a:pt x="798596" y="737651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lnRef>
          <a:fillRef idx="1"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fillRef>
          <a:effectRef idx="0"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67559" rIns="96134" bIns="67560" numCol="1" spcCol="12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14300" lvl="1" indent="-114300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FSRU for long-term LNG storage </a:t>
            </a:r>
          </a:p>
          <a:p>
            <a:pPr marL="114300" lvl="1" indent="-114300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Quantify Boil-off Rate and Wobbe Index</a:t>
            </a:r>
          </a:p>
          <a:p>
            <a:pPr marL="114300" lvl="1" indent="-114300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800" kern="1200" dirty="0"/>
              <a:t>Economic Analysis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8D28BB-0A56-4500-A784-57EB8F885DE1}"/>
              </a:ext>
            </a:extLst>
          </p:cNvPr>
          <p:cNvSpPr/>
          <p:nvPr/>
        </p:nvSpPr>
        <p:spPr>
          <a:xfrm>
            <a:off x="755172" y="2445532"/>
            <a:ext cx="2489516" cy="1636412"/>
          </a:xfrm>
          <a:custGeom>
            <a:avLst/>
            <a:gdLst>
              <a:gd name="connsiteX0" fmla="*/ 0 w 2489516"/>
              <a:gd name="connsiteY0" fmla="*/ 166378 h 998246"/>
              <a:gd name="connsiteX1" fmla="*/ 166378 w 2489516"/>
              <a:gd name="connsiteY1" fmla="*/ 0 h 998246"/>
              <a:gd name="connsiteX2" fmla="*/ 2323138 w 2489516"/>
              <a:gd name="connsiteY2" fmla="*/ 0 h 998246"/>
              <a:gd name="connsiteX3" fmla="*/ 2489516 w 2489516"/>
              <a:gd name="connsiteY3" fmla="*/ 166378 h 998246"/>
              <a:gd name="connsiteX4" fmla="*/ 2489516 w 2489516"/>
              <a:gd name="connsiteY4" fmla="*/ 831868 h 998246"/>
              <a:gd name="connsiteX5" fmla="*/ 2323138 w 2489516"/>
              <a:gd name="connsiteY5" fmla="*/ 998246 h 998246"/>
              <a:gd name="connsiteX6" fmla="*/ 166378 w 2489516"/>
              <a:gd name="connsiteY6" fmla="*/ 998246 h 998246"/>
              <a:gd name="connsiteX7" fmla="*/ 0 w 2489516"/>
              <a:gd name="connsiteY7" fmla="*/ 831868 h 998246"/>
              <a:gd name="connsiteX8" fmla="*/ 0 w 2489516"/>
              <a:gd name="connsiteY8" fmla="*/ 166378 h 99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9516" h="998246">
                <a:moveTo>
                  <a:pt x="0" y="166378"/>
                </a:moveTo>
                <a:cubicBezTo>
                  <a:pt x="0" y="74490"/>
                  <a:pt x="74490" y="0"/>
                  <a:pt x="166378" y="0"/>
                </a:cubicBezTo>
                <a:lnTo>
                  <a:pt x="2323138" y="0"/>
                </a:lnTo>
                <a:cubicBezTo>
                  <a:pt x="2415026" y="0"/>
                  <a:pt x="2489516" y="74490"/>
                  <a:pt x="2489516" y="166378"/>
                </a:cubicBezTo>
                <a:lnTo>
                  <a:pt x="2489516" y="831868"/>
                </a:lnTo>
                <a:cubicBezTo>
                  <a:pt x="2489516" y="923756"/>
                  <a:pt x="2415026" y="998246"/>
                  <a:pt x="2323138" y="998246"/>
                </a:cubicBezTo>
                <a:lnTo>
                  <a:pt x="166378" y="998246"/>
                </a:lnTo>
                <a:cubicBezTo>
                  <a:pt x="74490" y="998246"/>
                  <a:pt x="0" y="923756"/>
                  <a:pt x="0" y="831868"/>
                </a:cubicBezTo>
                <a:lnTo>
                  <a:pt x="0" y="1663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89636"/>
              <a:satOff val="-4355"/>
              <a:lumOff val="-2941"/>
              <a:alphaOff val="0"/>
            </a:schemeClr>
          </a:fillRef>
          <a:effectRef idx="0">
            <a:schemeClr val="accent5">
              <a:hueOff val="-1689636"/>
              <a:satOff val="-4355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60" tIns="92545" rIns="136360" bIns="92545" numCol="1" spcCol="12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400" b="1" kern="1200" dirty="0"/>
              <a:t>Incorporation of LNG via FSRU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E3E350-0224-485D-832C-0CB0143966EA}"/>
              </a:ext>
            </a:extLst>
          </p:cNvPr>
          <p:cNvSpPr/>
          <p:nvPr/>
        </p:nvSpPr>
        <p:spPr>
          <a:xfrm>
            <a:off x="3244688" y="4282509"/>
            <a:ext cx="4567312" cy="1472771"/>
          </a:xfrm>
          <a:custGeom>
            <a:avLst/>
            <a:gdLst>
              <a:gd name="connsiteX0" fmla="*/ 133102 w 798596"/>
              <a:gd name="connsiteY0" fmla="*/ 0 h 4425807"/>
              <a:gd name="connsiteX1" fmla="*/ 665494 w 798596"/>
              <a:gd name="connsiteY1" fmla="*/ 0 h 4425807"/>
              <a:gd name="connsiteX2" fmla="*/ 798596 w 798596"/>
              <a:gd name="connsiteY2" fmla="*/ 133102 h 4425807"/>
              <a:gd name="connsiteX3" fmla="*/ 798596 w 798596"/>
              <a:gd name="connsiteY3" fmla="*/ 4425807 h 4425807"/>
              <a:gd name="connsiteX4" fmla="*/ 798596 w 798596"/>
              <a:gd name="connsiteY4" fmla="*/ 4425807 h 4425807"/>
              <a:gd name="connsiteX5" fmla="*/ 0 w 798596"/>
              <a:gd name="connsiteY5" fmla="*/ 4425807 h 4425807"/>
              <a:gd name="connsiteX6" fmla="*/ 0 w 798596"/>
              <a:gd name="connsiteY6" fmla="*/ 4425807 h 4425807"/>
              <a:gd name="connsiteX7" fmla="*/ 0 w 798596"/>
              <a:gd name="connsiteY7" fmla="*/ 133102 h 4425807"/>
              <a:gd name="connsiteX8" fmla="*/ 133102 w 798596"/>
              <a:gd name="connsiteY8" fmla="*/ 0 h 442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596" h="4425807">
                <a:moveTo>
                  <a:pt x="798596" y="737651"/>
                </a:moveTo>
                <a:lnTo>
                  <a:pt x="798596" y="3688156"/>
                </a:lnTo>
                <a:cubicBezTo>
                  <a:pt x="798596" y="4095547"/>
                  <a:pt x="787843" y="4425804"/>
                  <a:pt x="774579" y="4425804"/>
                </a:cubicBezTo>
                <a:lnTo>
                  <a:pt x="0" y="4425804"/>
                </a:lnTo>
                <a:lnTo>
                  <a:pt x="0" y="4425804"/>
                </a:lnTo>
                <a:lnTo>
                  <a:pt x="0" y="3"/>
                </a:lnTo>
                <a:lnTo>
                  <a:pt x="0" y="3"/>
                </a:lnTo>
                <a:lnTo>
                  <a:pt x="774579" y="3"/>
                </a:lnTo>
                <a:cubicBezTo>
                  <a:pt x="787843" y="3"/>
                  <a:pt x="798596" y="330260"/>
                  <a:pt x="798596" y="737651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lnRef>
          <a:fillRef idx="1"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fillRef>
          <a:effectRef idx="0"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67559" rIns="96134" bIns="67560" numCol="1" spcCol="12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14300" lvl="1" indent="-114300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800" kern="1200" dirty="0"/>
              <a:t>Multiple process flow configurations in SNG production </a:t>
            </a:r>
          </a:p>
          <a:p>
            <a:pPr marL="114300" lvl="1" indent="-114300" defTabSz="6667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800" kern="1200" dirty="0"/>
              <a:t>Factorial design + ANOVA </a:t>
            </a:r>
            <a:r>
              <a:rPr lang="en-IE" sz="1800" kern="1200" dirty="0">
                <a:sym typeface="Wingdings" panose="05000000000000000000" pitchFamily="2" charset="2"/>
              </a:rPr>
              <a:t> m</a:t>
            </a:r>
            <a:r>
              <a:rPr lang="en-IE" sz="1800" kern="1200" dirty="0"/>
              <a:t>aximum profit generated by SNG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ADD869-DF3B-4CE6-B774-60B31457B557}"/>
              </a:ext>
            </a:extLst>
          </p:cNvPr>
          <p:cNvSpPr/>
          <p:nvPr/>
        </p:nvSpPr>
        <p:spPr>
          <a:xfrm>
            <a:off x="755172" y="4206859"/>
            <a:ext cx="2489516" cy="1636412"/>
          </a:xfrm>
          <a:custGeom>
            <a:avLst/>
            <a:gdLst>
              <a:gd name="connsiteX0" fmla="*/ 0 w 2489516"/>
              <a:gd name="connsiteY0" fmla="*/ 166378 h 998246"/>
              <a:gd name="connsiteX1" fmla="*/ 166378 w 2489516"/>
              <a:gd name="connsiteY1" fmla="*/ 0 h 998246"/>
              <a:gd name="connsiteX2" fmla="*/ 2323138 w 2489516"/>
              <a:gd name="connsiteY2" fmla="*/ 0 h 998246"/>
              <a:gd name="connsiteX3" fmla="*/ 2489516 w 2489516"/>
              <a:gd name="connsiteY3" fmla="*/ 166378 h 998246"/>
              <a:gd name="connsiteX4" fmla="*/ 2489516 w 2489516"/>
              <a:gd name="connsiteY4" fmla="*/ 831868 h 998246"/>
              <a:gd name="connsiteX5" fmla="*/ 2323138 w 2489516"/>
              <a:gd name="connsiteY5" fmla="*/ 998246 h 998246"/>
              <a:gd name="connsiteX6" fmla="*/ 166378 w 2489516"/>
              <a:gd name="connsiteY6" fmla="*/ 998246 h 998246"/>
              <a:gd name="connsiteX7" fmla="*/ 0 w 2489516"/>
              <a:gd name="connsiteY7" fmla="*/ 831868 h 998246"/>
              <a:gd name="connsiteX8" fmla="*/ 0 w 2489516"/>
              <a:gd name="connsiteY8" fmla="*/ 166378 h 99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9516" h="998246">
                <a:moveTo>
                  <a:pt x="0" y="166378"/>
                </a:moveTo>
                <a:cubicBezTo>
                  <a:pt x="0" y="74490"/>
                  <a:pt x="74490" y="0"/>
                  <a:pt x="166378" y="0"/>
                </a:cubicBezTo>
                <a:lnTo>
                  <a:pt x="2323138" y="0"/>
                </a:lnTo>
                <a:cubicBezTo>
                  <a:pt x="2415026" y="0"/>
                  <a:pt x="2489516" y="74490"/>
                  <a:pt x="2489516" y="166378"/>
                </a:cubicBezTo>
                <a:lnTo>
                  <a:pt x="2489516" y="831868"/>
                </a:lnTo>
                <a:cubicBezTo>
                  <a:pt x="2489516" y="923756"/>
                  <a:pt x="2415026" y="998246"/>
                  <a:pt x="2323138" y="998246"/>
                </a:cubicBezTo>
                <a:lnTo>
                  <a:pt x="166378" y="998246"/>
                </a:lnTo>
                <a:cubicBezTo>
                  <a:pt x="74490" y="998246"/>
                  <a:pt x="0" y="923756"/>
                  <a:pt x="0" y="831868"/>
                </a:cubicBezTo>
                <a:lnTo>
                  <a:pt x="0" y="1663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60" tIns="92545" rIns="136360" bIns="92545" numCol="1" spcCol="12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400" b="1" kern="1200" dirty="0"/>
              <a:t>Synthetic Natural Gas Production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EE38C-2B6A-4FFC-A44E-179CFCDDE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481" y="1159843"/>
            <a:ext cx="6255038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3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0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73536" y="219684"/>
            <a:ext cx="73713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89932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000" y="6029147"/>
            <a:ext cx="1332000" cy="50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C081F40-8B0C-415A-95E4-E67EFDA2E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28968"/>
              </p:ext>
            </p:extLst>
          </p:nvPr>
        </p:nvGraphicFramePr>
        <p:xfrm>
          <a:off x="273535" y="1230022"/>
          <a:ext cx="7371397" cy="3668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6278">
                  <a:extLst>
                    <a:ext uri="{9D8B030D-6E8A-4147-A177-3AD203B41FA5}">
                      <a16:colId xmlns:a16="http://schemas.microsoft.com/office/drawing/2014/main" val="4158012210"/>
                    </a:ext>
                  </a:extLst>
                </a:gridCol>
                <a:gridCol w="7155119">
                  <a:extLst>
                    <a:ext uri="{9D8B030D-6E8A-4147-A177-3AD203B41FA5}">
                      <a16:colId xmlns:a16="http://schemas.microsoft.com/office/drawing/2014/main" val="2379890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sz="1400" dirty="0">
                          <a:latin typeface="+mn-lt"/>
                          <a:cs typeface="Calibri" panose="020F0502020204030204" pitchFamily="34" charset="0"/>
                          <a:hlinkClick r:id="rId5"/>
                        </a:rPr>
                        <a:t>https://www.seai.ie/publications/Energy-in-Ireland-2018.pdf</a:t>
                      </a:r>
                      <a:endParaRPr lang="en-IE" sz="14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81096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cs typeface="Calibri" panose="020F0502020204030204" pitchFamily="34" charset="0"/>
                          <a:hlinkClick r:id="rId6"/>
                        </a:rPr>
                        <a:t>https://www.ervia.ie/ervia-annual-report/GNI-Group-Financial-Statements-2017-V3.4-with-Audit-scaled-and-signatures-.pdf</a:t>
                      </a:r>
                      <a:endParaRPr lang="en-IE" sz="14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1618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latin typeface="+mn-lt"/>
                        </a:rPr>
                        <a:t>A capital cost analysis of energy transmission via natural gas pipelines and overhead electric wire lines: A Joint Study by the Bonneville Power Administration and the Northwest Gas Association</a:t>
                      </a:r>
                      <a:endParaRPr lang="en-IE" sz="14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1478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+mn-lt"/>
                          <a:cs typeface="Calibri" panose="020F0502020204030204" pitchFamily="34" charset="0"/>
                        </a:rPr>
                        <a:t>Saadi</a:t>
                      </a:r>
                      <a:r>
                        <a:rPr lang="en-US" sz="1400" dirty="0">
                          <a:latin typeface="+mn-lt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dirty="0" err="1">
                          <a:latin typeface="+mn-lt"/>
                          <a:cs typeface="Calibri" panose="020F0502020204030204" pitchFamily="34" charset="0"/>
                        </a:rPr>
                        <a:t>Fadl</a:t>
                      </a:r>
                      <a:r>
                        <a:rPr lang="en-US" sz="1400" dirty="0">
                          <a:latin typeface="+mn-lt"/>
                          <a:cs typeface="Calibri" panose="020F0502020204030204" pitchFamily="34" charset="0"/>
                        </a:rPr>
                        <a:t> H. and Lewis, Nathan S. and McFarland, Eric W. (2018), “Relative costs of transporting electrical and chemical energy”. In: Journal of Energy Environ. Sci.</a:t>
                      </a:r>
                      <a:endParaRPr lang="en-IE" sz="14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80846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dirty="0">
                          <a:hlinkClick r:id="rId7"/>
                        </a:rPr>
                        <a:t>https://www.gasnetworks.ie/business/natural-gas-in-transport/the-causeway-project/</a:t>
                      </a:r>
                      <a:endParaRPr lang="en-IE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9434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dirty="0">
                          <a:hlinkClick r:id="rId8"/>
                        </a:rPr>
                        <a:t>https://www.cru.ie/wp-content/uploads/2018/12/CRU18269a-GNI-Network-Development-Plan-2018.pdf</a:t>
                      </a:r>
                      <a:endParaRPr lang="en-IE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5002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dirty="0">
                          <a:latin typeface="+mn-lt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dirty="0">
                          <a:hlinkClick r:id="rId9"/>
                        </a:rPr>
                        <a:t>https://www.gasnetworks.ie/corporate/gas-regulation/system-operator/publications/Long-Term-Resilience-Study-2018.pdf</a:t>
                      </a:r>
                      <a:endParaRPr lang="en-IE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4833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4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898" y="333765"/>
            <a:ext cx="2503217" cy="117230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0" y="1685365"/>
            <a:ext cx="9144000" cy="5172635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94898" y="2553949"/>
            <a:ext cx="6850204" cy="74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IE" sz="4400" b="1" dirty="0">
                <a:solidFill>
                  <a:srgbClr val="92C8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8612" y="4823011"/>
            <a:ext cx="4876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495E4-049F-4935-8700-1A9104393553}"/>
              </a:ext>
            </a:extLst>
          </p:cNvPr>
          <p:cNvSpPr txBox="1"/>
          <p:nvPr/>
        </p:nvSpPr>
        <p:spPr>
          <a:xfrm>
            <a:off x="294896" y="4483538"/>
            <a:ext cx="3067429" cy="506288"/>
          </a:xfrm>
          <a:prstGeom prst="rect">
            <a:avLst/>
          </a:prstGeom>
          <a:noFill/>
          <a:ln w="3175">
            <a:noFill/>
          </a:ln>
        </p:spPr>
        <p:txBody>
          <a:bodyPr wrap="square" lIns="91438" tIns="45718" rIns="91438" bIns="45718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IE" sz="2000" b="1" dirty="0">
                <a:solidFill>
                  <a:schemeClr val="lt1"/>
                </a:solidFill>
                <a:latin typeface="Calibri"/>
                <a:cs typeface="Calibri"/>
              </a:rPr>
              <a:t>Funded by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28BC8-EBD4-489A-9FBF-0807C2474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66" y="4989826"/>
            <a:ext cx="2035084" cy="921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AB5F8E-3AB0-4CD3-A69D-674CDAD3B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22" y="-2656"/>
            <a:ext cx="1658680" cy="16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0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73536" y="219684"/>
            <a:ext cx="73713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cs typeface="Calibri"/>
                <a:sym typeface="Calibri"/>
              </a:rPr>
              <a:t>Sustainable Development Goal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89932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FF12E99-FDB3-462A-B959-84CFC041E3F4}"/>
              </a:ext>
            </a:extLst>
          </p:cNvPr>
          <p:cNvSpPr/>
          <p:nvPr/>
        </p:nvSpPr>
        <p:spPr>
          <a:xfrm>
            <a:off x="390418" y="5671335"/>
            <a:ext cx="2085654" cy="571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2DA363-9FDC-463A-B795-6710CEF7BA1C}"/>
              </a:ext>
            </a:extLst>
          </p:cNvPr>
          <p:cNvSpPr txBox="1">
            <a:spLocks/>
          </p:cNvSpPr>
          <p:nvPr/>
        </p:nvSpPr>
        <p:spPr>
          <a:xfrm>
            <a:off x="273536" y="2352109"/>
            <a:ext cx="5329822" cy="404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0" indent="-457200" algn="l">
              <a:buFont typeface="Arial" panose="020B0604020202020204" pitchFamily="34" charset="0"/>
              <a:buChar char="•"/>
            </a:pPr>
            <a:r>
              <a:rPr lang="en-IE" dirty="0"/>
              <a:t>Affordable, reliable, sustainable &amp; modern energy</a:t>
            </a:r>
          </a:p>
          <a:p>
            <a:pPr marL="508000" indent="-457200" algn="l">
              <a:buFont typeface="Arial" panose="020B0604020202020204" pitchFamily="34" charset="0"/>
              <a:buChar char="•"/>
            </a:pPr>
            <a:r>
              <a:rPr lang="en-IE" dirty="0"/>
              <a:t>Enhance energy research </a:t>
            </a:r>
          </a:p>
          <a:p>
            <a:pPr marL="965200" lvl="1" indent="-457200" algn="l">
              <a:buFont typeface="Arial" panose="020B0604020202020204" pitchFamily="34" charset="0"/>
              <a:buChar char="•"/>
            </a:pPr>
            <a:r>
              <a:rPr lang="en-IE" sz="2200" dirty="0"/>
              <a:t>Renewables</a:t>
            </a:r>
          </a:p>
          <a:p>
            <a:pPr marL="965200" lvl="1" indent="-457200" algn="l">
              <a:buFont typeface="Arial" panose="020B0604020202020204" pitchFamily="34" charset="0"/>
              <a:buChar char="•"/>
            </a:pPr>
            <a:r>
              <a:rPr lang="en-IE" sz="2200" dirty="0"/>
              <a:t>Cleaner fossil-fuel technology</a:t>
            </a:r>
          </a:p>
          <a:p>
            <a:pPr marL="508000" indent="-457200" algn="l">
              <a:buFont typeface="Arial" panose="020B0604020202020204" pitchFamily="34" charset="0"/>
              <a:buChar char="•"/>
            </a:pPr>
            <a:r>
              <a:rPr lang="en-IE" dirty="0"/>
              <a:t>Expand and upgrade infrastructure</a:t>
            </a:r>
          </a:p>
          <a:p>
            <a:pPr marL="508000" indent="-457200" algn="l">
              <a:buFont typeface="+mj-lt"/>
              <a:buAutoNum type="alphaLcPeriod"/>
            </a:pPr>
            <a:endParaRPr lang="en-IE" dirty="0"/>
          </a:p>
          <a:p>
            <a:pPr marL="508000" indent="-457200" algn="l">
              <a:buFont typeface="+mj-lt"/>
              <a:buAutoNum type="alphaL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193F9-050E-4C3D-86F9-43FB0127F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17" y="1132914"/>
            <a:ext cx="8349545" cy="985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54E052-F268-49E8-A7BF-F4EA152413CD}"/>
              </a:ext>
            </a:extLst>
          </p:cNvPr>
          <p:cNvSpPr txBox="1"/>
          <p:nvPr/>
        </p:nvSpPr>
        <p:spPr>
          <a:xfrm>
            <a:off x="6071190" y="2923617"/>
            <a:ext cx="2360427" cy="540000"/>
          </a:xfrm>
          <a:prstGeom prst="roundRect">
            <a:avLst>
              <a:gd name="adj" fmla="val 24543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IE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Why do we care?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A270C4-24DC-4CB1-AE3B-4F7822D580A0}"/>
              </a:ext>
            </a:extLst>
          </p:cNvPr>
          <p:cNvSpPr txBox="1"/>
          <p:nvPr/>
        </p:nvSpPr>
        <p:spPr>
          <a:xfrm>
            <a:off x="6071190" y="3834678"/>
            <a:ext cx="2360427" cy="540000"/>
          </a:xfrm>
          <a:prstGeom prst="roundRect">
            <a:avLst>
              <a:gd name="adj" fmla="val 2257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IE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What can we do?</a:t>
            </a:r>
          </a:p>
        </p:txBody>
      </p:sp>
      <p:pic>
        <p:nvPicPr>
          <p:cNvPr id="12" name="Google Shape;125;p17">
            <a:extLst>
              <a:ext uri="{FF2B5EF4-FFF2-40B4-BE49-F238E27FC236}">
                <a16:creationId xmlns:a16="http://schemas.microsoft.com/office/drawing/2014/main" id="{C3608D89-E5D4-445C-860C-D2BAF5D61D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5617" y="6029147"/>
            <a:ext cx="1332000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6BE09C3B-C870-4B0C-AE44-7FA7D90066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3"/>
          <a:stretch/>
        </p:blipFill>
        <p:spPr>
          <a:xfrm>
            <a:off x="80211" y="1189604"/>
            <a:ext cx="8983577" cy="505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90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73536" y="219684"/>
            <a:ext cx="73713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cs typeface="Calibri"/>
                <a:sym typeface="Calibri"/>
              </a:rPr>
              <a:t>Ireland’s Energy Balance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89932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FF12E99-FDB3-462A-B959-84CFC041E3F4}"/>
              </a:ext>
            </a:extLst>
          </p:cNvPr>
          <p:cNvSpPr/>
          <p:nvPr/>
        </p:nvSpPr>
        <p:spPr>
          <a:xfrm>
            <a:off x="390418" y="5671335"/>
            <a:ext cx="2085654" cy="571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74B871C-D968-46E6-B241-6361977E555B}"/>
              </a:ext>
            </a:extLst>
          </p:cNvPr>
          <p:cNvSpPr/>
          <p:nvPr/>
        </p:nvSpPr>
        <p:spPr>
          <a:xfrm rot="5400000">
            <a:off x="201536" y="5236396"/>
            <a:ext cx="504000" cy="3600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26A2F93-9A20-4069-89D7-2E08AF7DA7A8}"/>
              </a:ext>
            </a:extLst>
          </p:cNvPr>
          <p:cNvSpPr/>
          <p:nvPr/>
        </p:nvSpPr>
        <p:spPr>
          <a:xfrm rot="16200000">
            <a:off x="138418" y="1817679"/>
            <a:ext cx="504000" cy="3600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0DD3C14-489E-4FD2-AEFD-697571D8F9E0}"/>
              </a:ext>
            </a:extLst>
          </p:cNvPr>
          <p:cNvSpPr/>
          <p:nvPr/>
        </p:nvSpPr>
        <p:spPr>
          <a:xfrm rot="18856269">
            <a:off x="3265669" y="5471007"/>
            <a:ext cx="504000" cy="3600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CB139-359F-4168-8A6B-4A975C1E7597}"/>
              </a:ext>
            </a:extLst>
          </p:cNvPr>
          <p:cNvSpPr txBox="1"/>
          <p:nvPr/>
        </p:nvSpPr>
        <p:spPr>
          <a:xfrm>
            <a:off x="522063" y="5173144"/>
            <a:ext cx="609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5">
                    <a:lumMod val="75000"/>
                  </a:schemeClr>
                </a:solidFill>
              </a:rPr>
              <a:t>3.6%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0C6AC-1164-49A0-B137-AA2CF677AEBC}"/>
              </a:ext>
            </a:extLst>
          </p:cNvPr>
          <p:cNvSpPr txBox="1"/>
          <p:nvPr/>
        </p:nvSpPr>
        <p:spPr>
          <a:xfrm>
            <a:off x="453536" y="1933154"/>
            <a:ext cx="609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5">
                    <a:lumMod val="75000"/>
                  </a:schemeClr>
                </a:solidFill>
              </a:rPr>
              <a:t>23%</a:t>
            </a:r>
          </a:p>
        </p:txBody>
      </p:sp>
      <p:pic>
        <p:nvPicPr>
          <p:cNvPr id="13" name="Google Shape;125;p17">
            <a:extLst>
              <a:ext uri="{FF2B5EF4-FFF2-40B4-BE49-F238E27FC236}">
                <a16:creationId xmlns:a16="http://schemas.microsoft.com/office/drawing/2014/main" id="{AB0D527B-FD40-4539-AD3B-A480313559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1788" y="6029146"/>
            <a:ext cx="1332000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2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0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73536" y="219684"/>
            <a:ext cx="616536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Overview of Irish Gas Network 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89932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000" y="6029147"/>
            <a:ext cx="1332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729F4C8-4913-4C28-BF79-CE2C4BA4752D}"/>
              </a:ext>
            </a:extLst>
          </p:cNvPr>
          <p:cNvSpPr txBox="1">
            <a:spLocks/>
          </p:cNvSpPr>
          <p:nvPr/>
        </p:nvSpPr>
        <p:spPr>
          <a:xfrm>
            <a:off x="424171" y="1069848"/>
            <a:ext cx="4528829" cy="228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93700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14,712 km of pipelines</a:t>
            </a:r>
          </a:p>
          <a:p>
            <a:pPr marL="393700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Entry points to Irish gas system</a:t>
            </a:r>
          </a:p>
          <a:p>
            <a:pPr marL="850900" lvl="1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Corrib, Inch and Moffat</a:t>
            </a:r>
          </a:p>
          <a:p>
            <a:pPr marL="393700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30% of the total energy mix</a:t>
            </a:r>
          </a:p>
          <a:p>
            <a:pPr marL="850900" lvl="1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Half of the Electricity Generation</a:t>
            </a:r>
          </a:p>
          <a:p>
            <a:pPr marL="393700" indent="-342900" algn="l">
              <a:buFont typeface="Arial" panose="020B0604020202020204" pitchFamily="34" charset="0"/>
              <a:buChar char="•"/>
            </a:pPr>
            <a:endParaRPr lang="en-IE" kern="12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22A7DD5-BD34-4A0F-A014-34C7FC744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414172"/>
              </p:ext>
            </p:extLst>
          </p:nvPr>
        </p:nvGraphicFramePr>
        <p:xfrm>
          <a:off x="0" y="3370888"/>
          <a:ext cx="4320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2D6D51A-5441-4BA5-8148-4FEFFF74F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010031"/>
              </p:ext>
            </p:extLst>
          </p:nvPr>
        </p:nvGraphicFramePr>
        <p:xfrm>
          <a:off x="4572000" y="3352447"/>
          <a:ext cx="4320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058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0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73536" y="219684"/>
            <a:ext cx="73713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Capacity of Gas Network 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89932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000" y="6029147"/>
            <a:ext cx="1332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rish Gas Network">
            <a:extLst>
              <a:ext uri="{FF2B5EF4-FFF2-40B4-BE49-F238E27FC236}">
                <a16:creationId xmlns:a16="http://schemas.microsoft.com/office/drawing/2014/main" id="{A5282B9E-A860-43BC-8D88-AE78204251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29" t="4706" r="2107"/>
          <a:stretch/>
        </p:blipFill>
        <p:spPr>
          <a:xfrm>
            <a:off x="4133444" y="1254045"/>
            <a:ext cx="4839106" cy="469391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D0196E6-8F8E-4E8C-A63A-45E9E9717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36822"/>
              </p:ext>
            </p:extLst>
          </p:nvPr>
        </p:nvGraphicFramePr>
        <p:xfrm>
          <a:off x="452653" y="1254045"/>
          <a:ext cx="3464254" cy="374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155">
                <a:tc>
                  <a:txBody>
                    <a:bodyPr/>
                    <a:lstStyle/>
                    <a:p>
                      <a:r>
                        <a:rPr lang="en-IE" sz="2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€2.8 bn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55">
                <a:tc>
                  <a:txBody>
                    <a:bodyPr/>
                    <a:lstStyle/>
                    <a:p>
                      <a:r>
                        <a:rPr lang="en-IE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Transported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 GWh/day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155">
                <a:tc>
                  <a:txBody>
                    <a:bodyPr/>
                    <a:lstStyle/>
                    <a:p>
                      <a:r>
                        <a:rPr lang="en-IE" sz="2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Stored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IE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55">
                <a:tc>
                  <a:txBody>
                    <a:bodyPr/>
                    <a:lstStyle/>
                    <a:p>
                      <a:r>
                        <a:rPr lang="en-IE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Pipe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inches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879547"/>
                  </a:ext>
                </a:extLst>
              </a:tr>
              <a:tr h="272155">
                <a:tc>
                  <a:txBody>
                    <a:bodyPr/>
                    <a:lstStyle/>
                    <a:p>
                      <a:r>
                        <a:rPr lang="en-IE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28974"/>
                  </a:ext>
                </a:extLst>
              </a:tr>
              <a:tr h="272155">
                <a:tc>
                  <a:txBody>
                    <a:bodyPr/>
                    <a:lstStyle/>
                    <a:p>
                      <a:r>
                        <a:rPr lang="en-IE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@70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310 </a:t>
                      </a:r>
                      <a:r>
                        <a:rPr lang="en-IE" sz="2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MWh</a:t>
                      </a:r>
                      <a:endParaRPr lang="en-IE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056645"/>
                  </a:ext>
                </a:extLst>
              </a:tr>
              <a:tr h="272155">
                <a:tc>
                  <a:txBody>
                    <a:bodyPr/>
                    <a:lstStyle/>
                    <a:p>
                      <a:r>
                        <a:rPr lang="en-IE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@80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288438"/>
                  </a:ext>
                </a:extLst>
              </a:tr>
              <a:tr h="272155">
                <a:tc>
                  <a:txBody>
                    <a:bodyPr/>
                    <a:lstStyle/>
                    <a:p>
                      <a:r>
                        <a:rPr lang="en-IE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@90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98938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26992756-00A8-4A01-BCD6-38CD921966F2}"/>
              </a:ext>
            </a:extLst>
          </p:cNvPr>
          <p:cNvSpPr/>
          <p:nvPr/>
        </p:nvSpPr>
        <p:spPr>
          <a:xfrm>
            <a:off x="4658481" y="2287057"/>
            <a:ext cx="175163" cy="180000"/>
          </a:xfrm>
          <a:prstGeom prst="ellipse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08AF82-D371-4796-862B-A1C31B025846}"/>
              </a:ext>
            </a:extLst>
          </p:cNvPr>
          <p:cNvSpPr/>
          <p:nvPr/>
        </p:nvSpPr>
        <p:spPr>
          <a:xfrm>
            <a:off x="4699263" y="2330257"/>
            <a:ext cx="93600" cy="93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62EB10-D887-4A44-B392-7ECE9E99EAC3}"/>
              </a:ext>
            </a:extLst>
          </p:cNvPr>
          <p:cNvSpPr/>
          <p:nvPr/>
        </p:nvSpPr>
        <p:spPr>
          <a:xfrm>
            <a:off x="8797387" y="1254045"/>
            <a:ext cx="175163" cy="180000"/>
          </a:xfrm>
          <a:prstGeom prst="ellipse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1820B1-11C7-4CA9-A0ED-1EF3C548D8B6}"/>
              </a:ext>
            </a:extLst>
          </p:cNvPr>
          <p:cNvSpPr/>
          <p:nvPr/>
        </p:nvSpPr>
        <p:spPr>
          <a:xfrm>
            <a:off x="8838169" y="1297245"/>
            <a:ext cx="93600" cy="93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3FC8C8-AD43-405D-BD38-D8F572CB9D14}"/>
              </a:ext>
            </a:extLst>
          </p:cNvPr>
          <p:cNvSpPr/>
          <p:nvPr/>
        </p:nvSpPr>
        <p:spPr>
          <a:xfrm>
            <a:off x="5868156" y="5513955"/>
            <a:ext cx="175163" cy="180000"/>
          </a:xfrm>
          <a:prstGeom prst="ellipse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862EA6-5BB3-4329-98D3-DBF670038F6D}"/>
              </a:ext>
            </a:extLst>
          </p:cNvPr>
          <p:cNvSpPr/>
          <p:nvPr/>
        </p:nvSpPr>
        <p:spPr>
          <a:xfrm>
            <a:off x="5908938" y="5557155"/>
            <a:ext cx="93600" cy="93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809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0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73536" y="219684"/>
            <a:ext cx="737139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Comparison with Electric Network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89932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000" y="6029147"/>
            <a:ext cx="1332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254D27-874F-4CF2-9348-8492407DEAC7}"/>
              </a:ext>
            </a:extLst>
          </p:cNvPr>
          <p:cNvSpPr txBox="1">
            <a:spLocks/>
          </p:cNvSpPr>
          <p:nvPr/>
        </p:nvSpPr>
        <p:spPr>
          <a:xfrm>
            <a:off x="273536" y="1069847"/>
            <a:ext cx="4147829" cy="352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93700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Transporting gas by pipeline is cheaper</a:t>
            </a:r>
          </a:p>
          <a:p>
            <a:pPr marL="850900" lvl="1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2/3</a:t>
            </a:r>
            <a:r>
              <a:rPr lang="en-IE" kern="1200" baseline="30000" dirty="0"/>
              <a:t>rd</a:t>
            </a:r>
            <a:r>
              <a:rPr lang="en-IE" kern="1200" dirty="0"/>
              <a:t> cheaper than electricity (€ per km per kW)</a:t>
            </a:r>
          </a:p>
          <a:p>
            <a:pPr marL="393700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Gas pipelines are less expensive to build than electric transmission lines</a:t>
            </a:r>
          </a:p>
          <a:p>
            <a:pPr marL="850900" lvl="1" indent="-342900" algn="l">
              <a:buFont typeface="Arial" panose="020B0604020202020204" pitchFamily="34" charset="0"/>
              <a:buChar char="•"/>
            </a:pPr>
            <a:r>
              <a:rPr lang="en-IE" kern="1200" dirty="0"/>
              <a:t>50 - 60% of the cost of electric lines</a:t>
            </a:r>
          </a:p>
          <a:p>
            <a:pPr marL="850900" lvl="1" indent="-342900" algn="l">
              <a:buFont typeface="Arial" panose="020B0604020202020204" pitchFamily="34" charset="0"/>
              <a:buChar char="•"/>
            </a:pPr>
            <a:endParaRPr lang="en-IE" kern="1200" dirty="0"/>
          </a:p>
          <a:p>
            <a:pPr marL="850900" lvl="1" indent="-342900" algn="l">
              <a:buFont typeface="Arial" panose="020B0604020202020204" pitchFamily="34" charset="0"/>
              <a:buChar char="•"/>
            </a:pPr>
            <a:endParaRPr lang="en-IE" kern="1200" dirty="0"/>
          </a:p>
          <a:p>
            <a:pPr marL="850900" lvl="1" indent="-342900" algn="l">
              <a:buFont typeface="Arial" panose="020B0604020202020204" pitchFamily="34" charset="0"/>
              <a:buChar char="•"/>
            </a:pPr>
            <a:endParaRPr lang="en-IE" kern="1200" dirty="0"/>
          </a:p>
          <a:p>
            <a:pPr marL="850900" lvl="1" indent="-342900" algn="l">
              <a:buFont typeface="Arial" panose="020B0604020202020204" pitchFamily="34" charset="0"/>
              <a:buChar char="•"/>
            </a:pPr>
            <a:endParaRPr lang="en-IE" kern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6F54EC-418F-4A60-BA3D-6BB59DE2D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700" y="1069847"/>
            <a:ext cx="4787706" cy="424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067E52-CFF9-48A4-82A1-91C3CDA9BD21}"/>
              </a:ext>
            </a:extLst>
          </p:cNvPr>
          <p:cNvSpPr/>
          <p:nvPr/>
        </p:nvSpPr>
        <p:spPr>
          <a:xfrm>
            <a:off x="6882809" y="2565990"/>
            <a:ext cx="311889" cy="1035323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281628-71F8-46B5-A0CB-83CF0363DB9D}"/>
              </a:ext>
            </a:extLst>
          </p:cNvPr>
          <p:cNvSpPr/>
          <p:nvPr/>
        </p:nvSpPr>
        <p:spPr>
          <a:xfrm>
            <a:off x="7363122" y="2065926"/>
            <a:ext cx="311889" cy="1035323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339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0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73536" y="120783"/>
            <a:ext cx="7371396" cy="115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Comparison of Energy Storage Technologies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128032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000" y="6029147"/>
            <a:ext cx="1332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4" descr="Description generated with low confidence">
            <a:extLst>
              <a:ext uri="{FF2B5EF4-FFF2-40B4-BE49-F238E27FC236}">
                <a16:creationId xmlns:a16="http://schemas.microsoft.com/office/drawing/2014/main" id="{122CB3CE-3BE8-4A80-80E2-B965EA0E4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7" y="1454812"/>
            <a:ext cx="8584617" cy="4649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45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57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16360" y="219684"/>
            <a:ext cx="7879865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Gas Network in the Future Energy System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89932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000" y="6029147"/>
            <a:ext cx="1332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17ED2B-5574-4DC0-9751-1942F4E741EE}"/>
              </a:ext>
            </a:extLst>
          </p:cNvPr>
          <p:cNvSpPr/>
          <p:nvPr/>
        </p:nvSpPr>
        <p:spPr>
          <a:xfrm>
            <a:off x="1767283" y="1129636"/>
            <a:ext cx="2664006" cy="1289025"/>
          </a:xfrm>
          <a:custGeom>
            <a:avLst/>
            <a:gdLst>
              <a:gd name="connsiteX0" fmla="*/ 0 w 2664006"/>
              <a:gd name="connsiteY0" fmla="*/ 214842 h 1289025"/>
              <a:gd name="connsiteX1" fmla="*/ 214842 w 2664006"/>
              <a:gd name="connsiteY1" fmla="*/ 0 h 1289025"/>
              <a:gd name="connsiteX2" fmla="*/ 2449164 w 2664006"/>
              <a:gd name="connsiteY2" fmla="*/ 0 h 1289025"/>
              <a:gd name="connsiteX3" fmla="*/ 2664006 w 2664006"/>
              <a:gd name="connsiteY3" fmla="*/ 214842 h 1289025"/>
              <a:gd name="connsiteX4" fmla="*/ 2664006 w 2664006"/>
              <a:gd name="connsiteY4" fmla="*/ 1074183 h 1289025"/>
              <a:gd name="connsiteX5" fmla="*/ 2449164 w 2664006"/>
              <a:gd name="connsiteY5" fmla="*/ 1289025 h 1289025"/>
              <a:gd name="connsiteX6" fmla="*/ 214842 w 2664006"/>
              <a:gd name="connsiteY6" fmla="*/ 1289025 h 1289025"/>
              <a:gd name="connsiteX7" fmla="*/ 0 w 2664006"/>
              <a:gd name="connsiteY7" fmla="*/ 1074183 h 1289025"/>
              <a:gd name="connsiteX8" fmla="*/ 0 w 2664006"/>
              <a:gd name="connsiteY8" fmla="*/ 214842 h 12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4006" h="1289025">
                <a:moveTo>
                  <a:pt x="0" y="214842"/>
                </a:moveTo>
                <a:cubicBezTo>
                  <a:pt x="0" y="96188"/>
                  <a:pt x="96188" y="0"/>
                  <a:pt x="214842" y="0"/>
                </a:cubicBezTo>
                <a:lnTo>
                  <a:pt x="2449164" y="0"/>
                </a:lnTo>
                <a:cubicBezTo>
                  <a:pt x="2567818" y="0"/>
                  <a:pt x="2664006" y="96188"/>
                  <a:pt x="2664006" y="214842"/>
                </a:cubicBezTo>
                <a:lnTo>
                  <a:pt x="2664006" y="1074183"/>
                </a:lnTo>
                <a:cubicBezTo>
                  <a:pt x="2664006" y="1192837"/>
                  <a:pt x="2567818" y="1289025"/>
                  <a:pt x="2449164" y="1289025"/>
                </a:cubicBezTo>
                <a:lnTo>
                  <a:pt x="214842" y="1289025"/>
                </a:lnTo>
                <a:cubicBezTo>
                  <a:pt x="96188" y="1289025"/>
                  <a:pt x="0" y="1192837"/>
                  <a:pt x="0" y="1074183"/>
                </a:cubicBezTo>
                <a:lnTo>
                  <a:pt x="0" y="214842"/>
                </a:lnTo>
                <a:close/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815" tIns="71815" rIns="71815" bIns="7181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Cheaper</a:t>
            </a:r>
          </a:p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FSRU</a:t>
            </a:r>
          </a:p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Substitute for pipeline imports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781206-92F6-49E0-BB38-479DE5C88282}"/>
              </a:ext>
            </a:extLst>
          </p:cNvPr>
          <p:cNvSpPr/>
          <p:nvPr/>
        </p:nvSpPr>
        <p:spPr>
          <a:xfrm>
            <a:off x="235436" y="978572"/>
            <a:ext cx="1524492" cy="1586353"/>
          </a:xfrm>
          <a:custGeom>
            <a:avLst/>
            <a:gdLst>
              <a:gd name="connsiteX0" fmla="*/ 0 w 1524492"/>
              <a:gd name="connsiteY0" fmla="*/ 254087 h 1586353"/>
              <a:gd name="connsiteX1" fmla="*/ 254087 w 1524492"/>
              <a:gd name="connsiteY1" fmla="*/ 0 h 1586353"/>
              <a:gd name="connsiteX2" fmla="*/ 1270405 w 1524492"/>
              <a:gd name="connsiteY2" fmla="*/ 0 h 1586353"/>
              <a:gd name="connsiteX3" fmla="*/ 1524492 w 1524492"/>
              <a:gd name="connsiteY3" fmla="*/ 254087 h 1586353"/>
              <a:gd name="connsiteX4" fmla="*/ 1524492 w 1524492"/>
              <a:gd name="connsiteY4" fmla="*/ 1332266 h 1586353"/>
              <a:gd name="connsiteX5" fmla="*/ 1270405 w 1524492"/>
              <a:gd name="connsiteY5" fmla="*/ 1586353 h 1586353"/>
              <a:gd name="connsiteX6" fmla="*/ 254087 w 1524492"/>
              <a:gd name="connsiteY6" fmla="*/ 1586353 h 1586353"/>
              <a:gd name="connsiteX7" fmla="*/ 0 w 1524492"/>
              <a:gd name="connsiteY7" fmla="*/ 1332266 h 1586353"/>
              <a:gd name="connsiteX8" fmla="*/ 0 w 1524492"/>
              <a:gd name="connsiteY8" fmla="*/ 254087 h 158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492" h="1586353">
                <a:moveTo>
                  <a:pt x="0" y="254087"/>
                </a:moveTo>
                <a:cubicBezTo>
                  <a:pt x="0" y="113759"/>
                  <a:pt x="113759" y="0"/>
                  <a:pt x="254087" y="0"/>
                </a:cubicBezTo>
                <a:lnTo>
                  <a:pt x="1270405" y="0"/>
                </a:lnTo>
                <a:cubicBezTo>
                  <a:pt x="1410733" y="0"/>
                  <a:pt x="1524492" y="113759"/>
                  <a:pt x="1524492" y="254087"/>
                </a:cubicBezTo>
                <a:lnTo>
                  <a:pt x="1524492" y="1332266"/>
                </a:lnTo>
                <a:cubicBezTo>
                  <a:pt x="1524492" y="1472594"/>
                  <a:pt x="1410733" y="1586353"/>
                  <a:pt x="1270405" y="1586353"/>
                </a:cubicBezTo>
                <a:lnTo>
                  <a:pt x="254087" y="1586353"/>
                </a:lnTo>
                <a:cubicBezTo>
                  <a:pt x="113759" y="1586353"/>
                  <a:pt x="0" y="1472594"/>
                  <a:pt x="0" y="1332266"/>
                </a:cubicBezTo>
                <a:lnTo>
                  <a:pt x="0" y="2540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20" tIns="112520" rIns="150620" bIns="11252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b="1" kern="1200" dirty="0">
                <a:latin typeface="Arial Narrow" panose="020B0606020202030204" pitchFamily="34" charset="0"/>
              </a:rPr>
              <a:t>LNG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09EA8AB-697C-4C74-B846-A6C9C6805A4B}"/>
              </a:ext>
            </a:extLst>
          </p:cNvPr>
          <p:cNvSpPr/>
          <p:nvPr/>
        </p:nvSpPr>
        <p:spPr>
          <a:xfrm>
            <a:off x="1767283" y="2793309"/>
            <a:ext cx="2664006" cy="1586354"/>
          </a:xfrm>
          <a:custGeom>
            <a:avLst/>
            <a:gdLst>
              <a:gd name="connsiteX0" fmla="*/ 0 w 2664006"/>
              <a:gd name="connsiteY0" fmla="*/ 214842 h 1289025"/>
              <a:gd name="connsiteX1" fmla="*/ 214842 w 2664006"/>
              <a:gd name="connsiteY1" fmla="*/ 0 h 1289025"/>
              <a:gd name="connsiteX2" fmla="*/ 2449164 w 2664006"/>
              <a:gd name="connsiteY2" fmla="*/ 0 h 1289025"/>
              <a:gd name="connsiteX3" fmla="*/ 2664006 w 2664006"/>
              <a:gd name="connsiteY3" fmla="*/ 214842 h 1289025"/>
              <a:gd name="connsiteX4" fmla="*/ 2664006 w 2664006"/>
              <a:gd name="connsiteY4" fmla="*/ 1074183 h 1289025"/>
              <a:gd name="connsiteX5" fmla="*/ 2449164 w 2664006"/>
              <a:gd name="connsiteY5" fmla="*/ 1289025 h 1289025"/>
              <a:gd name="connsiteX6" fmla="*/ 214842 w 2664006"/>
              <a:gd name="connsiteY6" fmla="*/ 1289025 h 1289025"/>
              <a:gd name="connsiteX7" fmla="*/ 0 w 2664006"/>
              <a:gd name="connsiteY7" fmla="*/ 1074183 h 1289025"/>
              <a:gd name="connsiteX8" fmla="*/ 0 w 2664006"/>
              <a:gd name="connsiteY8" fmla="*/ 214842 h 12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4006" h="1289025">
                <a:moveTo>
                  <a:pt x="0" y="214842"/>
                </a:moveTo>
                <a:cubicBezTo>
                  <a:pt x="0" y="96188"/>
                  <a:pt x="96188" y="0"/>
                  <a:pt x="214842" y="0"/>
                </a:cubicBezTo>
                <a:lnTo>
                  <a:pt x="2449164" y="0"/>
                </a:lnTo>
                <a:cubicBezTo>
                  <a:pt x="2567818" y="0"/>
                  <a:pt x="2664006" y="96188"/>
                  <a:pt x="2664006" y="214842"/>
                </a:cubicBezTo>
                <a:lnTo>
                  <a:pt x="2664006" y="1074183"/>
                </a:lnTo>
                <a:cubicBezTo>
                  <a:pt x="2664006" y="1192837"/>
                  <a:pt x="2567818" y="1289025"/>
                  <a:pt x="2449164" y="1289025"/>
                </a:cubicBezTo>
                <a:lnTo>
                  <a:pt x="214842" y="1289025"/>
                </a:lnTo>
                <a:cubicBezTo>
                  <a:pt x="96188" y="1289025"/>
                  <a:pt x="0" y="1192837"/>
                  <a:pt x="0" y="1074183"/>
                </a:cubicBezTo>
                <a:lnTo>
                  <a:pt x="0" y="214842"/>
                </a:lnTo>
                <a:close/>
              </a:path>
            </a:pathLst>
          </a:cu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815" tIns="71815" rIns="71815" bIns="7181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Energy storage</a:t>
            </a:r>
          </a:p>
          <a:p>
            <a:pPr marL="114300" lvl="1" indent="-114300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IE" sz="1600" kern="1200" dirty="0"/>
              <a:t>Limitations to be used in existing network</a:t>
            </a:r>
          </a:p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Gas quality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0A27AE-3BCB-4E2E-B157-A2B34C7B9F50}"/>
              </a:ext>
            </a:extLst>
          </p:cNvPr>
          <p:cNvSpPr/>
          <p:nvPr/>
        </p:nvSpPr>
        <p:spPr>
          <a:xfrm>
            <a:off x="235436" y="2753551"/>
            <a:ext cx="1524492" cy="1685788"/>
          </a:xfrm>
          <a:custGeom>
            <a:avLst/>
            <a:gdLst>
              <a:gd name="connsiteX0" fmla="*/ 0 w 1524492"/>
              <a:gd name="connsiteY0" fmla="*/ 254087 h 1567826"/>
              <a:gd name="connsiteX1" fmla="*/ 254087 w 1524492"/>
              <a:gd name="connsiteY1" fmla="*/ 0 h 1567826"/>
              <a:gd name="connsiteX2" fmla="*/ 1270405 w 1524492"/>
              <a:gd name="connsiteY2" fmla="*/ 0 h 1567826"/>
              <a:gd name="connsiteX3" fmla="*/ 1524492 w 1524492"/>
              <a:gd name="connsiteY3" fmla="*/ 254087 h 1567826"/>
              <a:gd name="connsiteX4" fmla="*/ 1524492 w 1524492"/>
              <a:gd name="connsiteY4" fmla="*/ 1313739 h 1567826"/>
              <a:gd name="connsiteX5" fmla="*/ 1270405 w 1524492"/>
              <a:gd name="connsiteY5" fmla="*/ 1567826 h 1567826"/>
              <a:gd name="connsiteX6" fmla="*/ 254087 w 1524492"/>
              <a:gd name="connsiteY6" fmla="*/ 1567826 h 1567826"/>
              <a:gd name="connsiteX7" fmla="*/ 0 w 1524492"/>
              <a:gd name="connsiteY7" fmla="*/ 1313739 h 1567826"/>
              <a:gd name="connsiteX8" fmla="*/ 0 w 1524492"/>
              <a:gd name="connsiteY8" fmla="*/ 254087 h 15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492" h="1567826">
                <a:moveTo>
                  <a:pt x="0" y="254087"/>
                </a:moveTo>
                <a:cubicBezTo>
                  <a:pt x="0" y="113759"/>
                  <a:pt x="113759" y="0"/>
                  <a:pt x="254087" y="0"/>
                </a:cubicBezTo>
                <a:lnTo>
                  <a:pt x="1270405" y="0"/>
                </a:lnTo>
                <a:cubicBezTo>
                  <a:pt x="1410733" y="0"/>
                  <a:pt x="1524492" y="113759"/>
                  <a:pt x="1524492" y="254087"/>
                </a:cubicBezTo>
                <a:lnTo>
                  <a:pt x="1524492" y="1313739"/>
                </a:lnTo>
                <a:cubicBezTo>
                  <a:pt x="1524492" y="1454067"/>
                  <a:pt x="1410733" y="1567826"/>
                  <a:pt x="1270405" y="1567826"/>
                </a:cubicBezTo>
                <a:lnTo>
                  <a:pt x="254087" y="1567826"/>
                </a:lnTo>
                <a:cubicBezTo>
                  <a:pt x="113759" y="1567826"/>
                  <a:pt x="0" y="1454067"/>
                  <a:pt x="0" y="1313739"/>
                </a:cubicBezTo>
                <a:lnTo>
                  <a:pt x="0" y="2540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50" tIns="118235" rIns="162050" bIns="11823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3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rPr>
              <a:t>Hydrogen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1CB40DC-08ED-479A-9D32-6BCDB05EC4DA}"/>
              </a:ext>
            </a:extLst>
          </p:cNvPr>
          <p:cNvSpPr/>
          <p:nvPr/>
        </p:nvSpPr>
        <p:spPr>
          <a:xfrm>
            <a:off x="1767886" y="4760922"/>
            <a:ext cx="2661405" cy="1441050"/>
          </a:xfrm>
          <a:custGeom>
            <a:avLst/>
            <a:gdLst>
              <a:gd name="connsiteX0" fmla="*/ 0 w 2661405"/>
              <a:gd name="connsiteY0" fmla="*/ 303782 h 1822654"/>
              <a:gd name="connsiteX1" fmla="*/ 303782 w 2661405"/>
              <a:gd name="connsiteY1" fmla="*/ 0 h 1822654"/>
              <a:gd name="connsiteX2" fmla="*/ 2357623 w 2661405"/>
              <a:gd name="connsiteY2" fmla="*/ 0 h 1822654"/>
              <a:gd name="connsiteX3" fmla="*/ 2661405 w 2661405"/>
              <a:gd name="connsiteY3" fmla="*/ 303782 h 1822654"/>
              <a:gd name="connsiteX4" fmla="*/ 2661405 w 2661405"/>
              <a:gd name="connsiteY4" fmla="*/ 1518872 h 1822654"/>
              <a:gd name="connsiteX5" fmla="*/ 2357623 w 2661405"/>
              <a:gd name="connsiteY5" fmla="*/ 1822654 h 1822654"/>
              <a:gd name="connsiteX6" fmla="*/ 303782 w 2661405"/>
              <a:gd name="connsiteY6" fmla="*/ 1822654 h 1822654"/>
              <a:gd name="connsiteX7" fmla="*/ 0 w 2661405"/>
              <a:gd name="connsiteY7" fmla="*/ 1518872 h 1822654"/>
              <a:gd name="connsiteX8" fmla="*/ 0 w 2661405"/>
              <a:gd name="connsiteY8" fmla="*/ 303782 h 18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05" h="1822654">
                <a:moveTo>
                  <a:pt x="0" y="303782"/>
                </a:moveTo>
                <a:cubicBezTo>
                  <a:pt x="0" y="136008"/>
                  <a:pt x="136008" y="0"/>
                  <a:pt x="303782" y="0"/>
                </a:cubicBezTo>
                <a:lnTo>
                  <a:pt x="2357623" y="0"/>
                </a:lnTo>
                <a:cubicBezTo>
                  <a:pt x="2525397" y="0"/>
                  <a:pt x="2661405" y="136008"/>
                  <a:pt x="2661405" y="303782"/>
                </a:cubicBezTo>
                <a:lnTo>
                  <a:pt x="2661405" y="1518872"/>
                </a:lnTo>
                <a:cubicBezTo>
                  <a:pt x="2661405" y="1686646"/>
                  <a:pt x="2525397" y="1822654"/>
                  <a:pt x="2357623" y="1822654"/>
                </a:cubicBezTo>
                <a:lnTo>
                  <a:pt x="303782" y="1822654"/>
                </a:lnTo>
                <a:cubicBezTo>
                  <a:pt x="136008" y="1822654"/>
                  <a:pt x="0" y="1686646"/>
                  <a:pt x="0" y="1518872"/>
                </a:cubicBezTo>
                <a:lnTo>
                  <a:pt x="0" y="303782"/>
                </a:lnTo>
                <a:close/>
              </a:path>
            </a:pathLst>
          </a:cu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865" tIns="97865" rIns="97865" bIns="9786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Injected into gas network</a:t>
            </a:r>
          </a:p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Compatible with gas appliances</a:t>
            </a:r>
          </a:p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BioCat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8B32EF6-4EDB-4828-8BE8-7DD9D960536C}"/>
              </a:ext>
            </a:extLst>
          </p:cNvPr>
          <p:cNvSpPr/>
          <p:nvPr/>
        </p:nvSpPr>
        <p:spPr>
          <a:xfrm>
            <a:off x="235436" y="4735699"/>
            <a:ext cx="1523004" cy="1501088"/>
          </a:xfrm>
          <a:custGeom>
            <a:avLst/>
            <a:gdLst>
              <a:gd name="connsiteX0" fmla="*/ 0 w 1523004"/>
              <a:gd name="connsiteY0" fmla="*/ 253839 h 1878251"/>
              <a:gd name="connsiteX1" fmla="*/ 253839 w 1523004"/>
              <a:gd name="connsiteY1" fmla="*/ 0 h 1878251"/>
              <a:gd name="connsiteX2" fmla="*/ 1269165 w 1523004"/>
              <a:gd name="connsiteY2" fmla="*/ 0 h 1878251"/>
              <a:gd name="connsiteX3" fmla="*/ 1523004 w 1523004"/>
              <a:gd name="connsiteY3" fmla="*/ 253839 h 1878251"/>
              <a:gd name="connsiteX4" fmla="*/ 1523004 w 1523004"/>
              <a:gd name="connsiteY4" fmla="*/ 1624412 h 1878251"/>
              <a:gd name="connsiteX5" fmla="*/ 1269165 w 1523004"/>
              <a:gd name="connsiteY5" fmla="*/ 1878251 h 1878251"/>
              <a:gd name="connsiteX6" fmla="*/ 253839 w 1523004"/>
              <a:gd name="connsiteY6" fmla="*/ 1878251 h 1878251"/>
              <a:gd name="connsiteX7" fmla="*/ 0 w 1523004"/>
              <a:gd name="connsiteY7" fmla="*/ 1624412 h 1878251"/>
              <a:gd name="connsiteX8" fmla="*/ 0 w 1523004"/>
              <a:gd name="connsiteY8" fmla="*/ 253839 h 187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3004" h="1878251">
                <a:moveTo>
                  <a:pt x="0" y="253839"/>
                </a:moveTo>
                <a:cubicBezTo>
                  <a:pt x="0" y="113648"/>
                  <a:pt x="113648" y="0"/>
                  <a:pt x="253839" y="0"/>
                </a:cubicBezTo>
                <a:lnTo>
                  <a:pt x="1269165" y="0"/>
                </a:lnTo>
                <a:cubicBezTo>
                  <a:pt x="1409356" y="0"/>
                  <a:pt x="1523004" y="113648"/>
                  <a:pt x="1523004" y="253839"/>
                </a:cubicBezTo>
                <a:lnTo>
                  <a:pt x="1523004" y="1624412"/>
                </a:lnTo>
                <a:cubicBezTo>
                  <a:pt x="1523004" y="1764603"/>
                  <a:pt x="1409356" y="1878251"/>
                  <a:pt x="1269165" y="1878251"/>
                </a:cubicBezTo>
                <a:lnTo>
                  <a:pt x="253839" y="1878251"/>
                </a:lnTo>
                <a:cubicBezTo>
                  <a:pt x="113648" y="1878251"/>
                  <a:pt x="0" y="1764603"/>
                  <a:pt x="0" y="1624412"/>
                </a:cubicBezTo>
                <a:lnTo>
                  <a:pt x="0" y="2538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977" tIns="118162" rIns="161977" bIns="11816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3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rPr>
              <a:t>Synthetic Natural Gas (SNG)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D305D4-6A11-47A4-9818-4392FAD7DBE9}"/>
              </a:ext>
            </a:extLst>
          </p:cNvPr>
          <p:cNvSpPr/>
          <p:nvPr/>
        </p:nvSpPr>
        <p:spPr>
          <a:xfrm>
            <a:off x="6103847" y="2940477"/>
            <a:ext cx="2664006" cy="1289025"/>
          </a:xfrm>
          <a:custGeom>
            <a:avLst/>
            <a:gdLst>
              <a:gd name="connsiteX0" fmla="*/ 0 w 2664006"/>
              <a:gd name="connsiteY0" fmla="*/ 214842 h 1289025"/>
              <a:gd name="connsiteX1" fmla="*/ 214842 w 2664006"/>
              <a:gd name="connsiteY1" fmla="*/ 0 h 1289025"/>
              <a:gd name="connsiteX2" fmla="*/ 2449164 w 2664006"/>
              <a:gd name="connsiteY2" fmla="*/ 0 h 1289025"/>
              <a:gd name="connsiteX3" fmla="*/ 2664006 w 2664006"/>
              <a:gd name="connsiteY3" fmla="*/ 214842 h 1289025"/>
              <a:gd name="connsiteX4" fmla="*/ 2664006 w 2664006"/>
              <a:gd name="connsiteY4" fmla="*/ 1074183 h 1289025"/>
              <a:gd name="connsiteX5" fmla="*/ 2449164 w 2664006"/>
              <a:gd name="connsiteY5" fmla="*/ 1289025 h 1289025"/>
              <a:gd name="connsiteX6" fmla="*/ 214842 w 2664006"/>
              <a:gd name="connsiteY6" fmla="*/ 1289025 h 1289025"/>
              <a:gd name="connsiteX7" fmla="*/ 0 w 2664006"/>
              <a:gd name="connsiteY7" fmla="*/ 1074183 h 1289025"/>
              <a:gd name="connsiteX8" fmla="*/ 0 w 2664006"/>
              <a:gd name="connsiteY8" fmla="*/ 214842 h 12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4006" h="1289025">
                <a:moveTo>
                  <a:pt x="0" y="214842"/>
                </a:moveTo>
                <a:cubicBezTo>
                  <a:pt x="0" y="96188"/>
                  <a:pt x="96188" y="0"/>
                  <a:pt x="214842" y="0"/>
                </a:cubicBezTo>
                <a:lnTo>
                  <a:pt x="2449164" y="0"/>
                </a:lnTo>
                <a:cubicBezTo>
                  <a:pt x="2567818" y="0"/>
                  <a:pt x="2664006" y="96188"/>
                  <a:pt x="2664006" y="214842"/>
                </a:cubicBezTo>
                <a:lnTo>
                  <a:pt x="2664006" y="1074183"/>
                </a:lnTo>
                <a:cubicBezTo>
                  <a:pt x="2664006" y="1192837"/>
                  <a:pt x="2567818" y="1289025"/>
                  <a:pt x="2449164" y="1289025"/>
                </a:cubicBezTo>
                <a:lnTo>
                  <a:pt x="214842" y="1289025"/>
                </a:lnTo>
                <a:cubicBezTo>
                  <a:pt x="96188" y="1289025"/>
                  <a:pt x="0" y="1192837"/>
                  <a:pt x="0" y="1074183"/>
                </a:cubicBezTo>
                <a:lnTo>
                  <a:pt x="0" y="214842"/>
                </a:lnTo>
                <a:close/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815" tIns="71815" rIns="71815" bIns="7181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Used in SNG production</a:t>
            </a:r>
          </a:p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Can be transported in pipelines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D1EA1B6-7673-4712-AB40-24322A333900}"/>
              </a:ext>
            </a:extLst>
          </p:cNvPr>
          <p:cNvSpPr/>
          <p:nvPr/>
        </p:nvSpPr>
        <p:spPr>
          <a:xfrm>
            <a:off x="4572000" y="2789413"/>
            <a:ext cx="1524492" cy="1586353"/>
          </a:xfrm>
          <a:custGeom>
            <a:avLst/>
            <a:gdLst>
              <a:gd name="connsiteX0" fmla="*/ 0 w 1524492"/>
              <a:gd name="connsiteY0" fmla="*/ 254087 h 1586353"/>
              <a:gd name="connsiteX1" fmla="*/ 254087 w 1524492"/>
              <a:gd name="connsiteY1" fmla="*/ 0 h 1586353"/>
              <a:gd name="connsiteX2" fmla="*/ 1270405 w 1524492"/>
              <a:gd name="connsiteY2" fmla="*/ 0 h 1586353"/>
              <a:gd name="connsiteX3" fmla="*/ 1524492 w 1524492"/>
              <a:gd name="connsiteY3" fmla="*/ 254087 h 1586353"/>
              <a:gd name="connsiteX4" fmla="*/ 1524492 w 1524492"/>
              <a:gd name="connsiteY4" fmla="*/ 1332266 h 1586353"/>
              <a:gd name="connsiteX5" fmla="*/ 1270405 w 1524492"/>
              <a:gd name="connsiteY5" fmla="*/ 1586353 h 1586353"/>
              <a:gd name="connsiteX6" fmla="*/ 254087 w 1524492"/>
              <a:gd name="connsiteY6" fmla="*/ 1586353 h 1586353"/>
              <a:gd name="connsiteX7" fmla="*/ 0 w 1524492"/>
              <a:gd name="connsiteY7" fmla="*/ 1332266 h 1586353"/>
              <a:gd name="connsiteX8" fmla="*/ 0 w 1524492"/>
              <a:gd name="connsiteY8" fmla="*/ 254087 h 158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492" h="1586353">
                <a:moveTo>
                  <a:pt x="0" y="254087"/>
                </a:moveTo>
                <a:cubicBezTo>
                  <a:pt x="0" y="113759"/>
                  <a:pt x="113759" y="0"/>
                  <a:pt x="254087" y="0"/>
                </a:cubicBezTo>
                <a:lnTo>
                  <a:pt x="1270405" y="0"/>
                </a:lnTo>
                <a:cubicBezTo>
                  <a:pt x="1410733" y="0"/>
                  <a:pt x="1524492" y="113759"/>
                  <a:pt x="1524492" y="254087"/>
                </a:cubicBezTo>
                <a:lnTo>
                  <a:pt x="1524492" y="1332266"/>
                </a:lnTo>
                <a:cubicBezTo>
                  <a:pt x="1524492" y="1472594"/>
                  <a:pt x="1410733" y="1586353"/>
                  <a:pt x="1270405" y="1586353"/>
                </a:cubicBezTo>
                <a:lnTo>
                  <a:pt x="254087" y="1586353"/>
                </a:lnTo>
                <a:cubicBezTo>
                  <a:pt x="113759" y="1586353"/>
                  <a:pt x="0" y="1472594"/>
                  <a:pt x="0" y="1332266"/>
                </a:cubicBezTo>
                <a:lnTo>
                  <a:pt x="0" y="2540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620" tIns="112520" rIns="150620" bIns="11252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000" b="1" kern="1200" dirty="0">
                <a:latin typeface="Arial Narrow" panose="020B0606020202030204" pitchFamily="34" charset="0"/>
              </a:rPr>
              <a:t>CO</a:t>
            </a:r>
            <a:r>
              <a:rPr lang="en-IE" sz="2000" b="1" kern="1200" baseline="-25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370130E-E082-4EDE-AE30-9E604CA83462}"/>
              </a:ext>
            </a:extLst>
          </p:cNvPr>
          <p:cNvSpPr/>
          <p:nvPr/>
        </p:nvSpPr>
        <p:spPr>
          <a:xfrm>
            <a:off x="6103847" y="1122757"/>
            <a:ext cx="2664006" cy="1289025"/>
          </a:xfrm>
          <a:custGeom>
            <a:avLst/>
            <a:gdLst>
              <a:gd name="connsiteX0" fmla="*/ 0 w 2664006"/>
              <a:gd name="connsiteY0" fmla="*/ 214842 h 1289025"/>
              <a:gd name="connsiteX1" fmla="*/ 214842 w 2664006"/>
              <a:gd name="connsiteY1" fmla="*/ 0 h 1289025"/>
              <a:gd name="connsiteX2" fmla="*/ 2449164 w 2664006"/>
              <a:gd name="connsiteY2" fmla="*/ 0 h 1289025"/>
              <a:gd name="connsiteX3" fmla="*/ 2664006 w 2664006"/>
              <a:gd name="connsiteY3" fmla="*/ 214842 h 1289025"/>
              <a:gd name="connsiteX4" fmla="*/ 2664006 w 2664006"/>
              <a:gd name="connsiteY4" fmla="*/ 1074183 h 1289025"/>
              <a:gd name="connsiteX5" fmla="*/ 2449164 w 2664006"/>
              <a:gd name="connsiteY5" fmla="*/ 1289025 h 1289025"/>
              <a:gd name="connsiteX6" fmla="*/ 214842 w 2664006"/>
              <a:gd name="connsiteY6" fmla="*/ 1289025 h 1289025"/>
              <a:gd name="connsiteX7" fmla="*/ 0 w 2664006"/>
              <a:gd name="connsiteY7" fmla="*/ 1074183 h 1289025"/>
              <a:gd name="connsiteX8" fmla="*/ 0 w 2664006"/>
              <a:gd name="connsiteY8" fmla="*/ 214842 h 12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4006" h="1289025">
                <a:moveTo>
                  <a:pt x="0" y="214842"/>
                </a:moveTo>
                <a:cubicBezTo>
                  <a:pt x="0" y="96188"/>
                  <a:pt x="96188" y="0"/>
                  <a:pt x="214842" y="0"/>
                </a:cubicBezTo>
                <a:lnTo>
                  <a:pt x="2449164" y="0"/>
                </a:lnTo>
                <a:cubicBezTo>
                  <a:pt x="2567818" y="0"/>
                  <a:pt x="2664006" y="96188"/>
                  <a:pt x="2664006" y="214842"/>
                </a:cubicBezTo>
                <a:lnTo>
                  <a:pt x="2664006" y="1074183"/>
                </a:lnTo>
                <a:cubicBezTo>
                  <a:pt x="2664006" y="1192837"/>
                  <a:pt x="2567818" y="1289025"/>
                  <a:pt x="2449164" y="1289025"/>
                </a:cubicBezTo>
                <a:lnTo>
                  <a:pt x="214842" y="1289025"/>
                </a:lnTo>
                <a:cubicBezTo>
                  <a:pt x="96188" y="1289025"/>
                  <a:pt x="0" y="1192837"/>
                  <a:pt x="0" y="1074183"/>
                </a:cubicBezTo>
                <a:lnTo>
                  <a:pt x="0" y="214842"/>
                </a:lnTo>
                <a:close/>
              </a:path>
            </a:pathLst>
          </a:cu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815" tIns="71815" rIns="71815" bIns="7181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E" sz="1600" kern="1200" dirty="0"/>
              <a:t>Gas storage in pipelines by increasing pressure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152AB7B-A6D4-40D9-BCC1-6DDCF81F54F0}"/>
              </a:ext>
            </a:extLst>
          </p:cNvPr>
          <p:cNvSpPr/>
          <p:nvPr/>
        </p:nvSpPr>
        <p:spPr>
          <a:xfrm>
            <a:off x="4579355" y="977154"/>
            <a:ext cx="1524492" cy="1567826"/>
          </a:xfrm>
          <a:custGeom>
            <a:avLst/>
            <a:gdLst>
              <a:gd name="connsiteX0" fmla="*/ 0 w 1524492"/>
              <a:gd name="connsiteY0" fmla="*/ 254087 h 1567826"/>
              <a:gd name="connsiteX1" fmla="*/ 254087 w 1524492"/>
              <a:gd name="connsiteY1" fmla="*/ 0 h 1567826"/>
              <a:gd name="connsiteX2" fmla="*/ 1270405 w 1524492"/>
              <a:gd name="connsiteY2" fmla="*/ 0 h 1567826"/>
              <a:gd name="connsiteX3" fmla="*/ 1524492 w 1524492"/>
              <a:gd name="connsiteY3" fmla="*/ 254087 h 1567826"/>
              <a:gd name="connsiteX4" fmla="*/ 1524492 w 1524492"/>
              <a:gd name="connsiteY4" fmla="*/ 1313739 h 1567826"/>
              <a:gd name="connsiteX5" fmla="*/ 1270405 w 1524492"/>
              <a:gd name="connsiteY5" fmla="*/ 1567826 h 1567826"/>
              <a:gd name="connsiteX6" fmla="*/ 254087 w 1524492"/>
              <a:gd name="connsiteY6" fmla="*/ 1567826 h 1567826"/>
              <a:gd name="connsiteX7" fmla="*/ 0 w 1524492"/>
              <a:gd name="connsiteY7" fmla="*/ 1313739 h 1567826"/>
              <a:gd name="connsiteX8" fmla="*/ 0 w 1524492"/>
              <a:gd name="connsiteY8" fmla="*/ 254087 h 15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492" h="1567826">
                <a:moveTo>
                  <a:pt x="0" y="254087"/>
                </a:moveTo>
                <a:cubicBezTo>
                  <a:pt x="0" y="113759"/>
                  <a:pt x="113759" y="0"/>
                  <a:pt x="254087" y="0"/>
                </a:cubicBezTo>
                <a:lnTo>
                  <a:pt x="1270405" y="0"/>
                </a:lnTo>
                <a:cubicBezTo>
                  <a:pt x="1410733" y="0"/>
                  <a:pt x="1524492" y="113759"/>
                  <a:pt x="1524492" y="254087"/>
                </a:cubicBezTo>
                <a:lnTo>
                  <a:pt x="1524492" y="1313739"/>
                </a:lnTo>
                <a:cubicBezTo>
                  <a:pt x="1524492" y="1454067"/>
                  <a:pt x="1410733" y="1567826"/>
                  <a:pt x="1270405" y="1567826"/>
                </a:cubicBezTo>
                <a:lnTo>
                  <a:pt x="254087" y="1567826"/>
                </a:lnTo>
                <a:cubicBezTo>
                  <a:pt x="113759" y="1567826"/>
                  <a:pt x="0" y="1454067"/>
                  <a:pt x="0" y="1313739"/>
                </a:cubicBezTo>
                <a:lnTo>
                  <a:pt x="0" y="2540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050" tIns="118235" rIns="162050" bIns="11823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E" sz="2300" b="1" kern="1200" dirty="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+mn-cs"/>
              </a:rPr>
              <a:t>Line pack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3EE61B1-0DA7-45B9-B4A1-06C4A0A20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7" b="22880"/>
          <a:stretch/>
        </p:blipFill>
        <p:spPr>
          <a:xfrm>
            <a:off x="5400000" y="943878"/>
            <a:ext cx="2412000" cy="1279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FCE6E0-DE3B-4A2D-9E88-9E7FD31F0F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67" t="9289" r="5285" b="9289"/>
          <a:stretch/>
        </p:blipFill>
        <p:spPr>
          <a:xfrm>
            <a:off x="4825716" y="4452934"/>
            <a:ext cx="325849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067" y="298931"/>
            <a:ext cx="1351397" cy="63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6533147"/>
            <a:ext cx="9144000" cy="324853"/>
          </a:xfrm>
          <a:prstGeom prst="rect">
            <a:avLst/>
          </a:prstGeom>
          <a:solidFill>
            <a:srgbClr val="2325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73536" y="219684"/>
            <a:ext cx="575252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500" b="1" dirty="0">
                <a:solidFill>
                  <a:srgbClr val="23255B"/>
                </a:solidFill>
                <a:latin typeface="Calibri"/>
                <a:ea typeface="Calibri"/>
                <a:cs typeface="Calibri"/>
                <a:sym typeface="Calibri"/>
              </a:rPr>
              <a:t>Hydrogen</a:t>
            </a:r>
            <a:endParaRPr dirty="0"/>
          </a:p>
        </p:txBody>
      </p:sp>
      <p:cxnSp>
        <p:nvCxnSpPr>
          <p:cNvPr id="121" name="Google Shape;121;p17"/>
          <p:cNvCxnSpPr/>
          <p:nvPr/>
        </p:nvCxnSpPr>
        <p:spPr>
          <a:xfrm>
            <a:off x="0" y="899324"/>
            <a:ext cx="7644932" cy="0"/>
          </a:xfrm>
          <a:prstGeom prst="straightConnector1">
            <a:avLst/>
          </a:prstGeom>
          <a:noFill/>
          <a:ln w="9525" cap="flat" cmpd="sng">
            <a:solidFill>
              <a:srgbClr val="92C8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7963" y="5894358"/>
            <a:ext cx="1810040" cy="66619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 rot="-990570">
            <a:off x="6852861" y="1841132"/>
            <a:ext cx="18897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sample image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D7D4E-FB95-40D0-B7EF-BBBFD8ED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35" y="931817"/>
            <a:ext cx="7107359" cy="54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01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On-screen Show (4:3)</PresentationFormat>
  <Paragraphs>241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</dc:creator>
  <cp:lastModifiedBy>Devasanthini Devaraj</cp:lastModifiedBy>
  <cp:revision>823</cp:revision>
  <dcterms:modified xsi:type="dcterms:W3CDTF">2019-09-16T11:12:30Z</dcterms:modified>
</cp:coreProperties>
</file>