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17"/>
  </p:notesMasterIdLst>
  <p:sldIdLst>
    <p:sldId id="256" r:id="rId5"/>
    <p:sldId id="283" r:id="rId6"/>
    <p:sldId id="284" r:id="rId7"/>
    <p:sldId id="258" r:id="rId8"/>
    <p:sldId id="271" r:id="rId9"/>
    <p:sldId id="281" r:id="rId10"/>
    <p:sldId id="262" r:id="rId11"/>
    <p:sldId id="270" r:id="rId12"/>
    <p:sldId id="280" r:id="rId13"/>
    <p:sldId id="279" r:id="rId14"/>
    <p:sldId id="282" r:id="rId15"/>
    <p:sldId id="26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72209" autoAdjust="0"/>
  </p:normalViewPr>
  <p:slideViewPr>
    <p:cSldViewPr snapToGrid="0">
      <p:cViewPr varScale="1">
        <p:scale>
          <a:sx n="83" d="100"/>
          <a:sy n="83" d="100"/>
        </p:scale>
        <p:origin x="184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oleObject" Target="file:///\\usershares\users\Dana.Kirchem\Backbone_Background\input%20WWTP\WWTP%20data\ENERWATER%20Benchmarking%20Databas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2" Type="http://schemas.openxmlformats.org/officeDocument/2006/relationships/oleObject" Target="file:///C:\Users\DKirc\Dropbox\Dana\Backbone\results-base.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usershares\users\Dana.Kirchem\Backbone_Background\post-processing\results%20analysis.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usershares\users\Dana.Kirchem\Backbone_Background\post-processing\results%20analysis.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147828436640662"/>
          <c:y val="0.11896313845725037"/>
          <c:w val="0.49072156605424322"/>
          <c:h val="0.81786927675707199"/>
        </c:manualLayout>
      </c:layout>
      <c:pieChart>
        <c:varyColors val="1"/>
        <c:ser>
          <c:idx val="0"/>
          <c:order val="0"/>
          <c:dPt>
            <c:idx val="0"/>
            <c:bubble3D val="0"/>
            <c:spPr>
              <a:solidFill>
                <a:schemeClr val="accent1">
                  <a:shade val="53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366-4416-B127-76597F5DCA2C}"/>
              </c:ext>
            </c:extLst>
          </c:dPt>
          <c:dPt>
            <c:idx val="1"/>
            <c:bubble3D val="0"/>
            <c:spPr>
              <a:solidFill>
                <a:schemeClr val="accent1">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366-4416-B127-76597F5DCA2C}"/>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366-4416-B127-76597F5DCA2C}"/>
              </c:ext>
            </c:extLst>
          </c:dPt>
          <c:dPt>
            <c:idx val="3"/>
            <c:bubble3D val="0"/>
            <c:spPr>
              <a:solidFill>
                <a:schemeClr val="accent1">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366-4416-B127-76597F5DCA2C}"/>
              </c:ext>
            </c:extLst>
          </c:dPt>
          <c:dPt>
            <c:idx val="4"/>
            <c:bubble3D val="0"/>
            <c:spPr>
              <a:solidFill>
                <a:schemeClr val="accent1">
                  <a:tint val="5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366-4416-B127-76597F5DCA2C}"/>
              </c:ext>
            </c:extLst>
          </c:dPt>
          <c:dLbls>
            <c:dLbl>
              <c:idx val="0"/>
              <c:layout>
                <c:manualLayout>
                  <c:x val="-0.13477747525583286"/>
                  <c:y val="0.19724442922641613"/>
                </c:manualLayout>
              </c:layout>
              <c:numFmt formatCode="0.0%" sourceLinked="0"/>
              <c:spPr>
                <a:noFill/>
                <a:ln>
                  <a:noFill/>
                </a:ln>
                <a:effectLst/>
              </c:spPr>
              <c:txPr>
                <a:bodyPr rot="0" spcFirstLastPara="1" vertOverflow="ellipsis" vert="horz" wrap="square" anchor="ctr" anchorCtr="1"/>
                <a:lstStyle/>
                <a:p>
                  <a:pPr>
                    <a:defRPr sz="1050" b="0"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0366-4416-B127-76597F5DCA2C}"/>
                </c:ext>
              </c:extLst>
            </c:dLbl>
            <c:dLbl>
              <c:idx val="1"/>
              <c:layout>
                <c:manualLayout>
                  <c:x val="-0.17883944387782499"/>
                  <c:y val="-0.19375577981373215"/>
                </c:manualLayout>
              </c:layout>
              <c:numFmt formatCode="0.0%" sourceLinked="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421049196961514"/>
                      <c:h val="0.23374577410340244"/>
                    </c:manualLayout>
                  </c15:layout>
                </c:ext>
                <c:ext xmlns:c16="http://schemas.microsoft.com/office/drawing/2014/chart" uri="{C3380CC4-5D6E-409C-BE32-E72D297353CC}">
                  <c16:uniqueId val="{00000003-0366-4416-B127-76597F5DCA2C}"/>
                </c:ext>
              </c:extLst>
            </c:dLbl>
            <c:dLbl>
              <c:idx val="2"/>
              <c:layout>
                <c:manualLayout>
                  <c:x val="0.16135240472039536"/>
                  <c:y val="-0.10858267904239112"/>
                </c:manualLayout>
              </c:layout>
              <c:numFmt formatCode="0.0%" sourceLinked="0"/>
              <c:spPr>
                <a:noFill/>
                <a:ln>
                  <a:noFill/>
                </a:ln>
                <a:effectLst/>
              </c:spPr>
              <c:txPr>
                <a:bodyPr rot="0" spcFirstLastPara="1" vertOverflow="ellipsis" vert="horz" wrap="square" anchor="ctr" anchorCtr="1"/>
                <a:lstStyle/>
                <a:p>
                  <a:pPr>
                    <a:defRPr sz="1050" b="0"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0366-4416-B127-76597F5DCA2C}"/>
                </c:ext>
              </c:extLst>
            </c:dLbl>
            <c:dLbl>
              <c:idx val="3"/>
              <c:layout>
                <c:manualLayout>
                  <c:x val="0.17238979393187925"/>
                  <c:y val="8.7154515239579164E-2"/>
                </c:manualLayout>
              </c:layout>
              <c:numFmt formatCode="0.0%" sourceLinked="0"/>
              <c:spPr>
                <a:noFill/>
                <a:ln>
                  <a:noFill/>
                </a:ln>
                <a:effectLst/>
              </c:spPr>
              <c:txPr>
                <a:bodyPr rot="0" spcFirstLastPara="1" vertOverflow="ellipsis" vert="horz" wrap="square" anchor="ctr" anchorCtr="1"/>
                <a:lstStyle/>
                <a:p>
                  <a:pPr>
                    <a:defRPr sz="1050" b="0"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0366-4416-B127-76597F5DCA2C}"/>
                </c:ext>
              </c:extLst>
            </c:dLbl>
            <c:dLbl>
              <c:idx val="4"/>
              <c:layout>
                <c:manualLayout>
                  <c:x val="2.8209239007034731E-2"/>
                  <c:y val="0.16054779123080376"/>
                </c:manualLayout>
              </c:layout>
              <c:numFmt formatCode="0.0%" sourceLinked="0"/>
              <c:spPr>
                <a:noFill/>
                <a:ln>
                  <a:noFill/>
                </a:ln>
                <a:effectLst/>
              </c:spPr>
              <c:txPr>
                <a:bodyPr rot="0" spcFirstLastPara="1" vertOverflow="ellipsis" vert="horz" wrap="square" anchor="ctr" anchorCtr="1"/>
                <a:lstStyle/>
                <a:p>
                  <a:pPr>
                    <a:defRPr sz="1050" b="0"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0366-4416-B127-76597F5DCA2C}"/>
                </c:ext>
              </c:extLst>
            </c:dLbl>
            <c:numFmt formatCode="0.0%" sourceLinked="0"/>
            <c:spPr>
              <a:noFill/>
              <a:ln>
                <a:noFill/>
              </a:ln>
              <a:effectLst/>
            </c:spPr>
            <c:txPr>
              <a:bodyPr rot="0" spcFirstLastPara="1" vertOverflow="ellipsis" vert="horz" wrap="square" anchor="ctr" anchorCtr="1"/>
              <a:lstStyle/>
              <a:p>
                <a:pPr>
                  <a:defRPr sz="1050" b="0"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'[ENERWATER Benchmarking Database.xlsx]Literature Disaggregated data'!$A$57:$A$61</c:f>
              <c:strCache>
                <c:ptCount val="5"/>
                <c:pt idx="0">
                  <c:v>Primary treatment</c:v>
                </c:pt>
                <c:pt idx="1">
                  <c:v>Secondary treatment</c:v>
                </c:pt>
                <c:pt idx="2">
                  <c:v>Tertiary treatment</c:v>
                </c:pt>
                <c:pt idx="3">
                  <c:v>Sludge treatment</c:v>
                </c:pt>
                <c:pt idx="4">
                  <c:v>Others</c:v>
                </c:pt>
              </c:strCache>
            </c:strRef>
          </c:cat>
          <c:val>
            <c:numRef>
              <c:f>'[ENERWATER Benchmarking Database.xlsx]Literature Disaggregated data'!$C$57:$C$61</c:f>
              <c:numCache>
                <c:formatCode>0.000</c:formatCode>
                <c:ptCount val="5"/>
                <c:pt idx="0">
                  <c:v>0.22130891156778415</c:v>
                </c:pt>
                <c:pt idx="1">
                  <c:v>0.4318507601085092</c:v>
                </c:pt>
                <c:pt idx="2">
                  <c:v>3.5428346684215878E-2</c:v>
                </c:pt>
                <c:pt idx="3">
                  <c:v>0.2540067165380408</c:v>
                </c:pt>
                <c:pt idx="4">
                  <c:v>5.7407275423823019E-2</c:v>
                </c:pt>
              </c:numCache>
            </c:numRef>
          </c:val>
          <c:extLst>
            <c:ext xmlns:c16="http://schemas.microsoft.com/office/drawing/2014/chart" uri="{C3380CC4-5D6E-409C-BE32-E72D297353CC}">
              <c16:uniqueId val="{0000000A-0366-4416-B127-76597F5DCA2C}"/>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100" b="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97738463921359"/>
          <c:y val="0.24004173045788113"/>
          <c:w val="0.84709493167103034"/>
          <c:h val="0.51867788916209567"/>
        </c:manualLayout>
      </c:layout>
      <c:areaChart>
        <c:grouping val="stacked"/>
        <c:varyColors val="0"/>
        <c:ser>
          <c:idx val="0"/>
          <c:order val="0"/>
          <c:tx>
            <c:strRef>
              <c:f>'[results-base.xlsx]Sep 2018_rGen'!$B$2</c:f>
              <c:strCache>
                <c:ptCount val="1"/>
                <c:pt idx="0">
                  <c:v>coal</c:v>
                </c:pt>
              </c:strCache>
            </c:strRef>
          </c:tx>
          <c:spPr>
            <a:solidFill>
              <a:schemeClr val="bg1">
                <a:lumMod val="50000"/>
              </a:schemeClr>
            </a:solidFill>
            <a:ln>
              <a:noFill/>
            </a:ln>
            <a:effectLst/>
          </c:spPr>
          <c:cat>
            <c:numRef>
              <c:f>base!$B$1:$FM$1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cat>
          <c:val>
            <c:numRef>
              <c:f>'[results-base.xlsx]Sep 2018_rGen'!$B$3:$B$170</c:f>
              <c:numCache>
                <c:formatCode>General</c:formatCode>
                <c:ptCount val="168"/>
                <c:pt idx="0">
                  <c:v>1271.96909090909</c:v>
                </c:pt>
                <c:pt idx="1">
                  <c:v>1218.9281355932201</c:v>
                </c:pt>
                <c:pt idx="2">
                  <c:v>1218.9281355932201</c:v>
                </c:pt>
                <c:pt idx="3">
                  <c:v>1185.83249152542</c:v>
                </c:pt>
                <c:pt idx="4">
                  <c:v>1218.9281355932201</c:v>
                </c:pt>
                <c:pt idx="5">
                  <c:v>1218.9281355932201</c:v>
                </c:pt>
                <c:pt idx="6">
                  <c:v>1271.96909090909</c:v>
                </c:pt>
                <c:pt idx="7">
                  <c:v>1306.6133992094899</c:v>
                </c:pt>
                <c:pt idx="8">
                  <c:v>1306.6133992094899</c:v>
                </c:pt>
                <c:pt idx="9">
                  <c:v>1306.6133992094899</c:v>
                </c:pt>
                <c:pt idx="10">
                  <c:v>1306.6133992094899</c:v>
                </c:pt>
                <c:pt idx="11">
                  <c:v>1306.6133992094899</c:v>
                </c:pt>
                <c:pt idx="12">
                  <c:v>1306.6133992094899</c:v>
                </c:pt>
                <c:pt idx="13">
                  <c:v>1306.6133992094899</c:v>
                </c:pt>
                <c:pt idx="14">
                  <c:v>1306.6133992094899</c:v>
                </c:pt>
                <c:pt idx="15">
                  <c:v>1323.2833021221099</c:v>
                </c:pt>
                <c:pt idx="16">
                  <c:v>1323.2833021221099</c:v>
                </c:pt>
                <c:pt idx="17">
                  <c:v>1323.2833021221099</c:v>
                </c:pt>
                <c:pt idx="18">
                  <c:v>1321.92117115056</c:v>
                </c:pt>
                <c:pt idx="19">
                  <c:v>1305.2512682379299</c:v>
                </c:pt>
                <c:pt idx="20">
                  <c:v>1274.2419753086399</c:v>
                </c:pt>
                <c:pt idx="21">
                  <c:v>1239.1440291807</c:v>
                </c:pt>
                <c:pt idx="22">
                  <c:v>1274.2419753086399</c:v>
                </c:pt>
                <c:pt idx="23">
                  <c:v>1274.2419753086399</c:v>
                </c:pt>
                <c:pt idx="24">
                  <c:v>1274.2419753086399</c:v>
                </c:pt>
                <c:pt idx="25">
                  <c:v>1240.2324915254201</c:v>
                </c:pt>
                <c:pt idx="26">
                  <c:v>1274.2419753086399</c:v>
                </c:pt>
                <c:pt idx="27">
                  <c:v>1218.9281355932201</c:v>
                </c:pt>
                <c:pt idx="28">
                  <c:v>1218.9281355932201</c:v>
                </c:pt>
                <c:pt idx="29">
                  <c:v>1271.96909090909</c:v>
                </c:pt>
                <c:pt idx="30">
                  <c:v>1271.96909090909</c:v>
                </c:pt>
                <c:pt idx="31">
                  <c:v>1271.96909090909</c:v>
                </c:pt>
                <c:pt idx="32">
                  <c:v>1306.6133992094899</c:v>
                </c:pt>
                <c:pt idx="33">
                  <c:v>1306.6133992094899</c:v>
                </c:pt>
                <c:pt idx="34">
                  <c:v>1325.5664856292401</c:v>
                </c:pt>
                <c:pt idx="35">
                  <c:v>1325.5664856292401</c:v>
                </c:pt>
                <c:pt idx="36">
                  <c:v>1325.5664856292401</c:v>
                </c:pt>
                <c:pt idx="37">
                  <c:v>1325.5664856292401</c:v>
                </c:pt>
                <c:pt idx="38">
                  <c:v>1325.5664856292401</c:v>
                </c:pt>
                <c:pt idx="39">
                  <c:v>1331</c:v>
                </c:pt>
                <c:pt idx="40">
                  <c:v>1331</c:v>
                </c:pt>
                <c:pt idx="41">
                  <c:v>1331</c:v>
                </c:pt>
                <c:pt idx="42">
                  <c:v>1331</c:v>
                </c:pt>
                <c:pt idx="43">
                  <c:v>1331</c:v>
                </c:pt>
                <c:pt idx="44">
                  <c:v>1325.5664856292401</c:v>
                </c:pt>
                <c:pt idx="45">
                  <c:v>1325.5664856292401</c:v>
                </c:pt>
                <c:pt idx="46">
                  <c:v>1319.68648562924</c:v>
                </c:pt>
                <c:pt idx="47">
                  <c:v>1305.2512682379299</c:v>
                </c:pt>
                <c:pt idx="48">
                  <c:v>1218.9281355932201</c:v>
                </c:pt>
                <c:pt idx="49">
                  <c:v>968.73249152542303</c:v>
                </c:pt>
                <c:pt idx="50">
                  <c:v>1046.78249152542</c:v>
                </c:pt>
                <c:pt idx="51">
                  <c:v>1092.28249152542</c:v>
                </c:pt>
                <c:pt idx="52">
                  <c:v>993.58249152542305</c:v>
                </c:pt>
                <c:pt idx="53">
                  <c:v>803.88249152542403</c:v>
                </c:pt>
                <c:pt idx="54">
                  <c:v>907.15656565656604</c:v>
                </c:pt>
                <c:pt idx="55">
                  <c:v>1041.6324915254199</c:v>
                </c:pt>
                <c:pt idx="56">
                  <c:v>1075.7018855218901</c:v>
                </c:pt>
                <c:pt idx="57">
                  <c:v>1214.18739152542</c:v>
                </c:pt>
                <c:pt idx="58">
                  <c:v>1218.9281355932201</c:v>
                </c:pt>
                <c:pt idx="59">
                  <c:v>1271.96909090909</c:v>
                </c:pt>
                <c:pt idx="60">
                  <c:v>1305.2512682379299</c:v>
                </c:pt>
                <c:pt idx="61">
                  <c:v>1305.2512682379299</c:v>
                </c:pt>
                <c:pt idx="62">
                  <c:v>1325.5664856292401</c:v>
                </c:pt>
                <c:pt idx="63">
                  <c:v>1331</c:v>
                </c:pt>
                <c:pt idx="64">
                  <c:v>1331</c:v>
                </c:pt>
                <c:pt idx="65">
                  <c:v>1331</c:v>
                </c:pt>
                <c:pt idx="66">
                  <c:v>1331</c:v>
                </c:pt>
                <c:pt idx="67">
                  <c:v>1325.5664856292401</c:v>
                </c:pt>
                <c:pt idx="68">
                  <c:v>1305.2512682379299</c:v>
                </c:pt>
                <c:pt idx="69">
                  <c:v>1252.2622109988799</c:v>
                </c:pt>
                <c:pt idx="70">
                  <c:v>1258.57828282828</c:v>
                </c:pt>
                <c:pt idx="71">
                  <c:v>1203.29818181818</c:v>
                </c:pt>
                <c:pt idx="72">
                  <c:v>1271.96909090909</c:v>
                </c:pt>
                <c:pt idx="73">
                  <c:v>1120.29818181818</c:v>
                </c:pt>
                <c:pt idx="74">
                  <c:v>1150.30912457912</c:v>
                </c:pt>
                <c:pt idx="75">
                  <c:v>1193.6324915254199</c:v>
                </c:pt>
                <c:pt idx="76">
                  <c:v>1235.6824915254199</c:v>
                </c:pt>
                <c:pt idx="77">
                  <c:v>1271.96909090909</c:v>
                </c:pt>
                <c:pt idx="78">
                  <c:v>1271.96909090909</c:v>
                </c:pt>
                <c:pt idx="79">
                  <c:v>1331</c:v>
                </c:pt>
                <c:pt idx="80">
                  <c:v>1331</c:v>
                </c:pt>
                <c:pt idx="81">
                  <c:v>1331</c:v>
                </c:pt>
                <c:pt idx="82">
                  <c:v>1331</c:v>
                </c:pt>
                <c:pt idx="83">
                  <c:v>1331</c:v>
                </c:pt>
                <c:pt idx="84">
                  <c:v>1331</c:v>
                </c:pt>
                <c:pt idx="85">
                  <c:v>1331</c:v>
                </c:pt>
                <c:pt idx="86">
                  <c:v>1331</c:v>
                </c:pt>
                <c:pt idx="87">
                  <c:v>1331</c:v>
                </c:pt>
                <c:pt idx="88">
                  <c:v>1331</c:v>
                </c:pt>
                <c:pt idx="89">
                  <c:v>1331</c:v>
                </c:pt>
                <c:pt idx="90">
                  <c:v>1331</c:v>
                </c:pt>
                <c:pt idx="91">
                  <c:v>1331</c:v>
                </c:pt>
                <c:pt idx="92">
                  <c:v>1325.5664856292401</c:v>
                </c:pt>
                <c:pt idx="93">
                  <c:v>1306.6133992094899</c:v>
                </c:pt>
                <c:pt idx="94">
                  <c:v>1306.6133992094899</c:v>
                </c:pt>
                <c:pt idx="95">
                  <c:v>1306.6133992094899</c:v>
                </c:pt>
                <c:pt idx="96">
                  <c:v>1271.96909090909</c:v>
                </c:pt>
                <c:pt idx="97">
                  <c:v>1271.96909090909</c:v>
                </c:pt>
                <c:pt idx="98">
                  <c:v>1244.1824915254199</c:v>
                </c:pt>
                <c:pt idx="99">
                  <c:v>1231.4824915254201</c:v>
                </c:pt>
                <c:pt idx="100">
                  <c:v>1271.96909090909</c:v>
                </c:pt>
                <c:pt idx="101">
                  <c:v>1271.96909090909</c:v>
                </c:pt>
                <c:pt idx="102">
                  <c:v>1271.96909090909</c:v>
                </c:pt>
                <c:pt idx="103">
                  <c:v>1306.6133992094899</c:v>
                </c:pt>
                <c:pt idx="104">
                  <c:v>1306.6133992094899</c:v>
                </c:pt>
                <c:pt idx="105">
                  <c:v>1306.6133992094899</c:v>
                </c:pt>
                <c:pt idx="106">
                  <c:v>1325.5664856292401</c:v>
                </c:pt>
                <c:pt idx="107">
                  <c:v>1325.5664856292401</c:v>
                </c:pt>
                <c:pt idx="108">
                  <c:v>1325.5664856292401</c:v>
                </c:pt>
                <c:pt idx="109">
                  <c:v>1325.5664856292401</c:v>
                </c:pt>
                <c:pt idx="110">
                  <c:v>1331</c:v>
                </c:pt>
                <c:pt idx="111">
                  <c:v>1331</c:v>
                </c:pt>
                <c:pt idx="112">
                  <c:v>1331</c:v>
                </c:pt>
                <c:pt idx="113">
                  <c:v>1331</c:v>
                </c:pt>
                <c:pt idx="114">
                  <c:v>1323.2833021221099</c:v>
                </c:pt>
                <c:pt idx="115">
                  <c:v>1323.2833021221099</c:v>
                </c:pt>
                <c:pt idx="116">
                  <c:v>1306.6133992094899</c:v>
                </c:pt>
                <c:pt idx="117">
                  <c:v>1306.6133992094899</c:v>
                </c:pt>
                <c:pt idx="118">
                  <c:v>1306.6133992094899</c:v>
                </c:pt>
                <c:pt idx="119">
                  <c:v>1306.6133992094899</c:v>
                </c:pt>
                <c:pt idx="120">
                  <c:v>1311.6133992094899</c:v>
                </c:pt>
                <c:pt idx="121">
                  <c:v>1311.6133992094899</c:v>
                </c:pt>
                <c:pt idx="122">
                  <c:v>1311.6133992094899</c:v>
                </c:pt>
                <c:pt idx="123">
                  <c:v>1271.96909090909</c:v>
                </c:pt>
                <c:pt idx="124">
                  <c:v>1271.96909090909</c:v>
                </c:pt>
                <c:pt idx="125">
                  <c:v>1271.96909090909</c:v>
                </c:pt>
                <c:pt idx="126">
                  <c:v>1302.9680847308</c:v>
                </c:pt>
                <c:pt idx="127">
                  <c:v>1302.9680847308</c:v>
                </c:pt>
                <c:pt idx="128">
                  <c:v>1302.9680847308</c:v>
                </c:pt>
                <c:pt idx="129">
                  <c:v>1238</c:v>
                </c:pt>
                <c:pt idx="130">
                  <c:v>1323.2833021221099</c:v>
                </c:pt>
                <c:pt idx="131">
                  <c:v>1323.2833021221099</c:v>
                </c:pt>
                <c:pt idx="132">
                  <c:v>1306.6133992094899</c:v>
                </c:pt>
                <c:pt idx="133">
                  <c:v>1306.6133992094899</c:v>
                </c:pt>
                <c:pt idx="134">
                  <c:v>1271.96909090909</c:v>
                </c:pt>
                <c:pt idx="135">
                  <c:v>1271.96909090909</c:v>
                </c:pt>
                <c:pt idx="136">
                  <c:v>1271.96909090909</c:v>
                </c:pt>
                <c:pt idx="137">
                  <c:v>1271.96909090909</c:v>
                </c:pt>
                <c:pt idx="138">
                  <c:v>1271.96909090909</c:v>
                </c:pt>
                <c:pt idx="139">
                  <c:v>1271.96909090909</c:v>
                </c:pt>
                <c:pt idx="140">
                  <c:v>1218.9281355932201</c:v>
                </c:pt>
                <c:pt idx="141">
                  <c:v>1197.8</c:v>
                </c:pt>
                <c:pt idx="142">
                  <c:v>1197.8</c:v>
                </c:pt>
                <c:pt idx="143">
                  <c:v>1097.463</c:v>
                </c:pt>
                <c:pt idx="144">
                  <c:v>1098.0630000000001</c:v>
                </c:pt>
                <c:pt idx="145">
                  <c:v>833.51300000000003</c:v>
                </c:pt>
                <c:pt idx="146">
                  <c:v>864.31299999999999</c:v>
                </c:pt>
                <c:pt idx="147">
                  <c:v>700.83249152542396</c:v>
                </c:pt>
                <c:pt idx="148">
                  <c:v>723.28249152542298</c:v>
                </c:pt>
                <c:pt idx="149">
                  <c:v>963.08249152542396</c:v>
                </c:pt>
                <c:pt idx="150">
                  <c:v>1160.56</c:v>
                </c:pt>
                <c:pt idx="151">
                  <c:v>1203.29818181818</c:v>
                </c:pt>
                <c:pt idx="152">
                  <c:v>1253.6243419704299</c:v>
                </c:pt>
                <c:pt idx="153">
                  <c:v>1306.6133992094899</c:v>
                </c:pt>
                <c:pt idx="154">
                  <c:v>1306.6133992094899</c:v>
                </c:pt>
                <c:pt idx="155">
                  <c:v>1306.6133992094899</c:v>
                </c:pt>
                <c:pt idx="156">
                  <c:v>1325.5664856292401</c:v>
                </c:pt>
                <c:pt idx="157">
                  <c:v>1325.5664856292401</c:v>
                </c:pt>
                <c:pt idx="158">
                  <c:v>1331</c:v>
                </c:pt>
                <c:pt idx="159">
                  <c:v>1331</c:v>
                </c:pt>
                <c:pt idx="160">
                  <c:v>1331</c:v>
                </c:pt>
                <c:pt idx="161">
                  <c:v>1331</c:v>
                </c:pt>
                <c:pt idx="162">
                  <c:v>1331</c:v>
                </c:pt>
                <c:pt idx="163">
                  <c:v>1331</c:v>
                </c:pt>
                <c:pt idx="164">
                  <c:v>1325.5664856292401</c:v>
                </c:pt>
                <c:pt idx="165">
                  <c:v>1305.2512682379299</c:v>
                </c:pt>
                <c:pt idx="166">
                  <c:v>1305.2512682379299</c:v>
                </c:pt>
                <c:pt idx="167">
                  <c:v>1305.2512682379299</c:v>
                </c:pt>
              </c:numCache>
            </c:numRef>
          </c:val>
          <c:extLst>
            <c:ext xmlns:c16="http://schemas.microsoft.com/office/drawing/2014/chart" uri="{C3380CC4-5D6E-409C-BE32-E72D297353CC}">
              <c16:uniqueId val="{00000000-AB07-468B-B1E6-946A8856405E}"/>
            </c:ext>
          </c:extLst>
        </c:ser>
        <c:ser>
          <c:idx val="1"/>
          <c:order val="1"/>
          <c:tx>
            <c:strRef>
              <c:f>'[results-base.xlsx]Sep 2018_rGen'!$D$2</c:f>
              <c:strCache>
                <c:ptCount val="1"/>
                <c:pt idx="0">
                  <c:v>peat</c:v>
                </c:pt>
              </c:strCache>
            </c:strRef>
          </c:tx>
          <c:spPr>
            <a:solidFill>
              <a:schemeClr val="accent2"/>
            </a:solidFill>
            <a:ln>
              <a:noFill/>
            </a:ln>
            <a:effectLst/>
          </c:spPr>
          <c:cat>
            <c:numRef>
              <c:f>base!$B$1:$FM$1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cat>
          <c:val>
            <c:numRef>
              <c:f>'[results-base.xlsx]Sep 2018_rGen'!$D$3:$D$170</c:f>
              <c:numCache>
                <c:formatCode>General</c:formatCode>
                <c:ptCount val="168"/>
                <c:pt idx="0">
                  <c:v>333.84</c:v>
                </c:pt>
                <c:pt idx="1">
                  <c:v>324.47186440678001</c:v>
                </c:pt>
                <c:pt idx="2">
                  <c:v>324.47186440678001</c:v>
                </c:pt>
                <c:pt idx="3">
                  <c:v>307.23050847457603</c:v>
                </c:pt>
                <c:pt idx="4">
                  <c:v>324.47186440678001</c:v>
                </c:pt>
                <c:pt idx="5">
                  <c:v>324.47186440678001</c:v>
                </c:pt>
                <c:pt idx="6">
                  <c:v>333.84</c:v>
                </c:pt>
                <c:pt idx="7">
                  <c:v>335.47286561264798</c:v>
                </c:pt>
                <c:pt idx="8">
                  <c:v>335.47286561264798</c:v>
                </c:pt>
                <c:pt idx="9">
                  <c:v>335.47286561264798</c:v>
                </c:pt>
                <c:pt idx="10">
                  <c:v>335.47286561264798</c:v>
                </c:pt>
                <c:pt idx="11">
                  <c:v>335.47286561264798</c:v>
                </c:pt>
                <c:pt idx="12">
                  <c:v>335.47286561264798</c:v>
                </c:pt>
                <c:pt idx="13">
                  <c:v>335.47286561264798</c:v>
                </c:pt>
                <c:pt idx="14">
                  <c:v>335.47286561264798</c:v>
                </c:pt>
                <c:pt idx="15">
                  <c:v>339.72</c:v>
                </c:pt>
                <c:pt idx="16">
                  <c:v>339.72</c:v>
                </c:pt>
                <c:pt idx="17">
                  <c:v>339.72</c:v>
                </c:pt>
                <c:pt idx="18">
                  <c:v>339.72</c:v>
                </c:pt>
                <c:pt idx="19">
                  <c:v>339.72</c:v>
                </c:pt>
                <c:pt idx="20">
                  <c:v>333.84</c:v>
                </c:pt>
                <c:pt idx="21">
                  <c:v>339.72</c:v>
                </c:pt>
                <c:pt idx="22">
                  <c:v>333.84</c:v>
                </c:pt>
                <c:pt idx="23">
                  <c:v>333.84</c:v>
                </c:pt>
                <c:pt idx="24">
                  <c:v>333.84</c:v>
                </c:pt>
                <c:pt idx="25">
                  <c:v>307.23050847457603</c:v>
                </c:pt>
                <c:pt idx="26">
                  <c:v>333.84</c:v>
                </c:pt>
                <c:pt idx="27">
                  <c:v>324.47186440678001</c:v>
                </c:pt>
                <c:pt idx="28">
                  <c:v>324.47186440678001</c:v>
                </c:pt>
                <c:pt idx="29">
                  <c:v>316.44390909090902</c:v>
                </c:pt>
                <c:pt idx="30">
                  <c:v>333.84</c:v>
                </c:pt>
                <c:pt idx="31">
                  <c:v>333.84</c:v>
                </c:pt>
                <c:pt idx="32">
                  <c:v>335.47286561264798</c:v>
                </c:pt>
                <c:pt idx="33">
                  <c:v>335.47286561264798</c:v>
                </c:pt>
                <c:pt idx="34">
                  <c:v>339.72</c:v>
                </c:pt>
                <c:pt idx="35">
                  <c:v>339.72</c:v>
                </c:pt>
                <c:pt idx="36">
                  <c:v>339.72</c:v>
                </c:pt>
                <c:pt idx="37">
                  <c:v>339.72</c:v>
                </c:pt>
                <c:pt idx="38">
                  <c:v>339.72</c:v>
                </c:pt>
                <c:pt idx="39">
                  <c:v>350.6</c:v>
                </c:pt>
                <c:pt idx="40">
                  <c:v>350.6</c:v>
                </c:pt>
                <c:pt idx="41">
                  <c:v>350.6</c:v>
                </c:pt>
                <c:pt idx="42">
                  <c:v>350.6</c:v>
                </c:pt>
                <c:pt idx="43">
                  <c:v>350.6</c:v>
                </c:pt>
                <c:pt idx="44">
                  <c:v>339.72</c:v>
                </c:pt>
                <c:pt idx="45">
                  <c:v>339.72</c:v>
                </c:pt>
                <c:pt idx="46">
                  <c:v>345.6</c:v>
                </c:pt>
                <c:pt idx="47">
                  <c:v>339.72</c:v>
                </c:pt>
                <c:pt idx="48">
                  <c:v>324.47186440678001</c:v>
                </c:pt>
                <c:pt idx="49">
                  <c:v>307.23050847457603</c:v>
                </c:pt>
                <c:pt idx="50">
                  <c:v>307.23050847457603</c:v>
                </c:pt>
                <c:pt idx="51">
                  <c:v>307.23050847457603</c:v>
                </c:pt>
                <c:pt idx="52">
                  <c:v>307.23050847457603</c:v>
                </c:pt>
                <c:pt idx="53">
                  <c:v>307.23050847457603</c:v>
                </c:pt>
                <c:pt idx="54">
                  <c:v>307.23050847457603</c:v>
                </c:pt>
                <c:pt idx="55">
                  <c:v>307.23050847457603</c:v>
                </c:pt>
                <c:pt idx="56">
                  <c:v>339.72</c:v>
                </c:pt>
                <c:pt idx="57">
                  <c:v>307.23050847457603</c:v>
                </c:pt>
                <c:pt idx="58">
                  <c:v>324.47186440678001</c:v>
                </c:pt>
                <c:pt idx="59">
                  <c:v>333.84</c:v>
                </c:pt>
                <c:pt idx="60">
                  <c:v>339.72</c:v>
                </c:pt>
                <c:pt idx="61">
                  <c:v>339.72</c:v>
                </c:pt>
                <c:pt idx="62">
                  <c:v>339.72</c:v>
                </c:pt>
                <c:pt idx="63">
                  <c:v>348.6</c:v>
                </c:pt>
                <c:pt idx="64">
                  <c:v>348.6</c:v>
                </c:pt>
                <c:pt idx="65">
                  <c:v>348.6</c:v>
                </c:pt>
                <c:pt idx="66">
                  <c:v>348.6</c:v>
                </c:pt>
                <c:pt idx="67">
                  <c:v>339.72</c:v>
                </c:pt>
                <c:pt idx="68">
                  <c:v>339.72</c:v>
                </c:pt>
                <c:pt idx="69">
                  <c:v>307.23050847457603</c:v>
                </c:pt>
                <c:pt idx="70">
                  <c:v>312.23050847457603</c:v>
                </c:pt>
                <c:pt idx="71">
                  <c:v>307.23050847457603</c:v>
                </c:pt>
                <c:pt idx="72">
                  <c:v>333.84</c:v>
                </c:pt>
                <c:pt idx="73">
                  <c:v>339.72</c:v>
                </c:pt>
                <c:pt idx="74">
                  <c:v>339.72</c:v>
                </c:pt>
                <c:pt idx="75">
                  <c:v>307.23050847457603</c:v>
                </c:pt>
                <c:pt idx="76">
                  <c:v>307.23050847457603</c:v>
                </c:pt>
                <c:pt idx="77">
                  <c:v>333.84</c:v>
                </c:pt>
                <c:pt idx="78">
                  <c:v>333.84</c:v>
                </c:pt>
                <c:pt idx="79">
                  <c:v>348.6</c:v>
                </c:pt>
                <c:pt idx="80">
                  <c:v>348.6</c:v>
                </c:pt>
                <c:pt idx="81">
                  <c:v>348.6</c:v>
                </c:pt>
                <c:pt idx="82">
                  <c:v>350.6</c:v>
                </c:pt>
                <c:pt idx="83">
                  <c:v>350.6</c:v>
                </c:pt>
                <c:pt idx="84">
                  <c:v>348.6</c:v>
                </c:pt>
                <c:pt idx="85">
                  <c:v>348.6</c:v>
                </c:pt>
                <c:pt idx="86">
                  <c:v>348.6</c:v>
                </c:pt>
                <c:pt idx="87">
                  <c:v>350.6</c:v>
                </c:pt>
                <c:pt idx="88">
                  <c:v>350.6</c:v>
                </c:pt>
                <c:pt idx="89">
                  <c:v>350.6</c:v>
                </c:pt>
                <c:pt idx="90">
                  <c:v>350.6</c:v>
                </c:pt>
                <c:pt idx="91">
                  <c:v>348.6</c:v>
                </c:pt>
                <c:pt idx="92">
                  <c:v>339.72</c:v>
                </c:pt>
                <c:pt idx="93">
                  <c:v>335.47286561264798</c:v>
                </c:pt>
                <c:pt idx="94">
                  <c:v>335.47286561264798</c:v>
                </c:pt>
                <c:pt idx="95">
                  <c:v>335.47286561264798</c:v>
                </c:pt>
                <c:pt idx="96">
                  <c:v>333.84</c:v>
                </c:pt>
                <c:pt idx="97">
                  <c:v>333.84</c:v>
                </c:pt>
                <c:pt idx="98">
                  <c:v>307.23050847457603</c:v>
                </c:pt>
                <c:pt idx="99">
                  <c:v>307.23050847457603</c:v>
                </c:pt>
                <c:pt idx="100">
                  <c:v>333.84</c:v>
                </c:pt>
                <c:pt idx="101">
                  <c:v>333.84</c:v>
                </c:pt>
                <c:pt idx="102">
                  <c:v>333.84</c:v>
                </c:pt>
                <c:pt idx="103">
                  <c:v>335.47286561264798</c:v>
                </c:pt>
                <c:pt idx="104">
                  <c:v>335.47286561264798</c:v>
                </c:pt>
                <c:pt idx="105">
                  <c:v>335.47286561264798</c:v>
                </c:pt>
                <c:pt idx="106">
                  <c:v>339.72</c:v>
                </c:pt>
                <c:pt idx="107">
                  <c:v>339.72</c:v>
                </c:pt>
                <c:pt idx="108">
                  <c:v>339.72</c:v>
                </c:pt>
                <c:pt idx="109">
                  <c:v>339.72</c:v>
                </c:pt>
                <c:pt idx="110">
                  <c:v>348.6</c:v>
                </c:pt>
                <c:pt idx="111">
                  <c:v>348.6</c:v>
                </c:pt>
                <c:pt idx="112">
                  <c:v>348.6</c:v>
                </c:pt>
                <c:pt idx="113">
                  <c:v>348.6</c:v>
                </c:pt>
                <c:pt idx="114">
                  <c:v>339.72</c:v>
                </c:pt>
                <c:pt idx="115">
                  <c:v>339.72</c:v>
                </c:pt>
                <c:pt idx="116">
                  <c:v>335.47286561264798</c:v>
                </c:pt>
                <c:pt idx="117">
                  <c:v>335.47286561264798</c:v>
                </c:pt>
                <c:pt idx="118">
                  <c:v>335.47286561264798</c:v>
                </c:pt>
                <c:pt idx="119">
                  <c:v>335.47286561264798</c:v>
                </c:pt>
                <c:pt idx="120">
                  <c:v>339.72</c:v>
                </c:pt>
                <c:pt idx="121">
                  <c:v>339.72</c:v>
                </c:pt>
                <c:pt idx="122">
                  <c:v>339.72</c:v>
                </c:pt>
                <c:pt idx="123">
                  <c:v>333.84</c:v>
                </c:pt>
                <c:pt idx="124">
                  <c:v>333.84</c:v>
                </c:pt>
                <c:pt idx="125">
                  <c:v>333.84</c:v>
                </c:pt>
                <c:pt idx="126">
                  <c:v>339.72</c:v>
                </c:pt>
                <c:pt idx="127">
                  <c:v>339.72</c:v>
                </c:pt>
                <c:pt idx="128">
                  <c:v>339.72</c:v>
                </c:pt>
                <c:pt idx="129">
                  <c:v>309.51381059668398</c:v>
                </c:pt>
                <c:pt idx="130">
                  <c:v>339.72</c:v>
                </c:pt>
                <c:pt idx="131">
                  <c:v>339.72</c:v>
                </c:pt>
                <c:pt idx="132">
                  <c:v>335.47286561264798</c:v>
                </c:pt>
                <c:pt idx="133">
                  <c:v>335.47286561264798</c:v>
                </c:pt>
                <c:pt idx="134">
                  <c:v>333.84</c:v>
                </c:pt>
                <c:pt idx="135">
                  <c:v>333.84</c:v>
                </c:pt>
                <c:pt idx="136">
                  <c:v>333.84</c:v>
                </c:pt>
                <c:pt idx="137">
                  <c:v>333.84</c:v>
                </c:pt>
                <c:pt idx="138">
                  <c:v>333.84</c:v>
                </c:pt>
                <c:pt idx="139">
                  <c:v>333.84</c:v>
                </c:pt>
                <c:pt idx="140">
                  <c:v>324.47186440678001</c:v>
                </c:pt>
                <c:pt idx="141">
                  <c:v>228</c:v>
                </c:pt>
                <c:pt idx="142">
                  <c:v>228</c:v>
                </c:pt>
                <c:pt idx="143">
                  <c:v>228</c:v>
                </c:pt>
                <c:pt idx="144">
                  <c:v>228</c:v>
                </c:pt>
                <c:pt idx="145">
                  <c:v>228</c:v>
                </c:pt>
                <c:pt idx="146">
                  <c:v>228</c:v>
                </c:pt>
                <c:pt idx="147">
                  <c:v>307.23050847457603</c:v>
                </c:pt>
                <c:pt idx="148">
                  <c:v>307.23050847457603</c:v>
                </c:pt>
                <c:pt idx="149">
                  <c:v>307.23050847457603</c:v>
                </c:pt>
                <c:pt idx="150">
                  <c:v>333.84</c:v>
                </c:pt>
                <c:pt idx="151">
                  <c:v>336.51090909090902</c:v>
                </c:pt>
                <c:pt idx="152">
                  <c:v>339.72</c:v>
                </c:pt>
                <c:pt idx="153">
                  <c:v>335.47286561264798</c:v>
                </c:pt>
                <c:pt idx="154">
                  <c:v>335.47286561264798</c:v>
                </c:pt>
                <c:pt idx="155">
                  <c:v>335.47286561264798</c:v>
                </c:pt>
                <c:pt idx="156">
                  <c:v>339.72</c:v>
                </c:pt>
                <c:pt idx="157">
                  <c:v>339.72</c:v>
                </c:pt>
                <c:pt idx="158">
                  <c:v>350.6</c:v>
                </c:pt>
                <c:pt idx="159">
                  <c:v>350.6</c:v>
                </c:pt>
                <c:pt idx="160">
                  <c:v>350.6</c:v>
                </c:pt>
                <c:pt idx="161">
                  <c:v>350.6</c:v>
                </c:pt>
                <c:pt idx="162">
                  <c:v>348.6</c:v>
                </c:pt>
                <c:pt idx="163">
                  <c:v>348.6</c:v>
                </c:pt>
                <c:pt idx="164">
                  <c:v>339.72</c:v>
                </c:pt>
                <c:pt idx="165">
                  <c:v>339.72</c:v>
                </c:pt>
                <c:pt idx="166">
                  <c:v>339.72</c:v>
                </c:pt>
                <c:pt idx="167">
                  <c:v>339.72</c:v>
                </c:pt>
              </c:numCache>
            </c:numRef>
          </c:val>
          <c:extLst>
            <c:ext xmlns:c16="http://schemas.microsoft.com/office/drawing/2014/chart" uri="{C3380CC4-5D6E-409C-BE32-E72D297353CC}">
              <c16:uniqueId val="{00000001-AB07-468B-B1E6-946A8856405E}"/>
            </c:ext>
          </c:extLst>
        </c:ser>
        <c:ser>
          <c:idx val="2"/>
          <c:order val="2"/>
          <c:tx>
            <c:strRef>
              <c:f>'[results-base.xlsx]Sep 2018_rGen'!$F$2</c:f>
              <c:strCache>
                <c:ptCount val="1"/>
                <c:pt idx="0">
                  <c:v>waste</c:v>
                </c:pt>
              </c:strCache>
            </c:strRef>
          </c:tx>
          <c:spPr>
            <a:solidFill>
              <a:schemeClr val="bg1">
                <a:lumMod val="85000"/>
              </a:schemeClr>
            </a:solidFill>
            <a:ln>
              <a:noFill/>
            </a:ln>
            <a:effectLst/>
          </c:spPr>
          <c:cat>
            <c:numRef>
              <c:f>base!$B$1:$FM$1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cat>
          <c:val>
            <c:numRef>
              <c:f>'[results-base.xlsx]Sep 2018_rGen'!$F$3:$F$170</c:f>
              <c:numCache>
                <c:formatCode>General</c:formatCode>
                <c:ptCount val="168"/>
                <c:pt idx="0">
                  <c:v>144.89699999999999</c:v>
                </c:pt>
                <c:pt idx="1">
                  <c:v>144.89699999999999</c:v>
                </c:pt>
                <c:pt idx="2">
                  <c:v>144.89699999999999</c:v>
                </c:pt>
                <c:pt idx="3">
                  <c:v>144.89699999999999</c:v>
                </c:pt>
                <c:pt idx="4">
                  <c:v>144.89699999999999</c:v>
                </c:pt>
                <c:pt idx="5">
                  <c:v>144.89699999999999</c:v>
                </c:pt>
                <c:pt idx="6">
                  <c:v>144.89699999999999</c:v>
                </c:pt>
                <c:pt idx="7">
                  <c:v>144.89699999999999</c:v>
                </c:pt>
                <c:pt idx="8">
                  <c:v>144.89699999999999</c:v>
                </c:pt>
                <c:pt idx="9">
                  <c:v>144.89699999999999</c:v>
                </c:pt>
                <c:pt idx="10">
                  <c:v>144.89699999999999</c:v>
                </c:pt>
                <c:pt idx="11">
                  <c:v>144.89699999999999</c:v>
                </c:pt>
                <c:pt idx="12">
                  <c:v>144.89699999999999</c:v>
                </c:pt>
                <c:pt idx="13">
                  <c:v>144.89699999999999</c:v>
                </c:pt>
                <c:pt idx="14">
                  <c:v>144.89699999999999</c:v>
                </c:pt>
                <c:pt idx="15">
                  <c:v>144.89699999999999</c:v>
                </c:pt>
                <c:pt idx="16">
                  <c:v>144.89699999999999</c:v>
                </c:pt>
                <c:pt idx="17">
                  <c:v>144.89699999999999</c:v>
                </c:pt>
                <c:pt idx="18">
                  <c:v>144.89699999999999</c:v>
                </c:pt>
                <c:pt idx="19">
                  <c:v>144.89699999999999</c:v>
                </c:pt>
                <c:pt idx="20">
                  <c:v>144.89699999999999</c:v>
                </c:pt>
                <c:pt idx="21">
                  <c:v>144.89699999999999</c:v>
                </c:pt>
                <c:pt idx="22">
                  <c:v>144.89699999999999</c:v>
                </c:pt>
                <c:pt idx="23">
                  <c:v>144.89699999999999</c:v>
                </c:pt>
                <c:pt idx="24">
                  <c:v>144.89699999999999</c:v>
                </c:pt>
                <c:pt idx="25">
                  <c:v>144.89699999999999</c:v>
                </c:pt>
                <c:pt idx="26">
                  <c:v>144.89699999999999</c:v>
                </c:pt>
                <c:pt idx="27">
                  <c:v>144.89699999999999</c:v>
                </c:pt>
                <c:pt idx="28">
                  <c:v>144.89699999999999</c:v>
                </c:pt>
                <c:pt idx="29">
                  <c:v>144.89699999999999</c:v>
                </c:pt>
                <c:pt idx="30">
                  <c:v>144.89699999999999</c:v>
                </c:pt>
                <c:pt idx="31">
                  <c:v>144.89699999999999</c:v>
                </c:pt>
                <c:pt idx="32">
                  <c:v>144.89699999999999</c:v>
                </c:pt>
                <c:pt idx="33">
                  <c:v>144.89699999999999</c:v>
                </c:pt>
                <c:pt idx="34">
                  <c:v>144.89699999999999</c:v>
                </c:pt>
                <c:pt idx="35">
                  <c:v>144.89699999999999</c:v>
                </c:pt>
                <c:pt idx="36">
                  <c:v>144.89699999999999</c:v>
                </c:pt>
                <c:pt idx="37">
                  <c:v>144.89699999999999</c:v>
                </c:pt>
                <c:pt idx="38">
                  <c:v>144.89699999999999</c:v>
                </c:pt>
                <c:pt idx="39">
                  <c:v>144.89699999999999</c:v>
                </c:pt>
                <c:pt idx="40">
                  <c:v>144.89699999999999</c:v>
                </c:pt>
                <c:pt idx="41">
                  <c:v>144.89699999999999</c:v>
                </c:pt>
                <c:pt idx="42">
                  <c:v>144.89699999999999</c:v>
                </c:pt>
                <c:pt idx="43">
                  <c:v>144.89699999999999</c:v>
                </c:pt>
                <c:pt idx="44">
                  <c:v>144.89699999999999</c:v>
                </c:pt>
                <c:pt idx="45">
                  <c:v>144.89699999999999</c:v>
                </c:pt>
                <c:pt idx="46">
                  <c:v>144.89699999999999</c:v>
                </c:pt>
                <c:pt idx="47">
                  <c:v>144.89699999999999</c:v>
                </c:pt>
                <c:pt idx="48">
                  <c:v>144.89699999999999</c:v>
                </c:pt>
                <c:pt idx="49">
                  <c:v>144.89699999999999</c:v>
                </c:pt>
                <c:pt idx="50">
                  <c:v>144.89699999999999</c:v>
                </c:pt>
                <c:pt idx="51">
                  <c:v>144.89699999999999</c:v>
                </c:pt>
                <c:pt idx="52">
                  <c:v>144.89699999999999</c:v>
                </c:pt>
                <c:pt idx="53">
                  <c:v>144.89699999999999</c:v>
                </c:pt>
                <c:pt idx="54">
                  <c:v>144.89699999999999</c:v>
                </c:pt>
                <c:pt idx="55">
                  <c:v>144.89699999999999</c:v>
                </c:pt>
                <c:pt idx="56">
                  <c:v>144.89699999999999</c:v>
                </c:pt>
                <c:pt idx="57">
                  <c:v>144.89699999999999</c:v>
                </c:pt>
                <c:pt idx="58">
                  <c:v>144.89699999999999</c:v>
                </c:pt>
                <c:pt idx="59">
                  <c:v>144.89699999999999</c:v>
                </c:pt>
                <c:pt idx="60">
                  <c:v>144.89699999999999</c:v>
                </c:pt>
                <c:pt idx="61">
                  <c:v>144.89699999999999</c:v>
                </c:pt>
                <c:pt idx="62">
                  <c:v>144.89699999999999</c:v>
                </c:pt>
                <c:pt idx="63">
                  <c:v>144.89699999999999</c:v>
                </c:pt>
                <c:pt idx="64">
                  <c:v>144.89699999999999</c:v>
                </c:pt>
                <c:pt idx="65">
                  <c:v>144.89699999999999</c:v>
                </c:pt>
                <c:pt idx="66">
                  <c:v>144.89699999999999</c:v>
                </c:pt>
                <c:pt idx="67">
                  <c:v>144.89699999999999</c:v>
                </c:pt>
                <c:pt idx="68">
                  <c:v>144.89699999999999</c:v>
                </c:pt>
                <c:pt idx="69">
                  <c:v>144.89699999999999</c:v>
                </c:pt>
                <c:pt idx="70">
                  <c:v>144.89699999999999</c:v>
                </c:pt>
                <c:pt idx="71">
                  <c:v>144.89699999999999</c:v>
                </c:pt>
                <c:pt idx="72">
                  <c:v>144.89699999999999</c:v>
                </c:pt>
                <c:pt idx="73">
                  <c:v>144.89699999999999</c:v>
                </c:pt>
                <c:pt idx="74">
                  <c:v>144.89699999999999</c:v>
                </c:pt>
                <c:pt idx="75">
                  <c:v>144.89699999999999</c:v>
                </c:pt>
                <c:pt idx="76">
                  <c:v>144.89699999999999</c:v>
                </c:pt>
                <c:pt idx="77">
                  <c:v>144.89699999999999</c:v>
                </c:pt>
                <c:pt idx="78">
                  <c:v>144.89699999999999</c:v>
                </c:pt>
                <c:pt idx="79">
                  <c:v>144.89699999999999</c:v>
                </c:pt>
                <c:pt idx="80">
                  <c:v>144.89699999999999</c:v>
                </c:pt>
                <c:pt idx="81">
                  <c:v>144.89699999999999</c:v>
                </c:pt>
                <c:pt idx="82">
                  <c:v>144.89699999999999</c:v>
                </c:pt>
                <c:pt idx="83">
                  <c:v>144.89699999999999</c:v>
                </c:pt>
                <c:pt idx="84">
                  <c:v>144.89699999999999</c:v>
                </c:pt>
                <c:pt idx="85">
                  <c:v>144.89699999999999</c:v>
                </c:pt>
                <c:pt idx="86">
                  <c:v>144.89699999999999</c:v>
                </c:pt>
                <c:pt idx="87">
                  <c:v>144.89699999999999</c:v>
                </c:pt>
                <c:pt idx="88">
                  <c:v>144.89699999999999</c:v>
                </c:pt>
                <c:pt idx="89">
                  <c:v>144.89699999999999</c:v>
                </c:pt>
                <c:pt idx="90">
                  <c:v>144.89699999999999</c:v>
                </c:pt>
                <c:pt idx="91">
                  <c:v>144.89699999999999</c:v>
                </c:pt>
                <c:pt idx="92">
                  <c:v>144.89699999999999</c:v>
                </c:pt>
                <c:pt idx="93">
                  <c:v>144.89699999999999</c:v>
                </c:pt>
                <c:pt idx="94">
                  <c:v>144.89699999999999</c:v>
                </c:pt>
                <c:pt idx="95">
                  <c:v>144.89699999999999</c:v>
                </c:pt>
                <c:pt idx="96">
                  <c:v>144.89699999999999</c:v>
                </c:pt>
                <c:pt idx="97">
                  <c:v>144.89699999999999</c:v>
                </c:pt>
                <c:pt idx="98">
                  <c:v>144.89699999999999</c:v>
                </c:pt>
                <c:pt idx="99">
                  <c:v>144.89699999999999</c:v>
                </c:pt>
                <c:pt idx="100">
                  <c:v>144.89699999999999</c:v>
                </c:pt>
                <c:pt idx="101">
                  <c:v>144.89699999999999</c:v>
                </c:pt>
                <c:pt idx="102">
                  <c:v>144.89699999999999</c:v>
                </c:pt>
                <c:pt idx="103">
                  <c:v>144.89699999999999</c:v>
                </c:pt>
                <c:pt idx="104">
                  <c:v>144.89699999999999</c:v>
                </c:pt>
                <c:pt idx="105">
                  <c:v>144.89699999999999</c:v>
                </c:pt>
                <c:pt idx="106">
                  <c:v>144.89699999999999</c:v>
                </c:pt>
                <c:pt idx="107">
                  <c:v>144.89699999999999</c:v>
                </c:pt>
                <c:pt idx="108">
                  <c:v>144.89699999999999</c:v>
                </c:pt>
                <c:pt idx="109">
                  <c:v>144.89699999999999</c:v>
                </c:pt>
                <c:pt idx="110">
                  <c:v>144.89699999999999</c:v>
                </c:pt>
                <c:pt idx="111">
                  <c:v>144.89699999999999</c:v>
                </c:pt>
                <c:pt idx="112">
                  <c:v>144.89699999999999</c:v>
                </c:pt>
                <c:pt idx="113">
                  <c:v>144.89699999999999</c:v>
                </c:pt>
                <c:pt idx="114">
                  <c:v>144.89699999999999</c:v>
                </c:pt>
                <c:pt idx="115">
                  <c:v>144.89699999999999</c:v>
                </c:pt>
                <c:pt idx="116">
                  <c:v>144.89699999999999</c:v>
                </c:pt>
                <c:pt idx="117">
                  <c:v>144.89699999999999</c:v>
                </c:pt>
                <c:pt idx="118">
                  <c:v>144.89699999999999</c:v>
                </c:pt>
                <c:pt idx="119">
                  <c:v>144.89699999999999</c:v>
                </c:pt>
                <c:pt idx="120">
                  <c:v>144.89699999999999</c:v>
                </c:pt>
                <c:pt idx="121">
                  <c:v>144.89699999999999</c:v>
                </c:pt>
                <c:pt idx="122">
                  <c:v>144.89699999999999</c:v>
                </c:pt>
                <c:pt idx="123">
                  <c:v>144.89699999999999</c:v>
                </c:pt>
                <c:pt idx="124">
                  <c:v>144.89699999999999</c:v>
                </c:pt>
                <c:pt idx="125">
                  <c:v>144.89699999999999</c:v>
                </c:pt>
                <c:pt idx="126">
                  <c:v>144.89699999999999</c:v>
                </c:pt>
                <c:pt idx="127">
                  <c:v>144.89699999999999</c:v>
                </c:pt>
                <c:pt idx="128">
                  <c:v>144.89699999999999</c:v>
                </c:pt>
                <c:pt idx="129">
                  <c:v>144.89699999999999</c:v>
                </c:pt>
                <c:pt idx="130">
                  <c:v>144.89699999999999</c:v>
                </c:pt>
                <c:pt idx="131">
                  <c:v>144.89699999999999</c:v>
                </c:pt>
                <c:pt idx="132">
                  <c:v>144.89699999999999</c:v>
                </c:pt>
                <c:pt idx="133">
                  <c:v>144.89699999999999</c:v>
                </c:pt>
                <c:pt idx="134">
                  <c:v>144.89699999999999</c:v>
                </c:pt>
                <c:pt idx="135">
                  <c:v>144.89699999999999</c:v>
                </c:pt>
                <c:pt idx="136">
                  <c:v>144.89699999999999</c:v>
                </c:pt>
                <c:pt idx="137">
                  <c:v>144.89699999999999</c:v>
                </c:pt>
                <c:pt idx="138">
                  <c:v>144.89699999999999</c:v>
                </c:pt>
                <c:pt idx="139">
                  <c:v>144.89699999999999</c:v>
                </c:pt>
                <c:pt idx="140">
                  <c:v>144.89699999999999</c:v>
                </c:pt>
                <c:pt idx="141">
                  <c:v>144.89699999999999</c:v>
                </c:pt>
                <c:pt idx="142">
                  <c:v>144.89699999999999</c:v>
                </c:pt>
                <c:pt idx="143">
                  <c:v>144.89699999999999</c:v>
                </c:pt>
                <c:pt idx="144">
                  <c:v>144.89699999999999</c:v>
                </c:pt>
                <c:pt idx="145">
                  <c:v>144.89699999999999</c:v>
                </c:pt>
                <c:pt idx="146">
                  <c:v>144.89699999999999</c:v>
                </c:pt>
                <c:pt idx="147">
                  <c:v>144.89699999999999</c:v>
                </c:pt>
                <c:pt idx="148">
                  <c:v>144.89699999999999</c:v>
                </c:pt>
                <c:pt idx="149">
                  <c:v>144.89699999999999</c:v>
                </c:pt>
                <c:pt idx="150">
                  <c:v>144.89699999999999</c:v>
                </c:pt>
                <c:pt idx="151">
                  <c:v>144.89699999999999</c:v>
                </c:pt>
                <c:pt idx="152">
                  <c:v>144.89699999999999</c:v>
                </c:pt>
                <c:pt idx="153">
                  <c:v>144.89699999999999</c:v>
                </c:pt>
                <c:pt idx="154">
                  <c:v>144.89699999999999</c:v>
                </c:pt>
                <c:pt idx="155">
                  <c:v>144.89699999999999</c:v>
                </c:pt>
                <c:pt idx="156">
                  <c:v>144.89699999999999</c:v>
                </c:pt>
                <c:pt idx="157">
                  <c:v>144.89699999999999</c:v>
                </c:pt>
                <c:pt idx="158">
                  <c:v>144.89699999999999</c:v>
                </c:pt>
                <c:pt idx="159">
                  <c:v>144.89699999999999</c:v>
                </c:pt>
                <c:pt idx="160">
                  <c:v>144.89699999999999</c:v>
                </c:pt>
                <c:pt idx="161">
                  <c:v>144.89699999999999</c:v>
                </c:pt>
                <c:pt idx="162">
                  <c:v>144.89699999999999</c:v>
                </c:pt>
                <c:pt idx="163">
                  <c:v>144.89699999999999</c:v>
                </c:pt>
                <c:pt idx="164">
                  <c:v>144.89699999999999</c:v>
                </c:pt>
                <c:pt idx="165">
                  <c:v>144.89699999999999</c:v>
                </c:pt>
                <c:pt idx="166">
                  <c:v>144.89699999999999</c:v>
                </c:pt>
                <c:pt idx="167">
                  <c:v>144.89699999999999</c:v>
                </c:pt>
              </c:numCache>
            </c:numRef>
          </c:val>
          <c:extLst>
            <c:ext xmlns:c16="http://schemas.microsoft.com/office/drawing/2014/chart" uri="{C3380CC4-5D6E-409C-BE32-E72D297353CC}">
              <c16:uniqueId val="{00000002-AB07-468B-B1E6-946A8856405E}"/>
            </c:ext>
          </c:extLst>
        </c:ser>
        <c:ser>
          <c:idx val="3"/>
          <c:order val="3"/>
          <c:tx>
            <c:strRef>
              <c:f>'[results-base.xlsx]Sep 2018_rGen'!$C$2</c:f>
              <c:strCache>
                <c:ptCount val="1"/>
                <c:pt idx="0">
                  <c:v>nat_gas</c:v>
                </c:pt>
              </c:strCache>
            </c:strRef>
          </c:tx>
          <c:spPr>
            <a:solidFill>
              <a:schemeClr val="accent4"/>
            </a:solidFill>
            <a:ln>
              <a:noFill/>
            </a:ln>
            <a:effectLst/>
          </c:spPr>
          <c:cat>
            <c:numRef>
              <c:f>base!$B$1:$FM$1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cat>
          <c:val>
            <c:numRef>
              <c:f>'[results-base.xlsx]Sep 2018_rGen'!$C$3:$C$170</c:f>
              <c:numCache>
                <c:formatCode>General</c:formatCode>
                <c:ptCount val="168"/>
                <c:pt idx="0">
                  <c:v>768</c:v>
                </c:pt>
                <c:pt idx="1">
                  <c:v>546</c:v>
                </c:pt>
                <c:pt idx="2">
                  <c:v>546</c:v>
                </c:pt>
                <c:pt idx="3">
                  <c:v>463</c:v>
                </c:pt>
                <c:pt idx="4">
                  <c:v>482.363</c:v>
                </c:pt>
                <c:pt idx="5">
                  <c:v>563.01300000000003</c:v>
                </c:pt>
                <c:pt idx="6">
                  <c:v>935.153909090909</c:v>
                </c:pt>
                <c:pt idx="7">
                  <c:v>1138.3767351778599</c:v>
                </c:pt>
                <c:pt idx="8">
                  <c:v>1365.5137351778701</c:v>
                </c:pt>
                <c:pt idx="9">
                  <c:v>1315.2453351778599</c:v>
                </c:pt>
                <c:pt idx="10">
                  <c:v>1365.5137351778701</c:v>
                </c:pt>
                <c:pt idx="11">
                  <c:v>1344.0746351778701</c:v>
                </c:pt>
                <c:pt idx="12">
                  <c:v>1268.70744230798</c:v>
                </c:pt>
                <c:pt idx="13">
                  <c:v>1180.8607351778701</c:v>
                </c:pt>
                <c:pt idx="14">
                  <c:v>1102.5370351778699</c:v>
                </c:pt>
                <c:pt idx="15">
                  <c:v>1454.65969787789</c:v>
                </c:pt>
                <c:pt idx="16">
                  <c:v>1742.3966978778899</c:v>
                </c:pt>
                <c:pt idx="17">
                  <c:v>1748.5966978778899</c:v>
                </c:pt>
                <c:pt idx="18">
                  <c:v>1594.28182884944</c:v>
                </c:pt>
                <c:pt idx="19">
                  <c:v>1209.4287317620699</c:v>
                </c:pt>
                <c:pt idx="20">
                  <c:v>802.318024691358</c:v>
                </c:pt>
                <c:pt idx="21">
                  <c:v>831.535970819304</c:v>
                </c:pt>
                <c:pt idx="22">
                  <c:v>862.84102469135701</c:v>
                </c:pt>
                <c:pt idx="23">
                  <c:v>802.318024691358</c:v>
                </c:pt>
                <c:pt idx="24">
                  <c:v>657</c:v>
                </c:pt>
                <c:pt idx="25">
                  <c:v>657</c:v>
                </c:pt>
                <c:pt idx="26">
                  <c:v>657</c:v>
                </c:pt>
                <c:pt idx="27">
                  <c:v>569</c:v>
                </c:pt>
                <c:pt idx="28">
                  <c:v>575.20000000000005</c:v>
                </c:pt>
                <c:pt idx="29">
                  <c:v>685</c:v>
                </c:pt>
                <c:pt idx="30">
                  <c:v>860.98390909090904</c:v>
                </c:pt>
                <c:pt idx="31">
                  <c:v>956.79090909090905</c:v>
                </c:pt>
                <c:pt idx="32">
                  <c:v>1453.61373517787</c:v>
                </c:pt>
                <c:pt idx="33">
                  <c:v>1768.11913517787</c:v>
                </c:pt>
                <c:pt idx="34">
                  <c:v>1940.4724143707599</c:v>
                </c:pt>
                <c:pt idx="35">
                  <c:v>1961.02361437076</c:v>
                </c:pt>
                <c:pt idx="36">
                  <c:v>2016.50031437076</c:v>
                </c:pt>
                <c:pt idx="37">
                  <c:v>1969.94661437076</c:v>
                </c:pt>
                <c:pt idx="38">
                  <c:v>2210.31351437076</c:v>
                </c:pt>
                <c:pt idx="39">
                  <c:v>2848.2938611474201</c:v>
                </c:pt>
                <c:pt idx="40">
                  <c:v>3384.5839999999998</c:v>
                </c:pt>
                <c:pt idx="41">
                  <c:v>3425</c:v>
                </c:pt>
                <c:pt idx="42">
                  <c:v>3147.3629999999998</c:v>
                </c:pt>
                <c:pt idx="43">
                  <c:v>2828.2130000000002</c:v>
                </c:pt>
                <c:pt idx="44">
                  <c:v>2210.31351437076</c:v>
                </c:pt>
                <c:pt idx="45">
                  <c:v>1797.46651437076</c:v>
                </c:pt>
                <c:pt idx="46">
                  <c:v>1563.6665143707601</c:v>
                </c:pt>
                <c:pt idx="47">
                  <c:v>984</c:v>
                </c:pt>
                <c:pt idx="48">
                  <c:v>463</c:v>
                </c:pt>
                <c:pt idx="49">
                  <c:v>463</c:v>
                </c:pt>
                <c:pt idx="50">
                  <c:v>222</c:v>
                </c:pt>
                <c:pt idx="51">
                  <c:v>222</c:v>
                </c:pt>
                <c:pt idx="52">
                  <c:v>222</c:v>
                </c:pt>
                <c:pt idx="53">
                  <c:v>222</c:v>
                </c:pt>
                <c:pt idx="54">
                  <c:v>222</c:v>
                </c:pt>
                <c:pt idx="55">
                  <c:v>222</c:v>
                </c:pt>
                <c:pt idx="56">
                  <c:v>293.57271447811399</c:v>
                </c:pt>
                <c:pt idx="57">
                  <c:v>796.5</c:v>
                </c:pt>
                <c:pt idx="58">
                  <c:v>1004.91720684378</c:v>
                </c:pt>
                <c:pt idx="59">
                  <c:v>1420.79090909091</c:v>
                </c:pt>
                <c:pt idx="60">
                  <c:v>1550.3691317620601</c:v>
                </c:pt>
                <c:pt idx="61">
                  <c:v>1758.3203317620601</c:v>
                </c:pt>
                <c:pt idx="62">
                  <c:v>1873.0993143707601</c:v>
                </c:pt>
                <c:pt idx="63">
                  <c:v>2393.143</c:v>
                </c:pt>
                <c:pt idx="64">
                  <c:v>2449.7930000000001</c:v>
                </c:pt>
                <c:pt idx="65">
                  <c:v>2329.3429999999998</c:v>
                </c:pt>
                <c:pt idx="66">
                  <c:v>2176.5729999999999</c:v>
                </c:pt>
                <c:pt idx="67">
                  <c:v>1973.1365143707601</c:v>
                </c:pt>
                <c:pt idx="68">
                  <c:v>1795.45173176206</c:v>
                </c:pt>
                <c:pt idx="69">
                  <c:v>1694.9659245943401</c:v>
                </c:pt>
                <c:pt idx="70">
                  <c:v>1442</c:v>
                </c:pt>
                <c:pt idx="71">
                  <c:v>1422.4299537750401</c:v>
                </c:pt>
                <c:pt idx="72">
                  <c:v>891.51390909090901</c:v>
                </c:pt>
                <c:pt idx="73">
                  <c:v>872</c:v>
                </c:pt>
                <c:pt idx="74">
                  <c:v>761</c:v>
                </c:pt>
                <c:pt idx="75">
                  <c:v>685</c:v>
                </c:pt>
                <c:pt idx="76">
                  <c:v>685</c:v>
                </c:pt>
                <c:pt idx="77">
                  <c:v>853.10390909090904</c:v>
                </c:pt>
                <c:pt idx="78">
                  <c:v>1278.2539090909099</c:v>
                </c:pt>
                <c:pt idx="79">
                  <c:v>1517.26660079051</c:v>
                </c:pt>
                <c:pt idx="80">
                  <c:v>2042.26660079051</c:v>
                </c:pt>
                <c:pt idx="81">
                  <c:v>2436.8000000000002</c:v>
                </c:pt>
                <c:pt idx="82">
                  <c:v>2635.2111</c:v>
                </c:pt>
                <c:pt idx="83">
                  <c:v>2614.7449999999999</c:v>
                </c:pt>
                <c:pt idx="84">
                  <c:v>2435.0450999999998</c:v>
                </c:pt>
                <c:pt idx="85">
                  <c:v>2345.61553398058</c:v>
                </c:pt>
                <c:pt idx="86">
                  <c:v>2302.462</c:v>
                </c:pt>
                <c:pt idx="87">
                  <c:v>2993.9014977091001</c:v>
                </c:pt>
                <c:pt idx="88">
                  <c:v>3296</c:v>
                </c:pt>
                <c:pt idx="89">
                  <c:v>3110</c:v>
                </c:pt>
                <c:pt idx="90">
                  <c:v>2856.81941747573</c:v>
                </c:pt>
                <c:pt idx="91">
                  <c:v>2534.1030000000001</c:v>
                </c:pt>
                <c:pt idx="92">
                  <c:v>2125.1665143707601</c:v>
                </c:pt>
                <c:pt idx="93">
                  <c:v>1809.4667351778701</c:v>
                </c:pt>
                <c:pt idx="94">
                  <c:v>1672.1167351778699</c:v>
                </c:pt>
                <c:pt idx="95">
                  <c:v>1330.3667351778699</c:v>
                </c:pt>
                <c:pt idx="96">
                  <c:v>934.59090909090901</c:v>
                </c:pt>
                <c:pt idx="97">
                  <c:v>844.59090909090901</c:v>
                </c:pt>
                <c:pt idx="98">
                  <c:v>685</c:v>
                </c:pt>
                <c:pt idx="99">
                  <c:v>685</c:v>
                </c:pt>
                <c:pt idx="100">
                  <c:v>711.39090909090896</c:v>
                </c:pt>
                <c:pt idx="101">
                  <c:v>791.70900008220201</c:v>
                </c:pt>
                <c:pt idx="102">
                  <c:v>900.60390909090904</c:v>
                </c:pt>
                <c:pt idx="103">
                  <c:v>1175.57673517787</c:v>
                </c:pt>
                <c:pt idx="104">
                  <c:v>1365.5137351778701</c:v>
                </c:pt>
                <c:pt idx="105">
                  <c:v>1679.23713517787</c:v>
                </c:pt>
                <c:pt idx="106">
                  <c:v>1615.10067486459</c:v>
                </c:pt>
                <c:pt idx="107">
                  <c:v>1746.31351437076</c:v>
                </c:pt>
                <c:pt idx="108">
                  <c:v>1754.46432285681</c:v>
                </c:pt>
                <c:pt idx="109">
                  <c:v>1746.31351437076</c:v>
                </c:pt>
                <c:pt idx="110">
                  <c:v>1936.8778</c:v>
                </c:pt>
                <c:pt idx="111">
                  <c:v>2450.9443207777399</c:v>
                </c:pt>
                <c:pt idx="112">
                  <c:v>2570.26601941748</c:v>
                </c:pt>
                <c:pt idx="113">
                  <c:v>2544.3229999999999</c:v>
                </c:pt>
                <c:pt idx="114">
                  <c:v>2083.6545972600602</c:v>
                </c:pt>
                <c:pt idx="115">
                  <c:v>2086.5578794635699</c:v>
                </c:pt>
                <c:pt idx="116">
                  <c:v>1765.75395256917</c:v>
                </c:pt>
                <c:pt idx="117">
                  <c:v>1692.0293551493</c:v>
                </c:pt>
                <c:pt idx="118">
                  <c:v>1742.56673517787</c:v>
                </c:pt>
                <c:pt idx="119">
                  <c:v>1643.1167351778699</c:v>
                </c:pt>
                <c:pt idx="120">
                  <c:v>1609.8666007905099</c:v>
                </c:pt>
                <c:pt idx="121">
                  <c:v>1271.0666007905099</c:v>
                </c:pt>
                <c:pt idx="122">
                  <c:v>1145.8666007905099</c:v>
                </c:pt>
                <c:pt idx="123">
                  <c:v>956.79090909090905</c:v>
                </c:pt>
                <c:pt idx="124">
                  <c:v>956.79090909090905</c:v>
                </c:pt>
                <c:pt idx="125">
                  <c:v>956.79090909090905</c:v>
                </c:pt>
                <c:pt idx="126">
                  <c:v>964.65043255266698</c:v>
                </c:pt>
                <c:pt idx="127">
                  <c:v>995.15491526919698</c:v>
                </c:pt>
                <c:pt idx="128">
                  <c:v>1123.7293152692</c:v>
                </c:pt>
                <c:pt idx="129">
                  <c:v>1570.18148940332</c:v>
                </c:pt>
                <c:pt idx="130">
                  <c:v>1466.9147319544099</c:v>
                </c:pt>
                <c:pt idx="131">
                  <c:v>1562.6994978778901</c:v>
                </c:pt>
                <c:pt idx="132">
                  <c:v>1222.1919351778699</c:v>
                </c:pt>
                <c:pt idx="133">
                  <c:v>1048.08878345429</c:v>
                </c:pt>
                <c:pt idx="134">
                  <c:v>717.78190909090904</c:v>
                </c:pt>
                <c:pt idx="135">
                  <c:v>744.64390909090798</c:v>
                </c:pt>
                <c:pt idx="136">
                  <c:v>928.39090909090896</c:v>
                </c:pt>
                <c:pt idx="137">
                  <c:v>791</c:v>
                </c:pt>
                <c:pt idx="138">
                  <c:v>685</c:v>
                </c:pt>
                <c:pt idx="139">
                  <c:v>685</c:v>
                </c:pt>
                <c:pt idx="140">
                  <c:v>463</c:v>
                </c:pt>
                <c:pt idx="141">
                  <c:v>463</c:v>
                </c:pt>
                <c:pt idx="142">
                  <c:v>463</c:v>
                </c:pt>
                <c:pt idx="143">
                  <c:v>463</c:v>
                </c:pt>
                <c:pt idx="144">
                  <c:v>222</c:v>
                </c:pt>
                <c:pt idx="145">
                  <c:v>222</c:v>
                </c:pt>
                <c:pt idx="146">
                  <c:v>222</c:v>
                </c:pt>
                <c:pt idx="147">
                  <c:v>222</c:v>
                </c:pt>
                <c:pt idx="148">
                  <c:v>222</c:v>
                </c:pt>
                <c:pt idx="149">
                  <c:v>222</c:v>
                </c:pt>
                <c:pt idx="150">
                  <c:v>519.91300000000001</c:v>
                </c:pt>
                <c:pt idx="151">
                  <c:v>946.39090909090896</c:v>
                </c:pt>
                <c:pt idx="152">
                  <c:v>1287.5652173912999</c:v>
                </c:pt>
                <c:pt idx="153">
                  <c:v>1683.99963517787</c:v>
                </c:pt>
                <c:pt idx="154">
                  <c:v>1812.87993517786</c:v>
                </c:pt>
                <c:pt idx="155">
                  <c:v>1801.11373517787</c:v>
                </c:pt>
                <c:pt idx="156">
                  <c:v>2044.80341437076</c:v>
                </c:pt>
                <c:pt idx="157">
                  <c:v>2067.0483143707602</c:v>
                </c:pt>
                <c:pt idx="158">
                  <c:v>2274.4276</c:v>
                </c:pt>
                <c:pt idx="159">
                  <c:v>2789</c:v>
                </c:pt>
                <c:pt idx="160">
                  <c:v>3193</c:v>
                </c:pt>
                <c:pt idx="161">
                  <c:v>3193</c:v>
                </c:pt>
                <c:pt idx="162">
                  <c:v>2676.8</c:v>
                </c:pt>
                <c:pt idx="163">
                  <c:v>2524.7629999999999</c:v>
                </c:pt>
                <c:pt idx="164">
                  <c:v>2140.9302549631002</c:v>
                </c:pt>
                <c:pt idx="165">
                  <c:v>1662.5717317620599</c:v>
                </c:pt>
                <c:pt idx="166">
                  <c:v>1661.0717317620599</c:v>
                </c:pt>
                <c:pt idx="167">
                  <c:v>1407.29173176206</c:v>
                </c:pt>
              </c:numCache>
            </c:numRef>
          </c:val>
          <c:extLst>
            <c:ext xmlns:c16="http://schemas.microsoft.com/office/drawing/2014/chart" uri="{C3380CC4-5D6E-409C-BE32-E72D297353CC}">
              <c16:uniqueId val="{00000003-AB07-468B-B1E6-946A8856405E}"/>
            </c:ext>
          </c:extLst>
        </c:ser>
        <c:ser>
          <c:idx val="4"/>
          <c:order val="4"/>
          <c:tx>
            <c:strRef>
              <c:f>'[results-base.xlsx]Sep 2018_rGen'!$E$2</c:f>
              <c:strCache>
                <c:ptCount val="1"/>
                <c:pt idx="0">
                  <c:v>gasoil</c:v>
                </c:pt>
              </c:strCache>
            </c:strRef>
          </c:tx>
          <c:spPr>
            <a:solidFill>
              <a:schemeClr val="accent5"/>
            </a:solidFill>
            <a:ln>
              <a:noFill/>
            </a:ln>
            <a:effectLst/>
          </c:spPr>
          <c:cat>
            <c:numRef>
              <c:f>base!$B$1:$FM$1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cat>
          <c:val>
            <c:numRef>
              <c:f>'[results-base.xlsx]Sep 2018_rGen'!$E$3:$E$170</c:f>
              <c:numCache>
                <c:formatCode>General</c:formatCode>
                <c:ptCount val="168"/>
                <c:pt idx="0">
                  <c:v>105.84</c:v>
                </c:pt>
                <c:pt idx="1">
                  <c:v>96.471864406779702</c:v>
                </c:pt>
                <c:pt idx="2">
                  <c:v>96.471864406779702</c:v>
                </c:pt>
                <c:pt idx="3">
                  <c:v>79.230508474576297</c:v>
                </c:pt>
                <c:pt idx="4">
                  <c:v>96.471864406779702</c:v>
                </c:pt>
                <c:pt idx="5">
                  <c:v>96.471864406779702</c:v>
                </c:pt>
                <c:pt idx="6">
                  <c:v>105.84</c:v>
                </c:pt>
                <c:pt idx="7">
                  <c:v>107.47286561264799</c:v>
                </c:pt>
                <c:pt idx="8">
                  <c:v>107.47286561264799</c:v>
                </c:pt>
                <c:pt idx="9">
                  <c:v>107.47286561264799</c:v>
                </c:pt>
                <c:pt idx="10">
                  <c:v>107.47286561264799</c:v>
                </c:pt>
                <c:pt idx="11">
                  <c:v>107.47286561264799</c:v>
                </c:pt>
                <c:pt idx="12">
                  <c:v>107.47286561264799</c:v>
                </c:pt>
                <c:pt idx="13">
                  <c:v>107.47286561264799</c:v>
                </c:pt>
                <c:pt idx="14">
                  <c:v>107.47286561264799</c:v>
                </c:pt>
                <c:pt idx="15">
                  <c:v>111.72</c:v>
                </c:pt>
                <c:pt idx="16">
                  <c:v>111.72</c:v>
                </c:pt>
                <c:pt idx="17">
                  <c:v>111.72</c:v>
                </c:pt>
                <c:pt idx="18">
                  <c:v>111.72</c:v>
                </c:pt>
                <c:pt idx="19">
                  <c:v>111.72</c:v>
                </c:pt>
                <c:pt idx="20">
                  <c:v>105.84</c:v>
                </c:pt>
                <c:pt idx="21">
                  <c:v>111.72</c:v>
                </c:pt>
                <c:pt idx="22">
                  <c:v>105.84</c:v>
                </c:pt>
                <c:pt idx="23">
                  <c:v>105.84</c:v>
                </c:pt>
                <c:pt idx="24">
                  <c:v>105.84</c:v>
                </c:pt>
                <c:pt idx="25">
                  <c:v>79.230508474576297</c:v>
                </c:pt>
                <c:pt idx="26">
                  <c:v>105.84</c:v>
                </c:pt>
                <c:pt idx="27">
                  <c:v>96.471864406779702</c:v>
                </c:pt>
                <c:pt idx="28">
                  <c:v>96.471864406779702</c:v>
                </c:pt>
                <c:pt idx="29">
                  <c:v>88.443909090908804</c:v>
                </c:pt>
                <c:pt idx="30">
                  <c:v>105.84</c:v>
                </c:pt>
                <c:pt idx="31">
                  <c:v>105.84</c:v>
                </c:pt>
                <c:pt idx="32">
                  <c:v>107.47286561264799</c:v>
                </c:pt>
                <c:pt idx="33">
                  <c:v>107.47286561264799</c:v>
                </c:pt>
                <c:pt idx="34">
                  <c:v>111.72</c:v>
                </c:pt>
                <c:pt idx="35">
                  <c:v>111.72</c:v>
                </c:pt>
                <c:pt idx="36">
                  <c:v>111.72</c:v>
                </c:pt>
                <c:pt idx="37">
                  <c:v>111.72</c:v>
                </c:pt>
                <c:pt idx="38">
                  <c:v>111.72</c:v>
                </c:pt>
                <c:pt idx="39">
                  <c:v>117.6</c:v>
                </c:pt>
                <c:pt idx="40">
                  <c:v>160.408999999999</c:v>
                </c:pt>
                <c:pt idx="41">
                  <c:v>132.6</c:v>
                </c:pt>
                <c:pt idx="42">
                  <c:v>117.6</c:v>
                </c:pt>
                <c:pt idx="43">
                  <c:v>117.6</c:v>
                </c:pt>
                <c:pt idx="44">
                  <c:v>111.72</c:v>
                </c:pt>
                <c:pt idx="45">
                  <c:v>111.72</c:v>
                </c:pt>
                <c:pt idx="46">
                  <c:v>117.6</c:v>
                </c:pt>
                <c:pt idx="47">
                  <c:v>111.72</c:v>
                </c:pt>
                <c:pt idx="48">
                  <c:v>96.471864406779702</c:v>
                </c:pt>
                <c:pt idx="49">
                  <c:v>79.230508474576297</c:v>
                </c:pt>
                <c:pt idx="50">
                  <c:v>79.230508474576297</c:v>
                </c:pt>
                <c:pt idx="51">
                  <c:v>79.230508474576297</c:v>
                </c:pt>
                <c:pt idx="52">
                  <c:v>79.230508474576297</c:v>
                </c:pt>
                <c:pt idx="53">
                  <c:v>79.230508474576297</c:v>
                </c:pt>
                <c:pt idx="54">
                  <c:v>79.230508474576297</c:v>
                </c:pt>
                <c:pt idx="55">
                  <c:v>79.230508474576297</c:v>
                </c:pt>
                <c:pt idx="56">
                  <c:v>111.72</c:v>
                </c:pt>
                <c:pt idx="57">
                  <c:v>79.230508474576297</c:v>
                </c:pt>
                <c:pt idx="58">
                  <c:v>96.471864406779702</c:v>
                </c:pt>
                <c:pt idx="59">
                  <c:v>105.84</c:v>
                </c:pt>
                <c:pt idx="60">
                  <c:v>111.72</c:v>
                </c:pt>
                <c:pt idx="61">
                  <c:v>111.72</c:v>
                </c:pt>
                <c:pt idx="62">
                  <c:v>111.72</c:v>
                </c:pt>
                <c:pt idx="63">
                  <c:v>117.6</c:v>
                </c:pt>
                <c:pt idx="64">
                  <c:v>117.6</c:v>
                </c:pt>
                <c:pt idx="65">
                  <c:v>117.6</c:v>
                </c:pt>
                <c:pt idx="66">
                  <c:v>117.6</c:v>
                </c:pt>
                <c:pt idx="67">
                  <c:v>111.72</c:v>
                </c:pt>
                <c:pt idx="68">
                  <c:v>111.72</c:v>
                </c:pt>
                <c:pt idx="69">
                  <c:v>79.230508474576297</c:v>
                </c:pt>
                <c:pt idx="70">
                  <c:v>79.230508474576297</c:v>
                </c:pt>
                <c:pt idx="71">
                  <c:v>79.230508474576297</c:v>
                </c:pt>
                <c:pt idx="72">
                  <c:v>105.84</c:v>
                </c:pt>
                <c:pt idx="73">
                  <c:v>111.72</c:v>
                </c:pt>
                <c:pt idx="74">
                  <c:v>111.72</c:v>
                </c:pt>
                <c:pt idx="75">
                  <c:v>79.230508474576297</c:v>
                </c:pt>
                <c:pt idx="76">
                  <c:v>79.230508474576297</c:v>
                </c:pt>
                <c:pt idx="77">
                  <c:v>105.84</c:v>
                </c:pt>
                <c:pt idx="78">
                  <c:v>105.84</c:v>
                </c:pt>
                <c:pt idx="79">
                  <c:v>117.6</c:v>
                </c:pt>
                <c:pt idx="80">
                  <c:v>117.6</c:v>
                </c:pt>
                <c:pt idx="81">
                  <c:v>117.6</c:v>
                </c:pt>
                <c:pt idx="82">
                  <c:v>117.6</c:v>
                </c:pt>
                <c:pt idx="83">
                  <c:v>117.6</c:v>
                </c:pt>
                <c:pt idx="84">
                  <c:v>117.6</c:v>
                </c:pt>
                <c:pt idx="85">
                  <c:v>117.6</c:v>
                </c:pt>
                <c:pt idx="86">
                  <c:v>117.6</c:v>
                </c:pt>
                <c:pt idx="87">
                  <c:v>117.6</c:v>
                </c:pt>
                <c:pt idx="88">
                  <c:v>117.6</c:v>
                </c:pt>
                <c:pt idx="89">
                  <c:v>117.6</c:v>
                </c:pt>
                <c:pt idx="90">
                  <c:v>117.6</c:v>
                </c:pt>
                <c:pt idx="91">
                  <c:v>117.6</c:v>
                </c:pt>
                <c:pt idx="92">
                  <c:v>111.72</c:v>
                </c:pt>
                <c:pt idx="93">
                  <c:v>107.47286561264799</c:v>
                </c:pt>
                <c:pt idx="94">
                  <c:v>107.47286561264799</c:v>
                </c:pt>
                <c:pt idx="95">
                  <c:v>107.47286561264799</c:v>
                </c:pt>
                <c:pt idx="96">
                  <c:v>105.84</c:v>
                </c:pt>
                <c:pt idx="97">
                  <c:v>105.84</c:v>
                </c:pt>
                <c:pt idx="98">
                  <c:v>79.230508474576297</c:v>
                </c:pt>
                <c:pt idx="99">
                  <c:v>79.230508474576297</c:v>
                </c:pt>
                <c:pt idx="100">
                  <c:v>105.84</c:v>
                </c:pt>
                <c:pt idx="101">
                  <c:v>105.84</c:v>
                </c:pt>
                <c:pt idx="102">
                  <c:v>105.84</c:v>
                </c:pt>
                <c:pt idx="103">
                  <c:v>107.47286561264799</c:v>
                </c:pt>
                <c:pt idx="104">
                  <c:v>107.47286561264799</c:v>
                </c:pt>
                <c:pt idx="105">
                  <c:v>107.47286561264799</c:v>
                </c:pt>
                <c:pt idx="106">
                  <c:v>111.72</c:v>
                </c:pt>
                <c:pt idx="107">
                  <c:v>111.72</c:v>
                </c:pt>
                <c:pt idx="108">
                  <c:v>111.72</c:v>
                </c:pt>
                <c:pt idx="109">
                  <c:v>111.72</c:v>
                </c:pt>
                <c:pt idx="110">
                  <c:v>117.6</c:v>
                </c:pt>
                <c:pt idx="111">
                  <c:v>117.6</c:v>
                </c:pt>
                <c:pt idx="112">
                  <c:v>117.6</c:v>
                </c:pt>
                <c:pt idx="113">
                  <c:v>117.6</c:v>
                </c:pt>
                <c:pt idx="114">
                  <c:v>111.72</c:v>
                </c:pt>
                <c:pt idx="115">
                  <c:v>111.72</c:v>
                </c:pt>
                <c:pt idx="116">
                  <c:v>107.47286561264799</c:v>
                </c:pt>
                <c:pt idx="117">
                  <c:v>107.47286561264799</c:v>
                </c:pt>
                <c:pt idx="118">
                  <c:v>107.47286561264799</c:v>
                </c:pt>
                <c:pt idx="119">
                  <c:v>107.47286561264799</c:v>
                </c:pt>
                <c:pt idx="120">
                  <c:v>116.72</c:v>
                </c:pt>
                <c:pt idx="121">
                  <c:v>116.72</c:v>
                </c:pt>
                <c:pt idx="122">
                  <c:v>116.72</c:v>
                </c:pt>
                <c:pt idx="123">
                  <c:v>105.84</c:v>
                </c:pt>
                <c:pt idx="124">
                  <c:v>105.84</c:v>
                </c:pt>
                <c:pt idx="125">
                  <c:v>105.84</c:v>
                </c:pt>
                <c:pt idx="126">
                  <c:v>111.72</c:v>
                </c:pt>
                <c:pt idx="127">
                  <c:v>111.72</c:v>
                </c:pt>
                <c:pt idx="128">
                  <c:v>111.72</c:v>
                </c:pt>
                <c:pt idx="129">
                  <c:v>79.230508474576297</c:v>
                </c:pt>
                <c:pt idx="130">
                  <c:v>111.72</c:v>
                </c:pt>
                <c:pt idx="131">
                  <c:v>111.72</c:v>
                </c:pt>
                <c:pt idx="132">
                  <c:v>107.47286561264799</c:v>
                </c:pt>
                <c:pt idx="133">
                  <c:v>107.47286561264799</c:v>
                </c:pt>
                <c:pt idx="134">
                  <c:v>105.84</c:v>
                </c:pt>
                <c:pt idx="135">
                  <c:v>105.84</c:v>
                </c:pt>
                <c:pt idx="136">
                  <c:v>105.84</c:v>
                </c:pt>
                <c:pt idx="137">
                  <c:v>105.84</c:v>
                </c:pt>
                <c:pt idx="138">
                  <c:v>105.84</c:v>
                </c:pt>
                <c:pt idx="139">
                  <c:v>105.84</c:v>
                </c:pt>
                <c:pt idx="140">
                  <c:v>96.471864406779702</c:v>
                </c:pt>
                <c:pt idx="147">
                  <c:v>79.230508474576297</c:v>
                </c:pt>
                <c:pt idx="148">
                  <c:v>79.230508474576297</c:v>
                </c:pt>
                <c:pt idx="149">
                  <c:v>79.230508474576297</c:v>
                </c:pt>
                <c:pt idx="150">
                  <c:v>105.84</c:v>
                </c:pt>
                <c:pt idx="151">
                  <c:v>108.510909090909</c:v>
                </c:pt>
                <c:pt idx="152">
                  <c:v>111.72</c:v>
                </c:pt>
                <c:pt idx="153">
                  <c:v>107.47286561264799</c:v>
                </c:pt>
                <c:pt idx="154">
                  <c:v>107.47286561264799</c:v>
                </c:pt>
                <c:pt idx="155">
                  <c:v>107.47286561264799</c:v>
                </c:pt>
                <c:pt idx="156">
                  <c:v>111.72</c:v>
                </c:pt>
                <c:pt idx="157">
                  <c:v>111.72</c:v>
                </c:pt>
                <c:pt idx="158">
                  <c:v>117.6</c:v>
                </c:pt>
                <c:pt idx="159">
                  <c:v>117.6</c:v>
                </c:pt>
                <c:pt idx="160">
                  <c:v>117.6</c:v>
                </c:pt>
                <c:pt idx="161">
                  <c:v>117.6</c:v>
                </c:pt>
                <c:pt idx="162">
                  <c:v>117.6</c:v>
                </c:pt>
                <c:pt idx="163">
                  <c:v>117.6</c:v>
                </c:pt>
                <c:pt idx="164">
                  <c:v>111.72</c:v>
                </c:pt>
                <c:pt idx="165">
                  <c:v>111.72</c:v>
                </c:pt>
                <c:pt idx="166">
                  <c:v>111.72</c:v>
                </c:pt>
                <c:pt idx="167">
                  <c:v>111.72</c:v>
                </c:pt>
              </c:numCache>
            </c:numRef>
          </c:val>
          <c:extLst>
            <c:ext xmlns:c16="http://schemas.microsoft.com/office/drawing/2014/chart" uri="{C3380CC4-5D6E-409C-BE32-E72D297353CC}">
              <c16:uniqueId val="{00000004-AB07-468B-B1E6-946A8856405E}"/>
            </c:ext>
          </c:extLst>
        </c:ser>
        <c:ser>
          <c:idx val="5"/>
          <c:order val="5"/>
          <c:tx>
            <c:strRef>
              <c:f>'[results-base.xlsx]Sep 2018_rGen'!$I$2</c:f>
              <c:strCache>
                <c:ptCount val="1"/>
                <c:pt idx="0">
                  <c:v>HYDRO</c:v>
                </c:pt>
              </c:strCache>
            </c:strRef>
          </c:tx>
          <c:spPr>
            <a:solidFill>
              <a:schemeClr val="accent6"/>
            </a:solidFill>
            <a:ln>
              <a:noFill/>
            </a:ln>
            <a:effectLst/>
          </c:spPr>
          <c:cat>
            <c:numRef>
              <c:f>base!$B$1:$FM$1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cat>
          <c:val>
            <c:numRef>
              <c:f>'[results-base.xlsx]Sep 2018_rGen'!$I$3:$I$170</c:f>
              <c:numCache>
                <c:formatCode>General</c:formatCode>
                <c:ptCount val="168"/>
                <c:pt idx="0">
                  <c:v>95.04</c:v>
                </c:pt>
                <c:pt idx="1">
                  <c:v>95.04</c:v>
                </c:pt>
                <c:pt idx="2">
                  <c:v>95.04</c:v>
                </c:pt>
                <c:pt idx="3">
                  <c:v>95.04</c:v>
                </c:pt>
                <c:pt idx="4">
                  <c:v>95.04</c:v>
                </c:pt>
                <c:pt idx="5">
                  <c:v>95.04</c:v>
                </c:pt>
                <c:pt idx="6">
                  <c:v>95.04</c:v>
                </c:pt>
                <c:pt idx="7">
                  <c:v>95.04</c:v>
                </c:pt>
                <c:pt idx="8">
                  <c:v>95.04</c:v>
                </c:pt>
                <c:pt idx="9">
                  <c:v>95.04</c:v>
                </c:pt>
                <c:pt idx="10">
                  <c:v>95.04</c:v>
                </c:pt>
                <c:pt idx="11">
                  <c:v>95.04</c:v>
                </c:pt>
                <c:pt idx="12">
                  <c:v>95.04</c:v>
                </c:pt>
                <c:pt idx="13">
                  <c:v>95.04</c:v>
                </c:pt>
                <c:pt idx="14">
                  <c:v>95.04</c:v>
                </c:pt>
                <c:pt idx="15">
                  <c:v>95.04</c:v>
                </c:pt>
                <c:pt idx="16">
                  <c:v>95.04</c:v>
                </c:pt>
                <c:pt idx="17">
                  <c:v>95.04</c:v>
                </c:pt>
                <c:pt idx="18">
                  <c:v>95.04</c:v>
                </c:pt>
                <c:pt idx="19">
                  <c:v>95.04</c:v>
                </c:pt>
                <c:pt idx="20">
                  <c:v>95.04</c:v>
                </c:pt>
                <c:pt idx="21">
                  <c:v>95.04</c:v>
                </c:pt>
                <c:pt idx="22">
                  <c:v>95.04</c:v>
                </c:pt>
                <c:pt idx="23">
                  <c:v>95.04</c:v>
                </c:pt>
                <c:pt idx="24">
                  <c:v>95.04</c:v>
                </c:pt>
                <c:pt idx="25">
                  <c:v>95.04</c:v>
                </c:pt>
                <c:pt idx="26">
                  <c:v>95.04</c:v>
                </c:pt>
                <c:pt idx="27">
                  <c:v>95.04</c:v>
                </c:pt>
                <c:pt idx="28">
                  <c:v>95.04</c:v>
                </c:pt>
                <c:pt idx="29">
                  <c:v>95.04</c:v>
                </c:pt>
                <c:pt idx="30">
                  <c:v>95.04</c:v>
                </c:pt>
                <c:pt idx="31">
                  <c:v>95.04</c:v>
                </c:pt>
                <c:pt idx="32">
                  <c:v>95.04</c:v>
                </c:pt>
                <c:pt idx="33">
                  <c:v>95.04</c:v>
                </c:pt>
                <c:pt idx="34">
                  <c:v>95.04</c:v>
                </c:pt>
                <c:pt idx="35">
                  <c:v>95.04</c:v>
                </c:pt>
                <c:pt idx="36">
                  <c:v>95.04</c:v>
                </c:pt>
                <c:pt idx="37">
                  <c:v>95.04</c:v>
                </c:pt>
                <c:pt idx="38">
                  <c:v>95.04</c:v>
                </c:pt>
                <c:pt idx="39">
                  <c:v>95.04</c:v>
                </c:pt>
                <c:pt idx="40">
                  <c:v>95.04</c:v>
                </c:pt>
                <c:pt idx="41">
                  <c:v>95.04</c:v>
                </c:pt>
                <c:pt idx="42">
                  <c:v>95.04</c:v>
                </c:pt>
                <c:pt idx="43">
                  <c:v>95.04</c:v>
                </c:pt>
                <c:pt idx="44">
                  <c:v>95.04</c:v>
                </c:pt>
                <c:pt idx="45">
                  <c:v>95.04</c:v>
                </c:pt>
                <c:pt idx="46">
                  <c:v>95.04</c:v>
                </c:pt>
                <c:pt idx="47">
                  <c:v>95.04</c:v>
                </c:pt>
                <c:pt idx="48">
                  <c:v>95.04</c:v>
                </c:pt>
                <c:pt idx="49">
                  <c:v>95.04</c:v>
                </c:pt>
                <c:pt idx="50">
                  <c:v>95.04</c:v>
                </c:pt>
                <c:pt idx="51">
                  <c:v>95.04</c:v>
                </c:pt>
                <c:pt idx="52">
                  <c:v>95.04</c:v>
                </c:pt>
                <c:pt idx="53">
                  <c:v>95.04</c:v>
                </c:pt>
                <c:pt idx="54">
                  <c:v>95.04</c:v>
                </c:pt>
                <c:pt idx="55">
                  <c:v>95.04</c:v>
                </c:pt>
                <c:pt idx="56">
                  <c:v>95.04</c:v>
                </c:pt>
                <c:pt idx="57">
                  <c:v>95.04</c:v>
                </c:pt>
                <c:pt idx="58">
                  <c:v>95.04</c:v>
                </c:pt>
                <c:pt idx="59">
                  <c:v>95.04</c:v>
                </c:pt>
                <c:pt idx="60">
                  <c:v>95.04</c:v>
                </c:pt>
                <c:pt idx="61">
                  <c:v>95.04</c:v>
                </c:pt>
                <c:pt idx="62">
                  <c:v>95.04</c:v>
                </c:pt>
                <c:pt idx="63">
                  <c:v>95.04</c:v>
                </c:pt>
                <c:pt idx="64">
                  <c:v>95.04</c:v>
                </c:pt>
                <c:pt idx="65">
                  <c:v>95.04</c:v>
                </c:pt>
                <c:pt idx="66">
                  <c:v>95.04</c:v>
                </c:pt>
                <c:pt idx="67">
                  <c:v>95.04</c:v>
                </c:pt>
                <c:pt idx="68">
                  <c:v>95.04</c:v>
                </c:pt>
                <c:pt idx="69">
                  <c:v>95.04</c:v>
                </c:pt>
                <c:pt idx="70">
                  <c:v>95.04</c:v>
                </c:pt>
                <c:pt idx="71">
                  <c:v>95.04</c:v>
                </c:pt>
                <c:pt idx="72">
                  <c:v>95.04</c:v>
                </c:pt>
                <c:pt idx="73">
                  <c:v>95.04</c:v>
                </c:pt>
                <c:pt idx="74">
                  <c:v>95.04</c:v>
                </c:pt>
                <c:pt idx="75">
                  <c:v>95.04</c:v>
                </c:pt>
                <c:pt idx="76">
                  <c:v>95.04</c:v>
                </c:pt>
                <c:pt idx="77">
                  <c:v>95.04</c:v>
                </c:pt>
                <c:pt idx="78">
                  <c:v>95.04</c:v>
                </c:pt>
                <c:pt idx="79">
                  <c:v>95.04</c:v>
                </c:pt>
                <c:pt idx="80">
                  <c:v>95.04</c:v>
                </c:pt>
                <c:pt idx="81">
                  <c:v>95.04</c:v>
                </c:pt>
                <c:pt idx="82">
                  <c:v>95.04</c:v>
                </c:pt>
                <c:pt idx="83">
                  <c:v>95.04</c:v>
                </c:pt>
                <c:pt idx="84">
                  <c:v>95.04</c:v>
                </c:pt>
                <c:pt idx="85">
                  <c:v>95.04</c:v>
                </c:pt>
                <c:pt idx="86">
                  <c:v>95.04</c:v>
                </c:pt>
                <c:pt idx="87">
                  <c:v>95.04</c:v>
                </c:pt>
                <c:pt idx="88">
                  <c:v>95.04</c:v>
                </c:pt>
                <c:pt idx="89">
                  <c:v>95.04</c:v>
                </c:pt>
                <c:pt idx="90">
                  <c:v>95.04</c:v>
                </c:pt>
                <c:pt idx="91">
                  <c:v>95.04</c:v>
                </c:pt>
                <c:pt idx="92">
                  <c:v>95.04</c:v>
                </c:pt>
                <c:pt idx="93">
                  <c:v>95.04</c:v>
                </c:pt>
                <c:pt idx="94">
                  <c:v>95.04</c:v>
                </c:pt>
                <c:pt idx="95">
                  <c:v>95.04</c:v>
                </c:pt>
                <c:pt idx="96">
                  <c:v>95.04</c:v>
                </c:pt>
                <c:pt idx="97">
                  <c:v>95.04</c:v>
                </c:pt>
                <c:pt idx="98">
                  <c:v>95.04</c:v>
                </c:pt>
                <c:pt idx="99">
                  <c:v>95.04</c:v>
                </c:pt>
                <c:pt idx="100">
                  <c:v>95.04</c:v>
                </c:pt>
                <c:pt idx="101">
                  <c:v>95.04</c:v>
                </c:pt>
                <c:pt idx="102">
                  <c:v>95.04</c:v>
                </c:pt>
                <c:pt idx="103">
                  <c:v>95.04</c:v>
                </c:pt>
                <c:pt idx="104">
                  <c:v>95.04</c:v>
                </c:pt>
                <c:pt idx="105">
                  <c:v>95.04</c:v>
                </c:pt>
                <c:pt idx="106">
                  <c:v>95.04</c:v>
                </c:pt>
                <c:pt idx="107">
                  <c:v>95.04</c:v>
                </c:pt>
                <c:pt idx="108">
                  <c:v>95.04</c:v>
                </c:pt>
                <c:pt idx="109">
                  <c:v>95.04</c:v>
                </c:pt>
                <c:pt idx="110">
                  <c:v>95.04</c:v>
                </c:pt>
                <c:pt idx="111">
                  <c:v>95.04</c:v>
                </c:pt>
                <c:pt idx="112">
                  <c:v>95.04</c:v>
                </c:pt>
                <c:pt idx="113">
                  <c:v>95.04</c:v>
                </c:pt>
                <c:pt idx="114">
                  <c:v>95.04</c:v>
                </c:pt>
                <c:pt idx="115">
                  <c:v>95.04</c:v>
                </c:pt>
                <c:pt idx="116">
                  <c:v>95.04</c:v>
                </c:pt>
                <c:pt idx="117">
                  <c:v>95.04</c:v>
                </c:pt>
                <c:pt idx="118">
                  <c:v>95.04</c:v>
                </c:pt>
                <c:pt idx="119">
                  <c:v>95.04</c:v>
                </c:pt>
                <c:pt idx="120">
                  <c:v>95.04</c:v>
                </c:pt>
                <c:pt idx="121">
                  <c:v>95.04</c:v>
                </c:pt>
                <c:pt idx="122">
                  <c:v>95.04</c:v>
                </c:pt>
                <c:pt idx="123">
                  <c:v>95.04</c:v>
                </c:pt>
                <c:pt idx="124">
                  <c:v>95.04</c:v>
                </c:pt>
                <c:pt idx="125">
                  <c:v>95.04</c:v>
                </c:pt>
                <c:pt idx="126">
                  <c:v>95.04</c:v>
                </c:pt>
                <c:pt idx="127">
                  <c:v>95.04</c:v>
                </c:pt>
                <c:pt idx="128">
                  <c:v>95.04</c:v>
                </c:pt>
                <c:pt idx="129">
                  <c:v>95.04</c:v>
                </c:pt>
                <c:pt idx="130">
                  <c:v>95.04</c:v>
                </c:pt>
                <c:pt idx="131">
                  <c:v>95.04</c:v>
                </c:pt>
                <c:pt idx="132">
                  <c:v>95.04</c:v>
                </c:pt>
                <c:pt idx="133">
                  <c:v>95.04</c:v>
                </c:pt>
                <c:pt idx="134">
                  <c:v>95.04</c:v>
                </c:pt>
                <c:pt idx="135">
                  <c:v>95.04</c:v>
                </c:pt>
                <c:pt idx="136">
                  <c:v>95.04</c:v>
                </c:pt>
                <c:pt idx="137">
                  <c:v>95.04</c:v>
                </c:pt>
                <c:pt idx="138">
                  <c:v>95.04</c:v>
                </c:pt>
                <c:pt idx="139">
                  <c:v>95.04</c:v>
                </c:pt>
                <c:pt idx="140">
                  <c:v>95.04</c:v>
                </c:pt>
                <c:pt idx="141">
                  <c:v>95.04</c:v>
                </c:pt>
                <c:pt idx="142">
                  <c:v>95.04</c:v>
                </c:pt>
                <c:pt idx="143">
                  <c:v>95.04</c:v>
                </c:pt>
                <c:pt idx="144">
                  <c:v>95.04</c:v>
                </c:pt>
                <c:pt idx="145">
                  <c:v>95.04</c:v>
                </c:pt>
                <c:pt idx="146">
                  <c:v>95.04</c:v>
                </c:pt>
                <c:pt idx="147">
                  <c:v>95.04</c:v>
                </c:pt>
                <c:pt idx="148">
                  <c:v>95.04</c:v>
                </c:pt>
                <c:pt idx="149">
                  <c:v>95.04</c:v>
                </c:pt>
                <c:pt idx="150">
                  <c:v>95.04</c:v>
                </c:pt>
                <c:pt idx="151">
                  <c:v>95.04</c:v>
                </c:pt>
                <c:pt idx="152">
                  <c:v>95.04</c:v>
                </c:pt>
                <c:pt idx="153">
                  <c:v>95.04</c:v>
                </c:pt>
                <c:pt idx="154">
                  <c:v>95.04</c:v>
                </c:pt>
                <c:pt idx="155">
                  <c:v>95.04</c:v>
                </c:pt>
                <c:pt idx="156">
                  <c:v>95.04</c:v>
                </c:pt>
                <c:pt idx="157">
                  <c:v>95.04</c:v>
                </c:pt>
                <c:pt idx="158">
                  <c:v>95.04</c:v>
                </c:pt>
                <c:pt idx="159">
                  <c:v>95.04</c:v>
                </c:pt>
                <c:pt idx="160">
                  <c:v>95.04</c:v>
                </c:pt>
                <c:pt idx="161">
                  <c:v>95.04</c:v>
                </c:pt>
                <c:pt idx="162">
                  <c:v>95.04</c:v>
                </c:pt>
                <c:pt idx="163">
                  <c:v>95.04</c:v>
                </c:pt>
                <c:pt idx="164">
                  <c:v>95.04</c:v>
                </c:pt>
                <c:pt idx="165">
                  <c:v>95.04</c:v>
                </c:pt>
                <c:pt idx="166">
                  <c:v>95.04</c:v>
                </c:pt>
                <c:pt idx="167">
                  <c:v>95.04</c:v>
                </c:pt>
              </c:numCache>
            </c:numRef>
          </c:val>
          <c:extLst>
            <c:ext xmlns:c16="http://schemas.microsoft.com/office/drawing/2014/chart" uri="{C3380CC4-5D6E-409C-BE32-E72D297353CC}">
              <c16:uniqueId val="{00000005-AB07-468B-B1E6-946A8856405E}"/>
            </c:ext>
          </c:extLst>
        </c:ser>
        <c:ser>
          <c:idx val="6"/>
          <c:order val="6"/>
          <c:tx>
            <c:strRef>
              <c:f>'[results-base.xlsx]Sep 2018_rGen'!$G$2</c:f>
              <c:strCache>
                <c:ptCount val="1"/>
                <c:pt idx="0">
                  <c:v>wind</c:v>
                </c:pt>
              </c:strCache>
            </c:strRef>
          </c:tx>
          <c:spPr>
            <a:solidFill>
              <a:srgbClr val="00B050"/>
            </a:solidFill>
            <a:ln>
              <a:noFill/>
            </a:ln>
            <a:effectLst/>
          </c:spPr>
          <c:cat>
            <c:numRef>
              <c:f>base!$B$1:$FM$1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cat>
          <c:val>
            <c:numRef>
              <c:f>'[results-base.xlsx]Sep 2018_rGen'!$G$3:$G$170</c:f>
              <c:numCache>
                <c:formatCode>General</c:formatCode>
                <c:ptCount val="168"/>
                <c:pt idx="0">
                  <c:v>1007.75</c:v>
                </c:pt>
                <c:pt idx="1">
                  <c:v>1064</c:v>
                </c:pt>
                <c:pt idx="2">
                  <c:v>1088.5</c:v>
                </c:pt>
                <c:pt idx="3">
                  <c:v>1031.5</c:v>
                </c:pt>
                <c:pt idx="4">
                  <c:v>1086.5</c:v>
                </c:pt>
                <c:pt idx="5">
                  <c:v>1219.75</c:v>
                </c:pt>
                <c:pt idx="6">
                  <c:v>1281.5</c:v>
                </c:pt>
                <c:pt idx="7">
                  <c:v>1418.5</c:v>
                </c:pt>
                <c:pt idx="8">
                  <c:v>1567</c:v>
                </c:pt>
                <c:pt idx="9">
                  <c:v>1907.75</c:v>
                </c:pt>
                <c:pt idx="10">
                  <c:v>1959.75</c:v>
                </c:pt>
                <c:pt idx="11">
                  <c:v>2146</c:v>
                </c:pt>
                <c:pt idx="12">
                  <c:v>2235.75</c:v>
                </c:pt>
                <c:pt idx="13">
                  <c:v>2292</c:v>
                </c:pt>
                <c:pt idx="14">
                  <c:v>2404.5</c:v>
                </c:pt>
                <c:pt idx="15">
                  <c:v>2433</c:v>
                </c:pt>
                <c:pt idx="16">
                  <c:v>2426.25</c:v>
                </c:pt>
                <c:pt idx="17">
                  <c:v>2314.5</c:v>
                </c:pt>
                <c:pt idx="18">
                  <c:v>2200</c:v>
                </c:pt>
                <c:pt idx="19">
                  <c:v>2215.25</c:v>
                </c:pt>
                <c:pt idx="20">
                  <c:v>2226.5</c:v>
                </c:pt>
                <c:pt idx="21">
                  <c:v>1949</c:v>
                </c:pt>
                <c:pt idx="22">
                  <c:v>1703</c:v>
                </c:pt>
                <c:pt idx="23">
                  <c:v>1496.25</c:v>
                </c:pt>
                <c:pt idx="24">
                  <c:v>1210</c:v>
                </c:pt>
                <c:pt idx="25">
                  <c:v>1042.5</c:v>
                </c:pt>
                <c:pt idx="26">
                  <c:v>841.75</c:v>
                </c:pt>
                <c:pt idx="27">
                  <c:v>765.5</c:v>
                </c:pt>
                <c:pt idx="28">
                  <c:v>822.75</c:v>
                </c:pt>
                <c:pt idx="29">
                  <c:v>815.25</c:v>
                </c:pt>
                <c:pt idx="30">
                  <c:v>796.5</c:v>
                </c:pt>
                <c:pt idx="31">
                  <c:v>786</c:v>
                </c:pt>
                <c:pt idx="32">
                  <c:v>853.25</c:v>
                </c:pt>
                <c:pt idx="33">
                  <c:v>877</c:v>
                </c:pt>
                <c:pt idx="34">
                  <c:v>889</c:v>
                </c:pt>
                <c:pt idx="35">
                  <c:v>908.75</c:v>
                </c:pt>
                <c:pt idx="36">
                  <c:v>891</c:v>
                </c:pt>
                <c:pt idx="37">
                  <c:v>818</c:v>
                </c:pt>
                <c:pt idx="38">
                  <c:v>662.25</c:v>
                </c:pt>
                <c:pt idx="39">
                  <c:v>474.75</c:v>
                </c:pt>
                <c:pt idx="40">
                  <c:v>344</c:v>
                </c:pt>
                <c:pt idx="41">
                  <c:v>287.5</c:v>
                </c:pt>
                <c:pt idx="42">
                  <c:v>286</c:v>
                </c:pt>
                <c:pt idx="43">
                  <c:v>368.25</c:v>
                </c:pt>
                <c:pt idx="44">
                  <c:v>543.5</c:v>
                </c:pt>
                <c:pt idx="45">
                  <c:v>742</c:v>
                </c:pt>
                <c:pt idx="46">
                  <c:v>920.5</c:v>
                </c:pt>
                <c:pt idx="47">
                  <c:v>1123.25</c:v>
                </c:pt>
                <c:pt idx="48">
                  <c:v>1363</c:v>
                </c:pt>
                <c:pt idx="49">
                  <c:v>1400.5</c:v>
                </c:pt>
                <c:pt idx="50">
                  <c:v>1400.25</c:v>
                </c:pt>
                <c:pt idx="51">
                  <c:v>1361.25</c:v>
                </c:pt>
                <c:pt idx="52">
                  <c:v>1357.75</c:v>
                </c:pt>
                <c:pt idx="53">
                  <c:v>1574.25</c:v>
                </c:pt>
                <c:pt idx="54">
                  <c:v>1575.75</c:v>
                </c:pt>
                <c:pt idx="55">
                  <c:v>1487</c:v>
                </c:pt>
                <c:pt idx="56">
                  <c:v>1575.5</c:v>
                </c:pt>
                <c:pt idx="57">
                  <c:v>1509.5</c:v>
                </c:pt>
                <c:pt idx="58">
                  <c:v>1409.75</c:v>
                </c:pt>
                <c:pt idx="59">
                  <c:v>1247</c:v>
                </c:pt>
                <c:pt idx="60">
                  <c:v>1068.75</c:v>
                </c:pt>
                <c:pt idx="61">
                  <c:v>905.75</c:v>
                </c:pt>
                <c:pt idx="62">
                  <c:v>803.75</c:v>
                </c:pt>
                <c:pt idx="63">
                  <c:v>820.25</c:v>
                </c:pt>
                <c:pt idx="64">
                  <c:v>865.5</c:v>
                </c:pt>
                <c:pt idx="65">
                  <c:v>855.75</c:v>
                </c:pt>
                <c:pt idx="66">
                  <c:v>826.25</c:v>
                </c:pt>
                <c:pt idx="67">
                  <c:v>796</c:v>
                </c:pt>
                <c:pt idx="68">
                  <c:v>737.5</c:v>
                </c:pt>
                <c:pt idx="69">
                  <c:v>658.75</c:v>
                </c:pt>
                <c:pt idx="70">
                  <c:v>622</c:v>
                </c:pt>
                <c:pt idx="71">
                  <c:v>529.25</c:v>
                </c:pt>
                <c:pt idx="72">
                  <c:v>549.5</c:v>
                </c:pt>
                <c:pt idx="73">
                  <c:v>549.5</c:v>
                </c:pt>
                <c:pt idx="74">
                  <c:v>581.5</c:v>
                </c:pt>
                <c:pt idx="75">
                  <c:v>600.5</c:v>
                </c:pt>
                <c:pt idx="76">
                  <c:v>585.25</c:v>
                </c:pt>
                <c:pt idx="77">
                  <c:v>530.25</c:v>
                </c:pt>
                <c:pt idx="78">
                  <c:v>505.5</c:v>
                </c:pt>
                <c:pt idx="79">
                  <c:v>461</c:v>
                </c:pt>
                <c:pt idx="80">
                  <c:v>404.75</c:v>
                </c:pt>
                <c:pt idx="81">
                  <c:v>324.75</c:v>
                </c:pt>
                <c:pt idx="82">
                  <c:v>283</c:v>
                </c:pt>
                <c:pt idx="83">
                  <c:v>305.25</c:v>
                </c:pt>
                <c:pt idx="84">
                  <c:v>378.25</c:v>
                </c:pt>
                <c:pt idx="85">
                  <c:v>453.5</c:v>
                </c:pt>
                <c:pt idx="86">
                  <c:v>515.25</c:v>
                </c:pt>
                <c:pt idx="87">
                  <c:v>455</c:v>
                </c:pt>
                <c:pt idx="88">
                  <c:v>465.75</c:v>
                </c:pt>
                <c:pt idx="89">
                  <c:v>483.75</c:v>
                </c:pt>
                <c:pt idx="90">
                  <c:v>534.5</c:v>
                </c:pt>
                <c:pt idx="91">
                  <c:v>556.25</c:v>
                </c:pt>
                <c:pt idx="92">
                  <c:v>574.5</c:v>
                </c:pt>
                <c:pt idx="93">
                  <c:v>564.5</c:v>
                </c:pt>
                <c:pt idx="94">
                  <c:v>522.75</c:v>
                </c:pt>
                <c:pt idx="95">
                  <c:v>517.5</c:v>
                </c:pt>
                <c:pt idx="96">
                  <c:v>537.75</c:v>
                </c:pt>
                <c:pt idx="97">
                  <c:v>610</c:v>
                </c:pt>
                <c:pt idx="98">
                  <c:v>673.75</c:v>
                </c:pt>
                <c:pt idx="99">
                  <c:v>666.25</c:v>
                </c:pt>
                <c:pt idx="100">
                  <c:v>676</c:v>
                </c:pt>
                <c:pt idx="101">
                  <c:v>666.25</c:v>
                </c:pt>
                <c:pt idx="102">
                  <c:v>670.25</c:v>
                </c:pt>
                <c:pt idx="103">
                  <c:v>756</c:v>
                </c:pt>
                <c:pt idx="104">
                  <c:v>870.25</c:v>
                </c:pt>
                <c:pt idx="105">
                  <c:v>963.75</c:v>
                </c:pt>
                <c:pt idx="106">
                  <c:v>1070</c:v>
                </c:pt>
                <c:pt idx="107">
                  <c:v>1113</c:v>
                </c:pt>
                <c:pt idx="108">
                  <c:v>1157.75</c:v>
                </c:pt>
                <c:pt idx="109">
                  <c:v>1246.75</c:v>
                </c:pt>
                <c:pt idx="110">
                  <c:v>1201.75</c:v>
                </c:pt>
                <c:pt idx="111">
                  <c:v>1134.25</c:v>
                </c:pt>
                <c:pt idx="112">
                  <c:v>1193.25</c:v>
                </c:pt>
                <c:pt idx="113">
                  <c:v>1141.5</c:v>
                </c:pt>
                <c:pt idx="114">
                  <c:v>1087.75</c:v>
                </c:pt>
                <c:pt idx="115">
                  <c:v>868.5</c:v>
                </c:pt>
                <c:pt idx="116">
                  <c:v>667.5</c:v>
                </c:pt>
                <c:pt idx="117">
                  <c:v>588.5</c:v>
                </c:pt>
                <c:pt idx="118">
                  <c:v>455.5</c:v>
                </c:pt>
                <c:pt idx="119">
                  <c:v>378.25</c:v>
                </c:pt>
                <c:pt idx="120">
                  <c:v>265.75</c:v>
                </c:pt>
                <c:pt idx="121">
                  <c:v>197</c:v>
                </c:pt>
                <c:pt idx="122">
                  <c:v>108</c:v>
                </c:pt>
                <c:pt idx="123">
                  <c:v>97.75</c:v>
                </c:pt>
                <c:pt idx="124">
                  <c:v>91</c:v>
                </c:pt>
                <c:pt idx="125">
                  <c:v>90.75</c:v>
                </c:pt>
                <c:pt idx="126">
                  <c:v>82.5</c:v>
                </c:pt>
                <c:pt idx="127">
                  <c:v>112.75</c:v>
                </c:pt>
                <c:pt idx="128">
                  <c:v>248.75</c:v>
                </c:pt>
                <c:pt idx="129">
                  <c:v>462</c:v>
                </c:pt>
                <c:pt idx="130">
                  <c:v>842.5</c:v>
                </c:pt>
                <c:pt idx="131">
                  <c:v>1173</c:v>
                </c:pt>
                <c:pt idx="132">
                  <c:v>1562.75</c:v>
                </c:pt>
                <c:pt idx="133">
                  <c:v>1734.75</c:v>
                </c:pt>
                <c:pt idx="134">
                  <c:v>1965.5</c:v>
                </c:pt>
                <c:pt idx="135">
                  <c:v>2249</c:v>
                </c:pt>
                <c:pt idx="136">
                  <c:v>2364.75</c:v>
                </c:pt>
                <c:pt idx="137">
                  <c:v>2459.25</c:v>
                </c:pt>
                <c:pt idx="138">
                  <c:v>2349</c:v>
                </c:pt>
                <c:pt idx="139">
                  <c:v>2100.75</c:v>
                </c:pt>
                <c:pt idx="140">
                  <c:v>2199.25</c:v>
                </c:pt>
                <c:pt idx="141">
                  <c:v>2074</c:v>
                </c:pt>
                <c:pt idx="142">
                  <c:v>1988.25</c:v>
                </c:pt>
                <c:pt idx="143">
                  <c:v>1774.5</c:v>
                </c:pt>
                <c:pt idx="144">
                  <c:v>1666</c:v>
                </c:pt>
                <c:pt idx="145">
                  <c:v>1716.25</c:v>
                </c:pt>
                <c:pt idx="146">
                  <c:v>1626.25</c:v>
                </c:pt>
                <c:pt idx="147">
                  <c:v>1586.5</c:v>
                </c:pt>
                <c:pt idx="148">
                  <c:v>1638.25</c:v>
                </c:pt>
                <c:pt idx="149">
                  <c:v>1653.75</c:v>
                </c:pt>
                <c:pt idx="150">
                  <c:v>1636.75</c:v>
                </c:pt>
                <c:pt idx="151">
                  <c:v>1468</c:v>
                </c:pt>
                <c:pt idx="152">
                  <c:v>1416.5</c:v>
                </c:pt>
                <c:pt idx="153">
                  <c:v>1342</c:v>
                </c:pt>
                <c:pt idx="154">
                  <c:v>1408</c:v>
                </c:pt>
                <c:pt idx="155">
                  <c:v>1385.25</c:v>
                </c:pt>
                <c:pt idx="156">
                  <c:v>1178</c:v>
                </c:pt>
                <c:pt idx="157">
                  <c:v>1142</c:v>
                </c:pt>
                <c:pt idx="158">
                  <c:v>1056.5</c:v>
                </c:pt>
                <c:pt idx="159">
                  <c:v>960.75</c:v>
                </c:pt>
                <c:pt idx="160">
                  <c:v>895.75</c:v>
                </c:pt>
                <c:pt idx="161">
                  <c:v>946.5</c:v>
                </c:pt>
                <c:pt idx="162">
                  <c:v>1055.5</c:v>
                </c:pt>
                <c:pt idx="163">
                  <c:v>1065</c:v>
                </c:pt>
                <c:pt idx="164">
                  <c:v>993</c:v>
                </c:pt>
                <c:pt idx="165">
                  <c:v>918.25</c:v>
                </c:pt>
                <c:pt idx="166">
                  <c:v>806.75</c:v>
                </c:pt>
                <c:pt idx="167">
                  <c:v>666</c:v>
                </c:pt>
              </c:numCache>
            </c:numRef>
          </c:val>
          <c:extLst>
            <c:ext xmlns:c16="http://schemas.microsoft.com/office/drawing/2014/chart" uri="{C3380CC4-5D6E-409C-BE32-E72D297353CC}">
              <c16:uniqueId val="{00000006-AB07-468B-B1E6-946A8856405E}"/>
            </c:ext>
          </c:extLst>
        </c:ser>
        <c:ser>
          <c:idx val="7"/>
          <c:order val="7"/>
          <c:tx>
            <c:strRef>
              <c:f>'[results-base.xlsx]Sep 2018_rGen'!$J$2</c:f>
              <c:strCache>
                <c:ptCount val="1"/>
                <c:pt idx="0">
                  <c:v>PS</c:v>
                </c:pt>
              </c:strCache>
            </c:strRef>
          </c:tx>
          <c:spPr>
            <a:solidFill>
              <a:schemeClr val="accent2">
                <a:lumMod val="60000"/>
              </a:schemeClr>
            </a:solidFill>
            <a:ln>
              <a:noFill/>
            </a:ln>
            <a:effectLst/>
          </c:spPr>
          <c:cat>
            <c:numRef>
              <c:f>base!$B$1:$FM$1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cat>
          <c:val>
            <c:numRef>
              <c:f>'[results-base.xlsx]Sep 2018_rGen'!$J$3:$J$170</c:f>
              <c:numCache>
                <c:formatCode>General</c:formatCode>
                <c:ptCount val="168"/>
                <c:pt idx="0">
                  <c:v>10</c:v>
                </c:pt>
                <c:pt idx="1">
                  <c:v>10</c:v>
                </c:pt>
                <c:pt idx="2">
                  <c:v>10</c:v>
                </c:pt>
                <c:pt idx="3">
                  <c:v>15</c:v>
                </c:pt>
                <c:pt idx="4">
                  <c:v>15</c:v>
                </c:pt>
                <c:pt idx="5">
                  <c:v>15</c:v>
                </c:pt>
                <c:pt idx="6">
                  <c:v>10</c:v>
                </c:pt>
                <c:pt idx="7">
                  <c:v>10</c:v>
                </c:pt>
                <c:pt idx="8">
                  <c:v>32.218499999998997</c:v>
                </c:pt>
                <c:pt idx="9">
                  <c:v>10</c:v>
                </c:pt>
                <c:pt idx="10">
                  <c:v>98.555299999998894</c:v>
                </c:pt>
                <c:pt idx="11">
                  <c:v>10</c:v>
                </c:pt>
                <c:pt idx="12">
                  <c:v>10</c:v>
                </c:pt>
                <c:pt idx="13">
                  <c:v>10</c:v>
                </c:pt>
                <c:pt idx="14">
                  <c:v>10</c:v>
                </c:pt>
                <c:pt idx="15">
                  <c:v>15</c:v>
                </c:pt>
                <c:pt idx="16">
                  <c:v>158.84299999999899</c:v>
                </c:pt>
                <c:pt idx="17">
                  <c:v>52.8929999999988</c:v>
                </c:pt>
                <c:pt idx="18">
                  <c:v>10</c:v>
                </c:pt>
                <c:pt idx="19">
                  <c:v>10</c:v>
                </c:pt>
                <c:pt idx="20">
                  <c:v>10</c:v>
                </c:pt>
                <c:pt idx="21">
                  <c:v>5</c:v>
                </c:pt>
                <c:pt idx="22">
                  <c:v>5</c:v>
                </c:pt>
                <c:pt idx="23">
                  <c:v>5</c:v>
                </c:pt>
                <c:pt idx="24">
                  <c:v>10</c:v>
                </c:pt>
                <c:pt idx="25">
                  <c:v>10</c:v>
                </c:pt>
                <c:pt idx="26">
                  <c:v>10</c:v>
                </c:pt>
                <c:pt idx="27">
                  <c:v>57.2929999999998</c:v>
                </c:pt>
                <c:pt idx="28">
                  <c:v>15</c:v>
                </c:pt>
                <c:pt idx="29">
                  <c:v>15</c:v>
                </c:pt>
                <c:pt idx="30">
                  <c:v>15</c:v>
                </c:pt>
                <c:pt idx="31">
                  <c:v>139.69300000000001</c:v>
                </c:pt>
                <c:pt idx="32">
                  <c:v>15</c:v>
                </c:pt>
                <c:pt idx="33">
                  <c:v>20</c:v>
                </c:pt>
                <c:pt idx="34">
                  <c:v>20</c:v>
                </c:pt>
                <c:pt idx="35">
                  <c:v>20</c:v>
                </c:pt>
                <c:pt idx="36">
                  <c:v>15</c:v>
                </c:pt>
                <c:pt idx="37">
                  <c:v>15</c:v>
                </c:pt>
                <c:pt idx="38">
                  <c:v>15</c:v>
                </c:pt>
                <c:pt idx="39">
                  <c:v>15</c:v>
                </c:pt>
                <c:pt idx="40">
                  <c:v>219</c:v>
                </c:pt>
                <c:pt idx="41">
                  <c:v>116.89299999999901</c:v>
                </c:pt>
                <c:pt idx="42">
                  <c:v>10</c:v>
                </c:pt>
                <c:pt idx="43">
                  <c:v>10</c:v>
                </c:pt>
                <c:pt idx="44">
                  <c:v>54.023000000001403</c:v>
                </c:pt>
                <c:pt idx="45">
                  <c:v>5</c:v>
                </c:pt>
                <c:pt idx="46">
                  <c:v>5</c:v>
                </c:pt>
                <c:pt idx="47">
                  <c:v>5</c:v>
                </c:pt>
                <c:pt idx="48">
                  <c:v>10</c:v>
                </c:pt>
                <c:pt idx="49">
                  <c:v>10</c:v>
                </c:pt>
                <c:pt idx="50">
                  <c:v>10</c:v>
                </c:pt>
                <c:pt idx="51">
                  <c:v>10</c:v>
                </c:pt>
                <c:pt idx="52">
                  <c:v>10</c:v>
                </c:pt>
                <c:pt idx="53">
                  <c:v>10</c:v>
                </c:pt>
                <c:pt idx="54">
                  <c:v>15</c:v>
                </c:pt>
                <c:pt idx="55">
                  <c:v>15</c:v>
                </c:pt>
                <c:pt idx="56">
                  <c:v>15</c:v>
                </c:pt>
                <c:pt idx="57">
                  <c:v>20</c:v>
                </c:pt>
                <c:pt idx="58">
                  <c:v>122.60899315621801</c:v>
                </c:pt>
                <c:pt idx="59">
                  <c:v>20.450599999999699</c:v>
                </c:pt>
                <c:pt idx="60">
                  <c:v>15</c:v>
                </c:pt>
                <c:pt idx="61">
                  <c:v>15</c:v>
                </c:pt>
                <c:pt idx="62">
                  <c:v>15</c:v>
                </c:pt>
                <c:pt idx="63">
                  <c:v>10</c:v>
                </c:pt>
                <c:pt idx="64">
                  <c:v>10</c:v>
                </c:pt>
                <c:pt idx="65">
                  <c:v>10</c:v>
                </c:pt>
                <c:pt idx="66">
                  <c:v>5</c:v>
                </c:pt>
                <c:pt idx="67">
                  <c:v>5</c:v>
                </c:pt>
                <c:pt idx="68">
                  <c:v>73</c:v>
                </c:pt>
                <c:pt idx="69">
                  <c:v>10</c:v>
                </c:pt>
                <c:pt idx="70">
                  <c:v>146</c:v>
                </c:pt>
                <c:pt idx="71">
                  <c:v>10</c:v>
                </c:pt>
                <c:pt idx="72">
                  <c:v>10</c:v>
                </c:pt>
                <c:pt idx="73">
                  <c:v>10</c:v>
                </c:pt>
                <c:pt idx="74">
                  <c:v>10</c:v>
                </c:pt>
                <c:pt idx="75">
                  <c:v>15</c:v>
                </c:pt>
                <c:pt idx="76">
                  <c:v>15</c:v>
                </c:pt>
                <c:pt idx="77">
                  <c:v>15</c:v>
                </c:pt>
                <c:pt idx="78">
                  <c:v>10</c:v>
                </c:pt>
                <c:pt idx="79">
                  <c:v>27.796399209485799</c:v>
                </c:pt>
                <c:pt idx="80">
                  <c:v>30.870099209485701</c:v>
                </c:pt>
                <c:pt idx="81">
                  <c:v>90.877400000000307</c:v>
                </c:pt>
                <c:pt idx="82">
                  <c:v>10</c:v>
                </c:pt>
                <c:pt idx="83">
                  <c:v>10</c:v>
                </c:pt>
                <c:pt idx="84">
                  <c:v>5</c:v>
                </c:pt>
                <c:pt idx="85">
                  <c:v>5</c:v>
                </c:pt>
                <c:pt idx="86">
                  <c:v>5</c:v>
                </c:pt>
                <c:pt idx="87">
                  <c:v>10</c:v>
                </c:pt>
                <c:pt idx="88">
                  <c:v>111.343</c:v>
                </c:pt>
                <c:pt idx="89">
                  <c:v>5</c:v>
                </c:pt>
                <c:pt idx="90">
                  <c:v>5</c:v>
                </c:pt>
                <c:pt idx="91">
                  <c:v>5</c:v>
                </c:pt>
                <c:pt idx="92">
                  <c:v>5</c:v>
                </c:pt>
                <c:pt idx="93">
                  <c:v>5</c:v>
                </c:pt>
                <c:pt idx="94">
                  <c:v>5</c:v>
                </c:pt>
                <c:pt idx="95">
                  <c:v>5</c:v>
                </c:pt>
                <c:pt idx="96">
                  <c:v>33.9729999999998</c:v>
                </c:pt>
                <c:pt idx="97">
                  <c:v>10</c:v>
                </c:pt>
                <c:pt idx="98">
                  <c:v>10</c:v>
                </c:pt>
                <c:pt idx="99">
                  <c:v>10</c:v>
                </c:pt>
                <c:pt idx="100">
                  <c:v>10</c:v>
                </c:pt>
                <c:pt idx="101">
                  <c:v>10</c:v>
                </c:pt>
                <c:pt idx="102">
                  <c:v>15</c:v>
                </c:pt>
                <c:pt idx="103">
                  <c:v>15</c:v>
                </c:pt>
                <c:pt idx="104">
                  <c:v>108.465199999999</c:v>
                </c:pt>
                <c:pt idx="105">
                  <c:v>10</c:v>
                </c:pt>
                <c:pt idx="106">
                  <c:v>106.758839506172</c:v>
                </c:pt>
                <c:pt idx="107">
                  <c:v>72.933199999999403</c:v>
                </c:pt>
                <c:pt idx="108">
                  <c:v>91.365491513953401</c:v>
                </c:pt>
                <c:pt idx="109">
                  <c:v>13.288099999999201</c:v>
                </c:pt>
                <c:pt idx="110">
                  <c:v>5</c:v>
                </c:pt>
                <c:pt idx="111">
                  <c:v>10</c:v>
                </c:pt>
                <c:pt idx="112">
                  <c:v>110.906980582523</c:v>
                </c:pt>
                <c:pt idx="113">
                  <c:v>10</c:v>
                </c:pt>
                <c:pt idx="114">
                  <c:v>5</c:v>
                </c:pt>
                <c:pt idx="115">
                  <c:v>5</c:v>
                </c:pt>
                <c:pt idx="116">
                  <c:v>52.712782608695498</c:v>
                </c:pt>
                <c:pt idx="117">
                  <c:v>5</c:v>
                </c:pt>
                <c:pt idx="118">
                  <c:v>5</c:v>
                </c:pt>
                <c:pt idx="119">
                  <c:v>5</c:v>
                </c:pt>
                <c:pt idx="120">
                  <c:v>5</c:v>
                </c:pt>
                <c:pt idx="121">
                  <c:v>5</c:v>
                </c:pt>
                <c:pt idx="122">
                  <c:v>5</c:v>
                </c:pt>
                <c:pt idx="123">
                  <c:v>78.742999999999896</c:v>
                </c:pt>
                <c:pt idx="124">
                  <c:v>15</c:v>
                </c:pt>
                <c:pt idx="125">
                  <c:v>52.342999999999797</c:v>
                </c:pt>
                <c:pt idx="126">
                  <c:v>5</c:v>
                </c:pt>
                <c:pt idx="127">
                  <c:v>5</c:v>
                </c:pt>
                <c:pt idx="128">
                  <c:v>5</c:v>
                </c:pt>
                <c:pt idx="129">
                  <c:v>5</c:v>
                </c:pt>
                <c:pt idx="130">
                  <c:v>5</c:v>
                </c:pt>
                <c:pt idx="131">
                  <c:v>5</c:v>
                </c:pt>
                <c:pt idx="132">
                  <c:v>5</c:v>
                </c:pt>
                <c:pt idx="133">
                  <c:v>5</c:v>
                </c:pt>
                <c:pt idx="134">
                  <c:v>5</c:v>
                </c:pt>
                <c:pt idx="135">
                  <c:v>5</c:v>
                </c:pt>
                <c:pt idx="136">
                  <c:v>64.702999999998696</c:v>
                </c:pt>
                <c:pt idx="137">
                  <c:v>5</c:v>
                </c:pt>
                <c:pt idx="138">
                  <c:v>5</c:v>
                </c:pt>
                <c:pt idx="139">
                  <c:v>5</c:v>
                </c:pt>
                <c:pt idx="140">
                  <c:v>5</c:v>
                </c:pt>
                <c:pt idx="141">
                  <c:v>5</c:v>
                </c:pt>
                <c:pt idx="142">
                  <c:v>5</c:v>
                </c:pt>
                <c:pt idx="143">
                  <c:v>5</c:v>
                </c:pt>
                <c:pt idx="144">
                  <c:v>5</c:v>
                </c:pt>
                <c:pt idx="145">
                  <c:v>5</c:v>
                </c:pt>
                <c:pt idx="146">
                  <c:v>5</c:v>
                </c:pt>
                <c:pt idx="147">
                  <c:v>10</c:v>
                </c:pt>
                <c:pt idx="148">
                  <c:v>10</c:v>
                </c:pt>
                <c:pt idx="149">
                  <c:v>10</c:v>
                </c:pt>
                <c:pt idx="150">
                  <c:v>20</c:v>
                </c:pt>
                <c:pt idx="151">
                  <c:v>44.262999999999003</c:v>
                </c:pt>
                <c:pt idx="152">
                  <c:v>157.423040638266</c:v>
                </c:pt>
                <c:pt idx="153">
                  <c:v>20</c:v>
                </c:pt>
                <c:pt idx="154">
                  <c:v>20</c:v>
                </c:pt>
                <c:pt idx="155">
                  <c:v>146.73339999999899</c:v>
                </c:pt>
                <c:pt idx="156">
                  <c:v>20</c:v>
                </c:pt>
                <c:pt idx="157">
                  <c:v>20</c:v>
                </c:pt>
                <c:pt idx="158">
                  <c:v>20</c:v>
                </c:pt>
                <c:pt idx="159">
                  <c:v>134.513000000001</c:v>
                </c:pt>
                <c:pt idx="160">
                  <c:v>249.41300000000101</c:v>
                </c:pt>
                <c:pt idx="161">
                  <c:v>43.863000000000298</c:v>
                </c:pt>
                <c:pt idx="162">
                  <c:v>96.522999999998305</c:v>
                </c:pt>
                <c:pt idx="163">
                  <c:v>10</c:v>
                </c:pt>
                <c:pt idx="164">
                  <c:v>10</c:v>
                </c:pt>
                <c:pt idx="165">
                  <c:v>10</c:v>
                </c:pt>
                <c:pt idx="166">
                  <c:v>10</c:v>
                </c:pt>
                <c:pt idx="167">
                  <c:v>10</c:v>
                </c:pt>
              </c:numCache>
            </c:numRef>
          </c:val>
          <c:extLst>
            <c:ext xmlns:c16="http://schemas.microsoft.com/office/drawing/2014/chart" uri="{C3380CC4-5D6E-409C-BE32-E72D297353CC}">
              <c16:uniqueId val="{00000007-AB07-468B-B1E6-946A8856405E}"/>
            </c:ext>
          </c:extLst>
        </c:ser>
        <c:ser>
          <c:idx val="8"/>
          <c:order val="8"/>
          <c:tx>
            <c:strRef>
              <c:f>'[results-base.xlsx]Sep 2018_rGen'!$H$2</c:f>
              <c:strCache>
                <c:ptCount val="1"/>
                <c:pt idx="0">
                  <c:v>PV</c:v>
                </c:pt>
              </c:strCache>
            </c:strRef>
          </c:tx>
          <c:spPr>
            <a:solidFill>
              <a:schemeClr val="accent3">
                <a:lumMod val="60000"/>
              </a:schemeClr>
            </a:solidFill>
            <a:ln>
              <a:noFill/>
            </a:ln>
            <a:effectLst/>
          </c:spPr>
          <c:cat>
            <c:numRef>
              <c:f>base!$B$1:$FM$1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cat>
          <c:val>
            <c:numRef>
              <c:f>'[results-base.xlsx]Sep 2018_rGen'!$H$3:$H$170</c:f>
              <c:numCache>
                <c:formatCode>General</c:formatCode>
                <c:ptCount val="168"/>
                <c:pt idx="8">
                  <c:v>0.44450000000000001</c:v>
                </c:pt>
                <c:pt idx="9">
                  <c:v>2.3113999999999999</c:v>
                </c:pt>
                <c:pt idx="10">
                  <c:v>3.1877</c:v>
                </c:pt>
                <c:pt idx="11">
                  <c:v>2.8321000000000001</c:v>
                </c:pt>
                <c:pt idx="12">
                  <c:v>2.0447000000000002</c:v>
                </c:pt>
                <c:pt idx="13">
                  <c:v>1.016</c:v>
                </c:pt>
                <c:pt idx="14">
                  <c:v>0.13969999999999999</c:v>
                </c:pt>
                <c:pt idx="32">
                  <c:v>0.69850000000000001</c:v>
                </c:pt>
                <c:pt idx="33">
                  <c:v>3.6576</c:v>
                </c:pt>
                <c:pt idx="34">
                  <c:v>7.4040999999999997</c:v>
                </c:pt>
                <c:pt idx="35">
                  <c:v>10.5029</c:v>
                </c:pt>
                <c:pt idx="36">
                  <c:v>12.776199999999999</c:v>
                </c:pt>
                <c:pt idx="37">
                  <c:v>10.629899999999999</c:v>
                </c:pt>
                <c:pt idx="38">
                  <c:v>4.2290999999999999</c:v>
                </c:pt>
                <c:pt idx="56">
                  <c:v>1.1684000000000001</c:v>
                </c:pt>
                <c:pt idx="57">
                  <c:v>5.2450999999999999</c:v>
                </c:pt>
                <c:pt idx="58">
                  <c:v>8.6867999999999999</c:v>
                </c:pt>
                <c:pt idx="59">
                  <c:v>10.3124</c:v>
                </c:pt>
                <c:pt idx="60">
                  <c:v>9.3726000000000003</c:v>
                </c:pt>
                <c:pt idx="61">
                  <c:v>6.1214000000000004</c:v>
                </c:pt>
                <c:pt idx="62">
                  <c:v>1.7272000000000001</c:v>
                </c:pt>
                <c:pt idx="80">
                  <c:v>0.87629999999999997</c:v>
                </c:pt>
                <c:pt idx="81">
                  <c:v>4.1656000000000004</c:v>
                </c:pt>
                <c:pt idx="82">
                  <c:v>7.5819000000000001</c:v>
                </c:pt>
                <c:pt idx="83">
                  <c:v>9.3979999999999997</c:v>
                </c:pt>
                <c:pt idx="84">
                  <c:v>8.5978999999999992</c:v>
                </c:pt>
                <c:pt idx="85">
                  <c:v>5.4482999999999997</c:v>
                </c:pt>
                <c:pt idx="86">
                  <c:v>1.651</c:v>
                </c:pt>
                <c:pt idx="104">
                  <c:v>1.4478</c:v>
                </c:pt>
                <c:pt idx="105">
                  <c:v>5.6896000000000004</c:v>
                </c:pt>
                <c:pt idx="106">
                  <c:v>9.0169999999999995</c:v>
                </c:pt>
                <c:pt idx="107">
                  <c:v>9.8298000000000005</c:v>
                </c:pt>
                <c:pt idx="108">
                  <c:v>9.1567000000000007</c:v>
                </c:pt>
                <c:pt idx="109">
                  <c:v>6.1848999999999998</c:v>
                </c:pt>
                <c:pt idx="110">
                  <c:v>2.2351999999999999</c:v>
                </c:pt>
                <c:pt idx="128">
                  <c:v>1.6255999999999999</c:v>
                </c:pt>
                <c:pt idx="129">
                  <c:v>4.4577</c:v>
                </c:pt>
                <c:pt idx="130">
                  <c:v>6.1214000000000004</c:v>
                </c:pt>
                <c:pt idx="131">
                  <c:v>7.9501999999999997</c:v>
                </c:pt>
                <c:pt idx="132">
                  <c:v>7.9248000000000003</c:v>
                </c:pt>
                <c:pt idx="133">
                  <c:v>3.8988999999999998</c:v>
                </c:pt>
                <c:pt idx="134">
                  <c:v>0.76200000000000001</c:v>
                </c:pt>
                <c:pt idx="152">
                  <c:v>1.9303999999999999</c:v>
                </c:pt>
                <c:pt idx="153">
                  <c:v>7.2770999999999999</c:v>
                </c:pt>
                <c:pt idx="154">
                  <c:v>12.4968</c:v>
                </c:pt>
                <c:pt idx="155">
                  <c:v>14.579599999999999</c:v>
                </c:pt>
                <c:pt idx="156">
                  <c:v>13.373100000000001</c:v>
                </c:pt>
                <c:pt idx="157">
                  <c:v>9.7281999999999993</c:v>
                </c:pt>
                <c:pt idx="158">
                  <c:v>3.8353999999999999</c:v>
                </c:pt>
              </c:numCache>
            </c:numRef>
          </c:val>
          <c:extLst>
            <c:ext xmlns:c16="http://schemas.microsoft.com/office/drawing/2014/chart" uri="{C3380CC4-5D6E-409C-BE32-E72D297353CC}">
              <c16:uniqueId val="{00000008-AB07-468B-B1E6-946A8856405E}"/>
            </c:ext>
          </c:extLst>
        </c:ser>
        <c:dLbls>
          <c:showLegendKey val="0"/>
          <c:showVal val="0"/>
          <c:showCatName val="0"/>
          <c:showSerName val="0"/>
          <c:showPercent val="0"/>
          <c:showBubbleSize val="0"/>
        </c:dLbls>
        <c:axId val="193401600"/>
        <c:axId val="193403136"/>
      </c:areaChart>
      <c:catAx>
        <c:axId val="193401600"/>
        <c:scaling>
          <c:orientation val="minMax"/>
        </c:scaling>
        <c:delete val="1"/>
        <c:axPos val="b"/>
        <c:numFmt formatCode="General" sourceLinked="1"/>
        <c:majorTickMark val="out"/>
        <c:minorTickMark val="none"/>
        <c:tickLblPos val="nextTo"/>
        <c:crossAx val="193403136"/>
        <c:crosses val="autoZero"/>
        <c:auto val="1"/>
        <c:lblAlgn val="ctr"/>
        <c:lblOffset val="100"/>
        <c:noMultiLvlLbl val="0"/>
      </c:catAx>
      <c:valAx>
        <c:axId val="193403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700" b="0" i="0" u="none" strike="noStrike" kern="1200" baseline="0">
                    <a:solidFill>
                      <a:schemeClr val="tx1"/>
                    </a:solidFill>
                    <a:latin typeface="+mn-lt"/>
                    <a:ea typeface="+mn-ea"/>
                    <a:cs typeface="+mn-cs"/>
                  </a:defRPr>
                </a:pPr>
                <a:r>
                  <a:rPr lang="en-GB"/>
                  <a:t>MWh</a:t>
                </a:r>
              </a:p>
            </c:rich>
          </c:tx>
          <c:layout>
            <c:manualLayout>
              <c:xMode val="edge"/>
              <c:yMode val="edge"/>
              <c:x val="4.1257109075056519E-4"/>
              <c:y val="0.1404037195779847"/>
            </c:manualLayout>
          </c:layout>
          <c:overlay val="0"/>
          <c:spPr>
            <a:noFill/>
            <a:ln>
              <a:noFill/>
            </a:ln>
            <a:effectLst/>
          </c:spPr>
          <c:txPr>
            <a:bodyPr rot="0" spcFirstLastPara="1" vertOverflow="ellipsis" wrap="square" anchor="ctr" anchorCtr="1"/>
            <a:lstStyle/>
            <a:p>
              <a:pPr>
                <a:defRPr sz="700" b="0" i="0" u="none" strike="noStrike" kern="1200" baseline="0">
                  <a:solidFill>
                    <a:schemeClr val="tx1"/>
                  </a:solidFill>
                  <a:latin typeface="+mn-lt"/>
                  <a:ea typeface="+mn-ea"/>
                  <a:cs typeface="+mn-cs"/>
                </a:defRPr>
              </a:pPr>
              <a:endParaRPr lang="en-US"/>
            </a:p>
          </c:txPr>
        </c:title>
        <c:numFmt formatCode="#,###"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193401600"/>
        <c:crosses val="autoZero"/>
        <c:crossBetween val="midCat"/>
      </c:valAx>
      <c:spPr>
        <a:noFill/>
        <a:ln>
          <a:noFill/>
        </a:ln>
        <a:effectLst/>
      </c:spPr>
    </c:plotArea>
    <c:legend>
      <c:legendPos val="b"/>
      <c:layout>
        <c:manualLayout>
          <c:xMode val="edge"/>
          <c:yMode val="edge"/>
          <c:x val="1.332105642909499E-2"/>
          <c:y val="0.82364001258925912"/>
          <c:w val="0.9802132387555279"/>
          <c:h val="0.15328875890964438"/>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700">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en-US" dirty="0" smtClean="0"/>
              <a:t>Total</a:t>
            </a:r>
            <a:r>
              <a:rPr lang="en-US" baseline="0" dirty="0" smtClean="0"/>
              <a:t> i</a:t>
            </a:r>
            <a:r>
              <a:rPr lang="en-US" dirty="0" smtClean="0"/>
              <a:t>nstalled </a:t>
            </a:r>
            <a:r>
              <a:rPr lang="en-US" dirty="0"/>
              <a:t>capacity: 13,602.6 MW</a:t>
            </a:r>
          </a:p>
        </c:rich>
      </c:tx>
      <c:layout>
        <c:manualLayout>
          <c:xMode val="edge"/>
          <c:yMode val="edge"/>
          <c:x val="0.15932763448573958"/>
          <c:y val="0.91280472389479295"/>
        </c:manualLayout>
      </c:layout>
      <c:overlay val="0"/>
    </c:title>
    <c:autoTitleDeleted val="0"/>
    <c:plotArea>
      <c:layout>
        <c:manualLayout>
          <c:layoutTarget val="inner"/>
          <c:xMode val="edge"/>
          <c:yMode val="edge"/>
          <c:x val="1.9259460815088128E-2"/>
          <c:y val="0.15895916797640708"/>
          <c:w val="0.6131680186995242"/>
          <c:h val="0.7014185697747547"/>
        </c:manualLayout>
      </c:layout>
      <c:pieChart>
        <c:varyColors val="1"/>
        <c:ser>
          <c:idx val="0"/>
          <c:order val="0"/>
          <c:tx>
            <c:v>Installed capacity (MW)</c:v>
          </c:tx>
          <c:dPt>
            <c:idx val="0"/>
            <c:bubble3D val="0"/>
            <c:spPr>
              <a:solidFill>
                <a:srgbClr val="FFC000"/>
              </a:solidFill>
            </c:spPr>
            <c:extLst>
              <c:ext xmlns:c16="http://schemas.microsoft.com/office/drawing/2014/chart" uri="{C3380CC4-5D6E-409C-BE32-E72D297353CC}">
                <c16:uniqueId val="{00000001-9CB0-48AB-887E-D0F1C2DFBAAC}"/>
              </c:ext>
            </c:extLst>
          </c:dPt>
          <c:dPt>
            <c:idx val="1"/>
            <c:bubble3D val="0"/>
            <c:spPr>
              <a:solidFill>
                <a:srgbClr val="00B050"/>
              </a:solidFill>
            </c:spPr>
            <c:extLst>
              <c:ext xmlns:c16="http://schemas.microsoft.com/office/drawing/2014/chart" uri="{C3380CC4-5D6E-409C-BE32-E72D297353CC}">
                <c16:uniqueId val="{00000003-9CB0-48AB-887E-D0F1C2DFBAAC}"/>
              </c:ext>
            </c:extLst>
          </c:dPt>
          <c:dPt>
            <c:idx val="2"/>
            <c:bubble3D val="0"/>
            <c:spPr>
              <a:solidFill>
                <a:schemeClr val="bg1">
                  <a:lumMod val="50000"/>
                </a:schemeClr>
              </a:solidFill>
            </c:spPr>
            <c:extLst>
              <c:ext xmlns:c16="http://schemas.microsoft.com/office/drawing/2014/chart" uri="{C3380CC4-5D6E-409C-BE32-E72D297353CC}">
                <c16:uniqueId val="{00000005-9CB0-48AB-887E-D0F1C2DFBAAC}"/>
              </c:ext>
            </c:extLst>
          </c:dPt>
          <c:dPt>
            <c:idx val="3"/>
            <c:bubble3D val="0"/>
            <c:spPr>
              <a:solidFill>
                <a:schemeClr val="accent5">
                  <a:lumMod val="20000"/>
                  <a:lumOff val="80000"/>
                </a:schemeClr>
              </a:solidFill>
            </c:spPr>
            <c:extLst>
              <c:ext xmlns:c16="http://schemas.microsoft.com/office/drawing/2014/chart" uri="{C3380CC4-5D6E-409C-BE32-E72D297353CC}">
                <c16:uniqueId val="{00000007-9CB0-48AB-887E-D0F1C2DFBAAC}"/>
              </c:ext>
            </c:extLst>
          </c:dPt>
          <c:dPt>
            <c:idx val="4"/>
            <c:bubble3D val="0"/>
            <c:spPr>
              <a:solidFill>
                <a:schemeClr val="accent1">
                  <a:lumMod val="60000"/>
                  <a:lumOff val="40000"/>
                </a:schemeClr>
              </a:solidFill>
            </c:spPr>
            <c:extLst>
              <c:ext xmlns:c16="http://schemas.microsoft.com/office/drawing/2014/chart" uri="{C3380CC4-5D6E-409C-BE32-E72D297353CC}">
                <c16:uniqueId val="{00000009-9CB0-48AB-887E-D0F1C2DFBAAC}"/>
              </c:ext>
            </c:extLst>
          </c:dPt>
          <c:dPt>
            <c:idx val="5"/>
            <c:bubble3D val="0"/>
            <c:spPr>
              <a:solidFill>
                <a:schemeClr val="accent2">
                  <a:lumMod val="40000"/>
                  <a:lumOff val="60000"/>
                </a:schemeClr>
              </a:solidFill>
            </c:spPr>
            <c:extLst>
              <c:ext xmlns:c16="http://schemas.microsoft.com/office/drawing/2014/chart" uri="{C3380CC4-5D6E-409C-BE32-E72D297353CC}">
                <c16:uniqueId val="{0000000B-9CB0-48AB-887E-D0F1C2DFBAAC}"/>
              </c:ext>
            </c:extLst>
          </c:dPt>
          <c:dPt>
            <c:idx val="6"/>
            <c:bubble3D val="0"/>
            <c:spPr>
              <a:solidFill>
                <a:schemeClr val="accent2">
                  <a:lumMod val="75000"/>
                </a:schemeClr>
              </a:solidFill>
            </c:spPr>
            <c:extLst>
              <c:ext xmlns:c16="http://schemas.microsoft.com/office/drawing/2014/chart" uri="{C3380CC4-5D6E-409C-BE32-E72D297353CC}">
                <c16:uniqueId val="{0000000D-9CB0-48AB-887E-D0F1C2DFBAAC}"/>
              </c:ext>
            </c:extLst>
          </c:dPt>
          <c:dPt>
            <c:idx val="7"/>
            <c:bubble3D val="0"/>
            <c:spPr>
              <a:solidFill>
                <a:schemeClr val="accent5"/>
              </a:solidFill>
            </c:spPr>
            <c:extLst>
              <c:ext xmlns:c16="http://schemas.microsoft.com/office/drawing/2014/chart" uri="{C3380CC4-5D6E-409C-BE32-E72D297353CC}">
                <c16:uniqueId val="{0000000F-9CB0-48AB-887E-D0F1C2DFBAAC}"/>
              </c:ext>
            </c:extLst>
          </c:dPt>
          <c:dPt>
            <c:idx val="9"/>
            <c:bubble3D val="0"/>
            <c:spPr>
              <a:solidFill>
                <a:schemeClr val="accent1"/>
              </a:solidFill>
            </c:spPr>
            <c:extLst>
              <c:ext xmlns:c16="http://schemas.microsoft.com/office/drawing/2014/chart" uri="{C3380CC4-5D6E-409C-BE32-E72D297353CC}">
                <c16:uniqueId val="{00000011-9CB0-48AB-887E-D0F1C2DFBAAC}"/>
              </c:ext>
            </c:extLst>
          </c:dPt>
          <c:dLbls>
            <c:dLbl>
              <c:idx val="3"/>
              <c:layout>
                <c:manualLayout>
                  <c:x val="0.11263021068108689"/>
                  <c:y val="7.0883861935925621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9CB0-48AB-887E-D0F1C2DFBAAC}"/>
                </c:ext>
              </c:extLst>
            </c:dLbl>
            <c:dLbl>
              <c:idx val="4"/>
              <c:layout>
                <c:manualLayout>
                  <c:x val="-9.5759659972888309E-2"/>
                  <c:y val="-2.4621619097871077E-3"/>
                </c:manualLayout>
              </c:layout>
              <c:dLblPos val="bestFit"/>
              <c:showLegendKey val="0"/>
              <c:showVal val="0"/>
              <c:showCatName val="0"/>
              <c:showSerName val="0"/>
              <c:showPercent val="1"/>
              <c:showBubbleSize val="0"/>
              <c:extLst>
                <c:ext xmlns:c15="http://schemas.microsoft.com/office/drawing/2012/chart" uri="{CE6537A1-D6FC-4f65-9D91-7224C49458BB}">
                  <c15:layout>
                    <c:manualLayout>
                      <c:w val="0.10583786424158578"/>
                      <c:h val="5.7675078631299725E-2"/>
                    </c:manualLayout>
                  </c15:layout>
                </c:ext>
                <c:ext xmlns:c16="http://schemas.microsoft.com/office/drawing/2014/chart" uri="{C3380CC4-5D6E-409C-BE32-E72D297353CC}">
                  <c16:uniqueId val="{00000009-9CB0-48AB-887E-D0F1C2DFBAAC}"/>
                </c:ext>
              </c:extLst>
            </c:dLbl>
            <c:numFmt formatCode="0%" sourceLinked="0"/>
            <c:spPr>
              <a:noFill/>
              <a:ln>
                <a:noFill/>
              </a:ln>
              <a:effectLst/>
            </c:spPr>
            <c:txPr>
              <a:bodyPr/>
              <a:lstStyle/>
              <a:p>
                <a:pPr>
                  <a:defRPr sz="1100"/>
                </a:pPr>
                <a:endParaRPr lang="en-US"/>
              </a:p>
            </c:txPr>
            <c:dLblPos val="bestFit"/>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Tabelle2!$G$2:$G$11</c:f>
              <c:strCache>
                <c:ptCount val="10"/>
                <c:pt idx="0">
                  <c:v>natural gas</c:v>
                </c:pt>
                <c:pt idx="1">
                  <c:v>wind</c:v>
                </c:pt>
                <c:pt idx="2">
                  <c:v>coal</c:v>
                </c:pt>
                <c:pt idx="3">
                  <c:v>gas oil</c:v>
                </c:pt>
                <c:pt idx="4">
                  <c:v>fuel oil</c:v>
                </c:pt>
                <c:pt idx="5">
                  <c:v>pumped storage</c:v>
                </c:pt>
                <c:pt idx="6">
                  <c:v>peat</c:v>
                </c:pt>
                <c:pt idx="7">
                  <c:v>hydro</c:v>
                </c:pt>
                <c:pt idx="8">
                  <c:v>waste</c:v>
                </c:pt>
                <c:pt idx="9">
                  <c:v>PV</c:v>
                </c:pt>
              </c:strCache>
            </c:strRef>
          </c:cat>
          <c:val>
            <c:numRef>
              <c:f>Tabelle2!$F$2:$F$11</c:f>
              <c:numCache>
                <c:formatCode>General</c:formatCode>
                <c:ptCount val="10"/>
                <c:pt idx="0">
                  <c:v>5858.0839999999998</c:v>
                </c:pt>
                <c:pt idx="1">
                  <c:v>3685</c:v>
                </c:pt>
                <c:pt idx="2">
                  <c:v>1331</c:v>
                </c:pt>
                <c:pt idx="3">
                  <c:v>712</c:v>
                </c:pt>
                <c:pt idx="4">
                  <c:v>594</c:v>
                </c:pt>
                <c:pt idx="5">
                  <c:v>584</c:v>
                </c:pt>
                <c:pt idx="6">
                  <c:v>350.6</c:v>
                </c:pt>
                <c:pt idx="7">
                  <c:v>216</c:v>
                </c:pt>
                <c:pt idx="8">
                  <c:v>144.89699999999999</c:v>
                </c:pt>
                <c:pt idx="9">
                  <c:v>127</c:v>
                </c:pt>
              </c:numCache>
            </c:numRef>
          </c:val>
          <c:extLst>
            <c:ext xmlns:c16="http://schemas.microsoft.com/office/drawing/2014/chart" uri="{C3380CC4-5D6E-409C-BE32-E72D297353CC}">
              <c16:uniqueId val="{00000012-9CB0-48AB-887E-D0F1C2DFBAAC}"/>
            </c:ext>
          </c:extLst>
        </c:ser>
        <c:dLbls>
          <c:dLblPos val="outEnd"/>
          <c:showLegendKey val="0"/>
          <c:showVal val="1"/>
          <c:showCatName val="0"/>
          <c:showSerName val="0"/>
          <c:showPercent val="0"/>
          <c:showBubbleSize val="0"/>
          <c:showLeaderLines val="1"/>
        </c:dLbls>
        <c:firstSliceAng val="0"/>
      </c:pieChart>
    </c:plotArea>
    <c:legend>
      <c:legendPos val="r"/>
      <c:layout>
        <c:manualLayout>
          <c:xMode val="edge"/>
          <c:yMode val="edge"/>
          <c:x val="0.63285038249771752"/>
          <c:y val="2.3841962619240747E-2"/>
          <c:w val="0.31302459230021518"/>
          <c:h val="0.87954176149862051"/>
        </c:manualLayout>
      </c:layout>
      <c:overlay val="0"/>
      <c:txPr>
        <a:bodyPr/>
        <a:lstStyle/>
        <a:p>
          <a:pPr>
            <a:defRPr sz="900"/>
          </a:pPr>
          <a:endParaRPr lang="en-US"/>
        </a:p>
      </c:txPr>
    </c:legend>
    <c:plotVisOnly val="1"/>
    <c:dispBlanksAs val="gap"/>
    <c:showDLblsOverMax val="0"/>
  </c:chart>
  <c:txPr>
    <a:bodyPr/>
    <a:lstStyle/>
    <a:p>
      <a:pPr>
        <a:defRPr sz="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WWTP with virtual storage</a:t>
            </a:r>
          </a:p>
        </c:rich>
      </c:tx>
      <c:layout>
        <c:manualLayout>
          <c:xMode val="edge"/>
          <c:yMode val="edge"/>
          <c:x val="0.26803104969110425"/>
          <c:y val="0"/>
        </c:manualLayout>
      </c:layout>
      <c:overlay val="0"/>
      <c:spPr>
        <a:noFill/>
        <a:ln>
          <a:noFill/>
        </a:ln>
        <a:effectLst/>
      </c:spPr>
    </c:title>
    <c:autoTitleDeleted val="0"/>
    <c:plotArea>
      <c:layout>
        <c:manualLayout>
          <c:layoutTarget val="inner"/>
          <c:xMode val="edge"/>
          <c:yMode val="edge"/>
          <c:x val="8.362423838865439E-2"/>
          <c:y val="0.16756309383726445"/>
          <c:w val="0.81928321025174911"/>
          <c:h val="0.67986670920731929"/>
        </c:manualLayout>
      </c:layout>
      <c:barChart>
        <c:barDir val="col"/>
        <c:grouping val="stacked"/>
        <c:varyColors val="0"/>
        <c:ser>
          <c:idx val="1"/>
          <c:order val="1"/>
          <c:tx>
            <c:strRef>
              <c:f>'24h run_b'!$B$72</c:f>
              <c:strCache>
                <c:ptCount val="1"/>
                <c:pt idx="0">
                  <c:v>virtual storage</c:v>
                </c:pt>
              </c:strCache>
            </c:strRef>
          </c:tx>
          <c:spPr>
            <a:solidFill>
              <a:schemeClr val="accent3"/>
            </a:solidFill>
            <a:ln>
              <a:noFill/>
            </a:ln>
            <a:effectLst/>
          </c:spPr>
          <c:invertIfNegative val="0"/>
          <c:cat>
            <c:numRef>
              <c:f>'24h run_b'!$C$67:$AA$67</c:f>
              <c:numCache>
                <c:formatCode>h:mm</c:formatCode>
                <c:ptCount val="25"/>
                <c:pt idx="0">
                  <c:v>0</c:v>
                </c:pt>
                <c:pt idx="1">
                  <c:v>4.1666666666666699E-2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pt idx="24">
                  <c:v>1</c:v>
                </c:pt>
              </c:numCache>
            </c:numRef>
          </c:cat>
          <c:val>
            <c:numRef>
              <c:f>'24h run_b'!$C$72:$AA$72</c:f>
              <c:numCache>
                <c:formatCode>General</c:formatCode>
                <c:ptCount val="25"/>
                <c:pt idx="0">
                  <c:v>0</c:v>
                </c:pt>
                <c:pt idx="1">
                  <c:v>92.045107805425204</c:v>
                </c:pt>
                <c:pt idx="2">
                  <c:v>77.884955887370808</c:v>
                </c:pt>
                <c:pt idx="3">
                  <c:v>55.173440499754975</c:v>
                </c:pt>
                <c:pt idx="4">
                  <c:v>-225.10350419255099</c:v>
                </c:pt>
                <c:pt idx="5">
                  <c:v>37.127382002169</c:v>
                </c:pt>
                <c:pt idx="6">
                  <c:v>-10.159867713246499</c:v>
                </c:pt>
                <c:pt idx="7">
                  <c:v>32.431130461825695</c:v>
                </c:pt>
                <c:pt idx="8">
                  <c:v>34.899332870534401</c:v>
                </c:pt>
                <c:pt idx="9">
                  <c:v>51.223457998634416</c:v>
                </c:pt>
                <c:pt idx="10">
                  <c:v>115.88667946015997</c:v>
                </c:pt>
                <c:pt idx="11">
                  <c:v>36.841184474926024</c:v>
                </c:pt>
                <c:pt idx="12">
                  <c:v>166.75070044499699</c:v>
                </c:pt>
                <c:pt idx="13">
                  <c:v>-135.23656757963101</c:v>
                </c:pt>
                <c:pt idx="14">
                  <c:v>135.23656757963101</c:v>
                </c:pt>
                <c:pt idx="15">
                  <c:v>-341.25081886687997</c:v>
                </c:pt>
                <c:pt idx="16">
                  <c:v>87.685771909041989</c:v>
                </c:pt>
                <c:pt idx="17">
                  <c:v>90.838452932684021</c:v>
                </c:pt>
                <c:pt idx="18">
                  <c:v>83.639378529255964</c:v>
                </c:pt>
                <c:pt idx="19">
                  <c:v>57.489456211543029</c:v>
                </c:pt>
                <c:pt idx="20">
                  <c:v>21.597759284354993</c:v>
                </c:pt>
                <c:pt idx="21">
                  <c:v>-342.69769862043199</c:v>
                </c:pt>
                <c:pt idx="22">
                  <c:v>125.49445212202799</c:v>
                </c:pt>
                <c:pt idx="23">
                  <c:v>123.75528033104499</c:v>
                </c:pt>
                <c:pt idx="24">
                  <c:v>93.447966167359027</c:v>
                </c:pt>
              </c:numCache>
            </c:numRef>
          </c:val>
          <c:extLst>
            <c:ext xmlns:c16="http://schemas.microsoft.com/office/drawing/2014/chart" uri="{C3380CC4-5D6E-409C-BE32-E72D297353CC}">
              <c16:uniqueId val="{00000000-18FC-48A7-A584-00464ECC4938}"/>
            </c:ext>
          </c:extLst>
        </c:ser>
        <c:ser>
          <c:idx val="2"/>
          <c:order val="2"/>
          <c:tx>
            <c:strRef>
              <c:f>'24h run_b'!$B$74</c:f>
              <c:strCache>
                <c:ptCount val="1"/>
                <c:pt idx="0">
                  <c:v>wastewater processing</c:v>
                </c:pt>
              </c:strCache>
            </c:strRef>
          </c:tx>
          <c:spPr>
            <a:solidFill>
              <a:schemeClr val="accent2"/>
            </a:solidFill>
            <a:ln>
              <a:noFill/>
            </a:ln>
            <a:effectLst/>
          </c:spPr>
          <c:invertIfNegative val="0"/>
          <c:val>
            <c:numRef>
              <c:f>'24h run_b'!$C$74:$AA$74</c:f>
              <c:numCache>
                <c:formatCode>General</c:formatCode>
                <c:ptCount val="25"/>
                <c:pt idx="0">
                  <c:v>0</c:v>
                </c:pt>
                <c:pt idx="1">
                  <c:v>0</c:v>
                </c:pt>
                <c:pt idx="2">
                  <c:v>0</c:v>
                </c:pt>
                <c:pt idx="3">
                  <c:v>0</c:v>
                </c:pt>
                <c:pt idx="4">
                  <c:v>265.76683393828603</c:v>
                </c:pt>
                <c:pt idx="5">
                  <c:v>0</c:v>
                </c:pt>
                <c:pt idx="6">
                  <c:v>46.5</c:v>
                </c:pt>
                <c:pt idx="7">
                  <c:v>0</c:v>
                </c:pt>
                <c:pt idx="8">
                  <c:v>0</c:v>
                </c:pt>
                <c:pt idx="9">
                  <c:v>0</c:v>
                </c:pt>
                <c:pt idx="10">
                  <c:v>0</c:v>
                </c:pt>
                <c:pt idx="11">
                  <c:v>155.873695110044</c:v>
                </c:pt>
                <c:pt idx="12">
                  <c:v>0</c:v>
                </c:pt>
                <c:pt idx="13">
                  <c:v>266.86107262837999</c:v>
                </c:pt>
                <c:pt idx="14">
                  <c:v>0</c:v>
                </c:pt>
                <c:pt idx="15">
                  <c:v>465</c:v>
                </c:pt>
                <c:pt idx="16">
                  <c:v>0</c:v>
                </c:pt>
                <c:pt idx="17">
                  <c:v>0</c:v>
                </c:pt>
                <c:pt idx="18">
                  <c:v>0</c:v>
                </c:pt>
                <c:pt idx="19">
                  <c:v>46.5</c:v>
                </c:pt>
                <c:pt idx="20">
                  <c:v>78.310779553235804</c:v>
                </c:pt>
                <c:pt idx="21">
                  <c:v>456.65155652932202</c:v>
                </c:pt>
                <c:pt idx="22">
                  <c:v>0</c:v>
                </c:pt>
                <c:pt idx="23">
                  <c:v>0</c:v>
                </c:pt>
                <c:pt idx="24">
                  <c:v>0</c:v>
                </c:pt>
              </c:numCache>
            </c:numRef>
          </c:val>
          <c:extLst>
            <c:ext xmlns:c16="http://schemas.microsoft.com/office/drawing/2014/chart" uri="{C3380CC4-5D6E-409C-BE32-E72D297353CC}">
              <c16:uniqueId val="{00000001-18FC-48A7-A584-00464ECC4938}"/>
            </c:ext>
          </c:extLst>
        </c:ser>
        <c:dLbls>
          <c:showLegendKey val="0"/>
          <c:showVal val="0"/>
          <c:showCatName val="0"/>
          <c:showSerName val="0"/>
          <c:showPercent val="0"/>
          <c:showBubbleSize val="0"/>
        </c:dLbls>
        <c:gapWidth val="150"/>
        <c:overlap val="100"/>
        <c:axId val="139404032"/>
        <c:axId val="139405568"/>
      </c:barChart>
      <c:lineChart>
        <c:grouping val="standard"/>
        <c:varyColors val="0"/>
        <c:ser>
          <c:idx val="0"/>
          <c:order val="0"/>
          <c:tx>
            <c:strRef>
              <c:f>'24h run_b'!$B$75</c:f>
              <c:strCache>
                <c:ptCount val="1"/>
                <c:pt idx="0">
                  <c:v>wastewater inflow</c:v>
                </c:pt>
              </c:strCache>
            </c:strRef>
          </c:tx>
          <c:spPr>
            <a:ln w="19050" cap="rnd">
              <a:solidFill>
                <a:schemeClr val="accent1"/>
              </a:solidFill>
              <a:round/>
            </a:ln>
            <a:effectLst/>
          </c:spPr>
          <c:marker>
            <c:symbol val="none"/>
          </c:marker>
          <c:cat>
            <c:numRef>
              <c:f>'24h run_b'!$C$67:$AA$67</c:f>
              <c:numCache>
                <c:formatCode>h:mm</c:formatCode>
                <c:ptCount val="25"/>
                <c:pt idx="0">
                  <c:v>0</c:v>
                </c:pt>
                <c:pt idx="1">
                  <c:v>4.1666666666666699E-2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pt idx="24">
                  <c:v>1</c:v>
                </c:pt>
              </c:numCache>
            </c:numRef>
          </c:cat>
          <c:val>
            <c:numRef>
              <c:f>'24h run_b'!$C$75:$AA$75</c:f>
              <c:numCache>
                <c:formatCode>General</c:formatCode>
                <c:ptCount val="25"/>
                <c:pt idx="0">
                  <c:v>0</c:v>
                </c:pt>
                <c:pt idx="1">
                  <c:v>92.045107805425204</c:v>
                </c:pt>
                <c:pt idx="2">
                  <c:v>77.884955887370594</c:v>
                </c:pt>
                <c:pt idx="3">
                  <c:v>55.173440499755102</c:v>
                </c:pt>
                <c:pt idx="4">
                  <c:v>40.663329745735503</c:v>
                </c:pt>
                <c:pt idx="5">
                  <c:v>37.127382002169</c:v>
                </c:pt>
                <c:pt idx="6">
                  <c:v>36.340132286753601</c:v>
                </c:pt>
                <c:pt idx="7">
                  <c:v>32.431130461825603</c:v>
                </c:pt>
                <c:pt idx="8">
                  <c:v>34.899332870534401</c:v>
                </c:pt>
                <c:pt idx="9">
                  <c:v>51.223457998634103</c:v>
                </c:pt>
                <c:pt idx="10">
                  <c:v>115.88667946016</c:v>
                </c:pt>
                <c:pt idx="11">
                  <c:v>192.71487958496999</c:v>
                </c:pt>
                <c:pt idx="12">
                  <c:v>166.75070044499699</c:v>
                </c:pt>
                <c:pt idx="13">
                  <c:v>131.624505048749</c:v>
                </c:pt>
                <c:pt idx="14">
                  <c:v>135.23656757963099</c:v>
                </c:pt>
                <c:pt idx="15">
                  <c:v>123.74918113312</c:v>
                </c:pt>
                <c:pt idx="16">
                  <c:v>87.685771909041804</c:v>
                </c:pt>
                <c:pt idx="17">
                  <c:v>90.838452932684206</c:v>
                </c:pt>
                <c:pt idx="18">
                  <c:v>83.639378529256206</c:v>
                </c:pt>
                <c:pt idx="19">
                  <c:v>103.989456211543</c:v>
                </c:pt>
                <c:pt idx="20">
                  <c:v>99.908538837591095</c:v>
                </c:pt>
                <c:pt idx="21">
                  <c:v>113.95385790889</c:v>
                </c:pt>
                <c:pt idx="22">
                  <c:v>125.49445212202799</c:v>
                </c:pt>
                <c:pt idx="23">
                  <c:v>123.755280331045</c:v>
                </c:pt>
                <c:pt idx="24">
                  <c:v>93.447966167359297</c:v>
                </c:pt>
              </c:numCache>
            </c:numRef>
          </c:val>
          <c:smooth val="0"/>
          <c:extLst>
            <c:ext xmlns:c16="http://schemas.microsoft.com/office/drawing/2014/chart" uri="{C3380CC4-5D6E-409C-BE32-E72D297353CC}">
              <c16:uniqueId val="{00000002-18FC-48A7-A584-00464ECC4938}"/>
            </c:ext>
          </c:extLst>
        </c:ser>
        <c:dLbls>
          <c:showLegendKey val="0"/>
          <c:showVal val="0"/>
          <c:showCatName val="0"/>
          <c:showSerName val="0"/>
          <c:showPercent val="0"/>
          <c:showBubbleSize val="0"/>
        </c:dLbls>
        <c:marker val="1"/>
        <c:smooth val="0"/>
        <c:axId val="139404032"/>
        <c:axId val="139405568"/>
      </c:lineChart>
      <c:lineChart>
        <c:grouping val="standard"/>
        <c:varyColors val="0"/>
        <c:ser>
          <c:idx val="3"/>
          <c:order val="3"/>
          <c:tx>
            <c:v>residual load</c:v>
          </c:tx>
          <c:spPr>
            <a:ln w="19050" cap="rnd">
              <a:solidFill>
                <a:schemeClr val="accent6"/>
              </a:solidFill>
              <a:round/>
            </a:ln>
            <a:effectLst/>
          </c:spPr>
          <c:marker>
            <c:symbol val="none"/>
          </c:marker>
          <c:val>
            <c:numRef>
              <c:f>'24h run_b'!$C$70:$AA$70</c:f>
              <c:numCache>
                <c:formatCode>General</c:formatCode>
                <c:ptCount val="25"/>
                <c:pt idx="0">
                  <c:v>2895.2</c:v>
                </c:pt>
                <c:pt idx="1">
                  <c:v>2502.26908308263</c:v>
                </c:pt>
                <c:pt idx="2">
                  <c:v>2308.7546026955101</c:v>
                </c:pt>
                <c:pt idx="3">
                  <c:v>2200.1719630593698</c:v>
                </c:pt>
                <c:pt idx="4">
                  <c:v>2137.6108319503001</c:v>
                </c:pt>
                <c:pt idx="5">
                  <c:v>2207.3446727079499</c:v>
                </c:pt>
                <c:pt idx="6">
                  <c:v>2288.0022070746199</c:v>
                </c:pt>
                <c:pt idx="7">
                  <c:v>2790.5896181431699</c:v>
                </c:pt>
                <c:pt idx="8">
                  <c:v>3030.0659962331101</c:v>
                </c:pt>
                <c:pt idx="9">
                  <c:v>3279.2652663331296</c:v>
                </c:pt>
                <c:pt idx="10">
                  <c:v>3205.4295075249297</c:v>
                </c:pt>
                <c:pt idx="11">
                  <c:v>3343.5179238924297</c:v>
                </c:pt>
                <c:pt idx="12">
                  <c:v>3233.7720138469299</c:v>
                </c:pt>
                <c:pt idx="13">
                  <c:v>3080.6455887996804</c:v>
                </c:pt>
                <c:pt idx="14">
                  <c:v>2925.5897195861003</c:v>
                </c:pt>
                <c:pt idx="15">
                  <c:v>2847.3759595198794</c:v>
                </c:pt>
                <c:pt idx="16">
                  <c:v>3298.7608040695604</c:v>
                </c:pt>
                <c:pt idx="17">
                  <c:v>3802.58063136278</c:v>
                </c:pt>
                <c:pt idx="18">
                  <c:v>3702.8995300428096</c:v>
                </c:pt>
                <c:pt idx="19">
                  <c:v>3503.4047697983196</c:v>
                </c:pt>
                <c:pt idx="20">
                  <c:v>3039.9938261831603</c:v>
                </c:pt>
                <c:pt idx="21">
                  <c:v>2647.9094055770602</c:v>
                </c:pt>
                <c:pt idx="22">
                  <c:v>2573.7989564188101</c:v>
                </c:pt>
                <c:pt idx="23">
                  <c:v>2713.2156011475599</c:v>
                </c:pt>
                <c:pt idx="24">
                  <c:v>2549.6556570386701</c:v>
                </c:pt>
              </c:numCache>
            </c:numRef>
          </c:val>
          <c:smooth val="0"/>
          <c:extLst>
            <c:ext xmlns:c16="http://schemas.microsoft.com/office/drawing/2014/chart" uri="{C3380CC4-5D6E-409C-BE32-E72D297353CC}">
              <c16:uniqueId val="{00000003-18FC-48A7-A584-00464ECC4938}"/>
            </c:ext>
          </c:extLst>
        </c:ser>
        <c:dLbls>
          <c:showLegendKey val="0"/>
          <c:showVal val="0"/>
          <c:showCatName val="0"/>
          <c:showSerName val="0"/>
          <c:showPercent val="0"/>
          <c:showBubbleSize val="0"/>
        </c:dLbls>
        <c:marker val="1"/>
        <c:smooth val="0"/>
        <c:axId val="139413760"/>
        <c:axId val="139411840"/>
      </c:lineChart>
      <c:catAx>
        <c:axId val="139404032"/>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05568"/>
        <c:crosses val="autoZero"/>
        <c:auto val="1"/>
        <c:lblAlgn val="ctr"/>
        <c:lblOffset val="100"/>
        <c:noMultiLvlLbl val="0"/>
      </c:catAx>
      <c:valAx>
        <c:axId val="139405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vert="horz"/>
              <a:lstStyle/>
              <a:p>
                <a:pPr>
                  <a:defRPr b="0"/>
                </a:pPr>
                <a:r>
                  <a:rPr lang="de-DE" b="0" smtClean="0"/>
                  <a:t>kg </a:t>
                </a:r>
                <a:r>
                  <a:rPr lang="de-DE" b="0" dirty="0" smtClean="0"/>
                  <a:t>BOD5</a:t>
                </a:r>
                <a:endParaRPr lang="de-DE" b="0" dirty="0"/>
              </a:p>
            </c:rich>
          </c:tx>
          <c:layout>
            <c:manualLayout>
              <c:xMode val="edge"/>
              <c:yMode val="edge"/>
              <c:x val="2.3474183827350149E-2"/>
              <c:y val="8.5870161244684856E-2"/>
            </c:manualLayout>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04032"/>
        <c:crossesAt val="1"/>
        <c:crossBetween val="between"/>
      </c:valAx>
      <c:valAx>
        <c:axId val="139411840"/>
        <c:scaling>
          <c:orientation val="minMax"/>
        </c:scaling>
        <c:delete val="0"/>
        <c:axPos val="r"/>
        <c:title>
          <c:tx>
            <c:rich>
              <a:bodyPr rot="0" vert="horz"/>
              <a:lstStyle/>
              <a:p>
                <a:pPr>
                  <a:defRPr b="0"/>
                </a:pPr>
                <a:r>
                  <a:rPr lang="de-DE" b="0" dirty="0" smtClean="0"/>
                  <a:t>MWh</a:t>
                </a:r>
                <a:endParaRPr lang="de-DE" b="0" dirty="0"/>
              </a:p>
            </c:rich>
          </c:tx>
          <c:layout>
            <c:manualLayout>
              <c:xMode val="edge"/>
              <c:yMode val="edge"/>
              <c:x val="0.93014951622618303"/>
              <c:y val="8.896801840566218E-2"/>
            </c:manualLayout>
          </c:layout>
          <c:overlay val="0"/>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13760"/>
        <c:crosses val="max"/>
        <c:crossBetween val="between"/>
      </c:valAx>
      <c:catAx>
        <c:axId val="139413760"/>
        <c:scaling>
          <c:orientation val="minMax"/>
        </c:scaling>
        <c:delete val="1"/>
        <c:axPos val="b"/>
        <c:majorTickMark val="out"/>
        <c:minorTickMark val="none"/>
        <c:tickLblPos val="nextTo"/>
        <c:crossAx val="13941184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WWTP without virtual storage</a:t>
            </a:r>
          </a:p>
        </c:rich>
      </c:tx>
      <c:layout>
        <c:manualLayout>
          <c:xMode val="edge"/>
          <c:yMode val="edge"/>
          <c:x val="0.25026800325096565"/>
          <c:y val="0"/>
        </c:manualLayout>
      </c:layout>
      <c:overlay val="0"/>
      <c:spPr>
        <a:noFill/>
        <a:ln>
          <a:noFill/>
        </a:ln>
        <a:effectLst/>
      </c:spPr>
    </c:title>
    <c:autoTitleDeleted val="0"/>
    <c:plotArea>
      <c:layout>
        <c:manualLayout>
          <c:layoutTarget val="inner"/>
          <c:xMode val="edge"/>
          <c:yMode val="edge"/>
          <c:x val="7.9247594050743664E-2"/>
          <c:y val="0.16870146626508967"/>
          <c:w val="0.82006517042512539"/>
          <c:h val="0.65523218768800207"/>
        </c:manualLayout>
      </c:layout>
      <c:barChart>
        <c:barDir val="col"/>
        <c:grouping val="clustered"/>
        <c:varyColors val="0"/>
        <c:ser>
          <c:idx val="1"/>
          <c:order val="1"/>
          <c:tx>
            <c:v>wastewater processing</c:v>
          </c:tx>
          <c:spPr>
            <a:solidFill>
              <a:schemeClr val="accent2"/>
            </a:solidFill>
            <a:ln>
              <a:noFill/>
            </a:ln>
            <a:effectLst/>
          </c:spPr>
          <c:invertIfNegative val="0"/>
          <c:cat>
            <c:numRef>
              <c:f>'[2]energy demand time series'!$A$5:$A$29</c:f>
              <c:numCache>
                <c:formatCode>h:mm</c:formatCode>
                <c:ptCount val="25"/>
                <c:pt idx="0">
                  <c:v>0</c:v>
                </c:pt>
                <c:pt idx="1">
                  <c:v>4.1666666666666699E-2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pt idx="24">
                  <c:v>1</c:v>
                </c:pt>
              </c:numCache>
            </c:numRef>
          </c:cat>
          <c:val>
            <c:numRef>
              <c:f>'no flexibility'!$B$13:$Z$13</c:f>
              <c:numCache>
                <c:formatCode>0.000</c:formatCode>
                <c:ptCount val="25"/>
                <c:pt idx="0" formatCode="General">
                  <c:v>0</c:v>
                </c:pt>
                <c:pt idx="1">
                  <c:v>92.045107805425189</c:v>
                </c:pt>
                <c:pt idx="2">
                  <c:v>77.88495588737058</c:v>
                </c:pt>
                <c:pt idx="3">
                  <c:v>55.17344049975506</c:v>
                </c:pt>
                <c:pt idx="4">
                  <c:v>40.66332974573551</c:v>
                </c:pt>
                <c:pt idx="5">
                  <c:v>37.127382002168964</c:v>
                </c:pt>
                <c:pt idx="6">
                  <c:v>36.340132286753565</c:v>
                </c:pt>
                <c:pt idx="7">
                  <c:v>32.431130461825632</c:v>
                </c:pt>
                <c:pt idx="8">
                  <c:v>34.899332870534394</c:v>
                </c:pt>
                <c:pt idx="9">
                  <c:v>51.223457998634117</c:v>
                </c:pt>
                <c:pt idx="10">
                  <c:v>115.88667946016044</c:v>
                </c:pt>
                <c:pt idx="11">
                  <c:v>192.71487958496957</c:v>
                </c:pt>
                <c:pt idx="12">
                  <c:v>166.75070044499697</c:v>
                </c:pt>
                <c:pt idx="13">
                  <c:v>131.62450504874931</c:v>
                </c:pt>
                <c:pt idx="14">
                  <c:v>135.23656757963082</c:v>
                </c:pt>
                <c:pt idx="15">
                  <c:v>123.74918113311983</c:v>
                </c:pt>
                <c:pt idx="16">
                  <c:v>87.68577190904179</c:v>
                </c:pt>
                <c:pt idx="17">
                  <c:v>90.838452932684206</c:v>
                </c:pt>
                <c:pt idx="18">
                  <c:v>83.639378529256163</c:v>
                </c:pt>
                <c:pt idx="19">
                  <c:v>103.98945621154272</c:v>
                </c:pt>
                <c:pt idx="20">
                  <c:v>99.908538837591095</c:v>
                </c:pt>
                <c:pt idx="21">
                  <c:v>113.95385790888962</c:v>
                </c:pt>
                <c:pt idx="22">
                  <c:v>125.49445212202805</c:v>
                </c:pt>
                <c:pt idx="23">
                  <c:v>123.75528033104477</c:v>
                </c:pt>
                <c:pt idx="24">
                  <c:v>93.447966167359311</c:v>
                </c:pt>
              </c:numCache>
            </c:numRef>
          </c:val>
          <c:extLst>
            <c:ext xmlns:c16="http://schemas.microsoft.com/office/drawing/2014/chart" uri="{C3380CC4-5D6E-409C-BE32-E72D297353CC}">
              <c16:uniqueId val="{00000000-60EF-4377-8635-48416C6E0A31}"/>
            </c:ext>
          </c:extLst>
        </c:ser>
        <c:dLbls>
          <c:showLegendKey val="0"/>
          <c:showVal val="0"/>
          <c:showCatName val="0"/>
          <c:showSerName val="0"/>
          <c:showPercent val="0"/>
          <c:showBubbleSize val="0"/>
        </c:dLbls>
        <c:gapWidth val="219"/>
        <c:axId val="139442816"/>
        <c:axId val="139456896"/>
      </c:barChart>
      <c:lineChart>
        <c:grouping val="standard"/>
        <c:varyColors val="0"/>
        <c:ser>
          <c:idx val="0"/>
          <c:order val="0"/>
          <c:tx>
            <c:v>wastewater inflow</c:v>
          </c:tx>
          <c:spPr>
            <a:ln w="19050" cap="rnd">
              <a:solidFill>
                <a:schemeClr val="accent1"/>
              </a:solidFill>
              <a:round/>
            </a:ln>
            <a:effectLst/>
          </c:spPr>
          <c:marker>
            <c:symbol val="none"/>
          </c:marker>
          <c:cat>
            <c:numRef>
              <c:f>'no flexibility'!$B$1:$Z$1</c:f>
              <c:numCache>
                <c:formatCode>h:mm</c:formatCode>
                <c:ptCount val="25"/>
                <c:pt idx="0">
                  <c:v>0</c:v>
                </c:pt>
                <c:pt idx="1">
                  <c:v>4.1666666666666699E-2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pt idx="24">
                  <c:v>1</c:v>
                </c:pt>
              </c:numCache>
            </c:numRef>
          </c:cat>
          <c:val>
            <c:numRef>
              <c:f>'no flexibility'!$B$13:$Z$13</c:f>
              <c:numCache>
                <c:formatCode>0.000</c:formatCode>
                <c:ptCount val="25"/>
                <c:pt idx="0" formatCode="General">
                  <c:v>0</c:v>
                </c:pt>
                <c:pt idx="1">
                  <c:v>92.045107805425189</c:v>
                </c:pt>
                <c:pt idx="2">
                  <c:v>77.88495588737058</c:v>
                </c:pt>
                <c:pt idx="3">
                  <c:v>55.17344049975506</c:v>
                </c:pt>
                <c:pt idx="4">
                  <c:v>40.66332974573551</c:v>
                </c:pt>
                <c:pt idx="5">
                  <c:v>37.127382002168964</c:v>
                </c:pt>
                <c:pt idx="6">
                  <c:v>36.340132286753565</c:v>
                </c:pt>
                <c:pt idx="7">
                  <c:v>32.431130461825632</c:v>
                </c:pt>
                <c:pt idx="8">
                  <c:v>34.899332870534394</c:v>
                </c:pt>
                <c:pt idx="9">
                  <c:v>51.223457998634117</c:v>
                </c:pt>
                <c:pt idx="10">
                  <c:v>115.88667946016044</c:v>
                </c:pt>
                <c:pt idx="11">
                  <c:v>192.71487958496957</c:v>
                </c:pt>
                <c:pt idx="12">
                  <c:v>166.75070044499697</c:v>
                </c:pt>
                <c:pt idx="13">
                  <c:v>131.62450504874931</c:v>
                </c:pt>
                <c:pt idx="14">
                  <c:v>135.23656757963082</c:v>
                </c:pt>
                <c:pt idx="15">
                  <c:v>123.74918113311983</c:v>
                </c:pt>
                <c:pt idx="16">
                  <c:v>87.68577190904179</c:v>
                </c:pt>
                <c:pt idx="17">
                  <c:v>90.838452932684206</c:v>
                </c:pt>
                <c:pt idx="18">
                  <c:v>83.639378529256163</c:v>
                </c:pt>
                <c:pt idx="19">
                  <c:v>103.98945621154272</c:v>
                </c:pt>
                <c:pt idx="20">
                  <c:v>99.908538837591095</c:v>
                </c:pt>
                <c:pt idx="21">
                  <c:v>113.95385790888962</c:v>
                </c:pt>
                <c:pt idx="22">
                  <c:v>125.49445212202805</c:v>
                </c:pt>
                <c:pt idx="23">
                  <c:v>123.75528033104477</c:v>
                </c:pt>
                <c:pt idx="24">
                  <c:v>93.447966167359311</c:v>
                </c:pt>
              </c:numCache>
            </c:numRef>
          </c:val>
          <c:smooth val="0"/>
          <c:extLst>
            <c:ext xmlns:c16="http://schemas.microsoft.com/office/drawing/2014/chart" uri="{C3380CC4-5D6E-409C-BE32-E72D297353CC}">
              <c16:uniqueId val="{00000001-60EF-4377-8635-48416C6E0A31}"/>
            </c:ext>
          </c:extLst>
        </c:ser>
        <c:dLbls>
          <c:showLegendKey val="0"/>
          <c:showVal val="0"/>
          <c:showCatName val="0"/>
          <c:showSerName val="0"/>
          <c:showPercent val="0"/>
          <c:showBubbleSize val="0"/>
        </c:dLbls>
        <c:marker val="1"/>
        <c:smooth val="0"/>
        <c:axId val="139442816"/>
        <c:axId val="139456896"/>
      </c:lineChart>
      <c:lineChart>
        <c:grouping val="standard"/>
        <c:varyColors val="0"/>
        <c:ser>
          <c:idx val="2"/>
          <c:order val="2"/>
          <c:tx>
            <c:strRef>
              <c:f>'no flexibility'!$A$11</c:f>
              <c:strCache>
                <c:ptCount val="1"/>
                <c:pt idx="0">
                  <c:v>residual load</c:v>
                </c:pt>
              </c:strCache>
            </c:strRef>
          </c:tx>
          <c:spPr>
            <a:ln w="19050" cap="rnd">
              <a:solidFill>
                <a:schemeClr val="accent6"/>
              </a:solidFill>
              <a:round/>
            </a:ln>
            <a:effectLst/>
          </c:spPr>
          <c:marker>
            <c:symbol val="none"/>
          </c:marker>
          <c:cat>
            <c:numRef>
              <c:f>'no flexibility'!$B$1:$Z$1</c:f>
              <c:numCache>
                <c:formatCode>h:mm</c:formatCode>
                <c:ptCount val="25"/>
                <c:pt idx="0">
                  <c:v>0</c:v>
                </c:pt>
                <c:pt idx="1">
                  <c:v>4.1666666666666699E-2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pt idx="24">
                  <c:v>1</c:v>
                </c:pt>
              </c:numCache>
            </c:numRef>
          </c:cat>
          <c:val>
            <c:numRef>
              <c:f>'no flexibility'!$B$11:$Z$11</c:f>
              <c:numCache>
                <c:formatCode>General</c:formatCode>
                <c:ptCount val="25"/>
                <c:pt idx="0">
                  <c:v>2895.2</c:v>
                </c:pt>
                <c:pt idx="1">
                  <c:v>2502.26908308263</c:v>
                </c:pt>
                <c:pt idx="2">
                  <c:v>2308.7546026955101</c:v>
                </c:pt>
                <c:pt idx="3">
                  <c:v>2200.1719630593698</c:v>
                </c:pt>
                <c:pt idx="4">
                  <c:v>2137.6108319503001</c:v>
                </c:pt>
                <c:pt idx="5">
                  <c:v>2207.3446727079499</c:v>
                </c:pt>
                <c:pt idx="6">
                  <c:v>2288.0022070746199</c:v>
                </c:pt>
                <c:pt idx="7">
                  <c:v>2790.5896181431699</c:v>
                </c:pt>
                <c:pt idx="8">
                  <c:v>3030.0659962331101</c:v>
                </c:pt>
                <c:pt idx="9">
                  <c:v>3279.2652663331296</c:v>
                </c:pt>
                <c:pt idx="10">
                  <c:v>3205.4295075249297</c:v>
                </c:pt>
                <c:pt idx="11">
                  <c:v>3343.5179238924297</c:v>
                </c:pt>
                <c:pt idx="12">
                  <c:v>3233.7720138469299</c:v>
                </c:pt>
                <c:pt idx="13">
                  <c:v>3080.6455887996804</c:v>
                </c:pt>
                <c:pt idx="14">
                  <c:v>2925.5897195861003</c:v>
                </c:pt>
                <c:pt idx="15">
                  <c:v>2847.3759595198794</c:v>
                </c:pt>
                <c:pt idx="16">
                  <c:v>3298.7608040695604</c:v>
                </c:pt>
                <c:pt idx="17">
                  <c:v>3802.58063136278</c:v>
                </c:pt>
                <c:pt idx="18">
                  <c:v>3702.8995300428096</c:v>
                </c:pt>
                <c:pt idx="19">
                  <c:v>3503.4047697983196</c:v>
                </c:pt>
                <c:pt idx="20">
                  <c:v>3039.9938261831603</c:v>
                </c:pt>
                <c:pt idx="21">
                  <c:v>2647.9094055770602</c:v>
                </c:pt>
                <c:pt idx="22">
                  <c:v>2573.7989564188101</c:v>
                </c:pt>
                <c:pt idx="23">
                  <c:v>2713.2156011475599</c:v>
                </c:pt>
                <c:pt idx="24">
                  <c:v>2549.6556570386701</c:v>
                </c:pt>
              </c:numCache>
            </c:numRef>
          </c:val>
          <c:smooth val="0"/>
          <c:extLst>
            <c:ext xmlns:c16="http://schemas.microsoft.com/office/drawing/2014/chart" uri="{C3380CC4-5D6E-409C-BE32-E72D297353CC}">
              <c16:uniqueId val="{00000002-60EF-4377-8635-48416C6E0A31}"/>
            </c:ext>
          </c:extLst>
        </c:ser>
        <c:dLbls>
          <c:showLegendKey val="0"/>
          <c:showVal val="0"/>
          <c:showCatName val="0"/>
          <c:showSerName val="0"/>
          <c:showPercent val="0"/>
          <c:showBubbleSize val="0"/>
        </c:dLbls>
        <c:marker val="1"/>
        <c:smooth val="0"/>
        <c:axId val="139465088"/>
        <c:axId val="139458816"/>
      </c:lineChart>
      <c:catAx>
        <c:axId val="139442816"/>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56896"/>
        <c:crosses val="autoZero"/>
        <c:auto val="1"/>
        <c:lblAlgn val="ctr"/>
        <c:lblOffset val="100"/>
        <c:noMultiLvlLbl val="0"/>
      </c:catAx>
      <c:valAx>
        <c:axId val="139456896"/>
        <c:scaling>
          <c:orientation val="minMax"/>
          <c:max val="600"/>
          <c:min val="-400"/>
        </c:scaling>
        <c:delete val="0"/>
        <c:axPos val="l"/>
        <c:majorGridlines>
          <c:spPr>
            <a:ln w="9525" cap="flat" cmpd="sng" algn="ctr">
              <a:solidFill>
                <a:schemeClr val="tx1">
                  <a:lumMod val="15000"/>
                  <a:lumOff val="85000"/>
                </a:schemeClr>
              </a:solidFill>
              <a:round/>
            </a:ln>
            <a:effectLst/>
          </c:spPr>
        </c:majorGridlines>
        <c:title>
          <c:tx>
            <c:rich>
              <a:bodyPr rot="0" vert="horz"/>
              <a:lstStyle/>
              <a:p>
                <a:pPr>
                  <a:defRPr b="0"/>
                </a:pPr>
                <a:r>
                  <a:rPr lang="de-DE" b="0" dirty="0" smtClean="0"/>
                  <a:t>kg BOD5</a:t>
                </a:r>
                <a:endParaRPr lang="de-DE" b="0" dirty="0"/>
              </a:p>
            </c:rich>
          </c:tx>
          <c:layout>
            <c:manualLayout>
              <c:xMode val="edge"/>
              <c:yMode val="edge"/>
              <c:x val="0"/>
              <c:y val="8.0409225331221579E-2"/>
            </c:manualLayout>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42816"/>
        <c:crosses val="autoZero"/>
        <c:crossBetween val="between"/>
      </c:valAx>
      <c:valAx>
        <c:axId val="139458816"/>
        <c:scaling>
          <c:orientation val="minMax"/>
        </c:scaling>
        <c:delete val="0"/>
        <c:axPos val="r"/>
        <c:title>
          <c:tx>
            <c:rich>
              <a:bodyPr rot="0" vert="horz"/>
              <a:lstStyle/>
              <a:p>
                <a:pPr>
                  <a:defRPr b="0"/>
                </a:pPr>
                <a:r>
                  <a:rPr lang="de-DE" b="0" dirty="0" smtClean="0"/>
                  <a:t>MWh</a:t>
                </a:r>
                <a:endParaRPr lang="de-DE" b="0" dirty="0"/>
              </a:p>
            </c:rich>
          </c:tx>
          <c:layout>
            <c:manualLayout>
              <c:xMode val="edge"/>
              <c:yMode val="edge"/>
              <c:x val="0.92940015716202273"/>
              <c:y val="8.0409225331221579E-2"/>
            </c:manualLayout>
          </c:layout>
          <c:overlay val="0"/>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65088"/>
        <c:crosses val="max"/>
        <c:crossBetween val="between"/>
      </c:valAx>
      <c:catAx>
        <c:axId val="139465088"/>
        <c:scaling>
          <c:orientation val="minMax"/>
        </c:scaling>
        <c:delete val="1"/>
        <c:axPos val="b"/>
        <c:numFmt formatCode="h:mm" sourceLinked="1"/>
        <c:majorTickMark val="out"/>
        <c:minorTickMark val="none"/>
        <c:tickLblPos val="nextTo"/>
        <c:crossAx val="139458816"/>
        <c:crosses val="autoZero"/>
        <c:auto val="1"/>
        <c:lblAlgn val="ctr"/>
        <c:lblOffset val="100"/>
        <c:noMultiLvlLbl val="0"/>
      </c:catAx>
      <c:spPr>
        <a:noFill/>
        <a:ln>
          <a:noFill/>
        </a:ln>
        <a:effectLst/>
      </c:spPr>
    </c:plotArea>
    <c:legend>
      <c:legendPos val="b"/>
      <c:layout>
        <c:manualLayout>
          <c:xMode val="edge"/>
          <c:yMode val="edge"/>
          <c:x val="5.7469367919448393E-2"/>
          <c:y val="0.87087770785249663"/>
          <c:w val="0.8850612641611032"/>
          <c:h val="0.1110527500206898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27662-D928-479B-93E3-5C612372B31D}" type="datetimeFigureOut">
              <a:rPr lang="en-IE" smtClean="0"/>
              <a:t>26/08/2019</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F8E5C-0588-486F-B2D7-F242F3F71D76}" type="slidenum">
              <a:rPr lang="en-IE" smtClean="0"/>
              <a:t>‹#›</a:t>
            </a:fld>
            <a:endParaRPr lang="en-IE"/>
          </a:p>
        </p:txBody>
      </p:sp>
    </p:spTree>
    <p:extLst>
      <p:ext uri="{BB962C8B-B14F-4D97-AF65-F5344CB8AC3E}">
        <p14:creationId xmlns:p14="http://schemas.microsoft.com/office/powerpoint/2010/main" val="3386997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GB" sz="1200" b="1" i="0" u="none" strike="noStrike" kern="1200" dirty="0" smtClean="0">
                <a:solidFill>
                  <a:schemeClr val="tx1"/>
                </a:solidFill>
                <a:effectLst/>
                <a:latin typeface="+mn-lt"/>
                <a:ea typeface="+mn-ea"/>
                <a:cs typeface="+mn-cs"/>
              </a:rPr>
              <a:t>Two sides of the water-energy nexus:</a:t>
            </a:r>
          </a:p>
          <a:p>
            <a:pPr rtl="0" eaLnBrk="1" fontAlgn="t" latinLnBrk="0" hangingPunct="1"/>
            <a:endParaRPr lang="en-GB" sz="1200" b="1" i="0" u="none" strike="noStrike" kern="1200" dirty="0" smtClean="0">
              <a:solidFill>
                <a:schemeClr val="tx1"/>
              </a:solidFill>
              <a:effectLst/>
              <a:latin typeface="+mn-lt"/>
              <a:ea typeface="+mn-ea"/>
              <a:cs typeface="+mn-cs"/>
            </a:endParaRPr>
          </a:p>
          <a:p>
            <a:pPr rtl="0" eaLnBrk="1" fontAlgn="t" latinLnBrk="0" hangingPunct="1"/>
            <a:r>
              <a:rPr lang="en-GB" sz="1200" b="1" i="0" u="none" strike="noStrike" kern="1200" dirty="0" smtClean="0">
                <a:solidFill>
                  <a:schemeClr val="tx1"/>
                </a:solidFill>
                <a:effectLst/>
                <a:latin typeface="+mn-lt"/>
                <a:ea typeface="+mn-ea"/>
                <a:cs typeface="+mn-cs"/>
              </a:rPr>
              <a:t>Water for energy</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smtClean="0">
                <a:solidFill>
                  <a:schemeClr val="tx1"/>
                </a:solidFill>
                <a:effectLst/>
                <a:latin typeface="+mn-lt"/>
                <a:ea typeface="+mn-ea"/>
                <a:cs typeface="+mn-cs"/>
              </a:rPr>
              <a:t>Cooling in thermal power plants</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smtClean="0">
                <a:solidFill>
                  <a:schemeClr val="tx1"/>
                </a:solidFill>
                <a:effectLst/>
                <a:latin typeface="+mn-lt"/>
                <a:ea typeface="+mn-ea"/>
                <a:cs typeface="+mn-cs"/>
              </a:rPr>
              <a:t>Extraction and refining of fossil fuels</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smtClean="0">
                <a:solidFill>
                  <a:schemeClr val="tx1"/>
                </a:solidFill>
                <a:effectLst/>
                <a:latin typeface="+mn-lt"/>
                <a:ea typeface="+mn-ea"/>
                <a:cs typeface="+mn-cs"/>
              </a:rPr>
              <a:t>Growing crops for biofuels</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smtClean="0">
                <a:solidFill>
                  <a:schemeClr val="tx1"/>
                </a:solidFill>
                <a:effectLst/>
                <a:latin typeface="+mn-lt"/>
                <a:ea typeface="+mn-ea"/>
                <a:cs typeface="+mn-cs"/>
              </a:rPr>
              <a:t>Hydro power</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smtClean="0">
                <a:solidFill>
                  <a:schemeClr val="tx1"/>
                </a:solidFill>
                <a:effectLst/>
                <a:latin typeface="+mn-lt"/>
                <a:ea typeface="+mn-ea"/>
                <a:cs typeface="+mn-cs"/>
              </a:rPr>
              <a:t>Water ways as routes of transport for primary energy sources</a:t>
            </a:r>
            <a:endParaRPr lang="en-GB" sz="1200" b="0" i="0" u="none" strike="noStrike" kern="1200" dirty="0" smtClean="0">
              <a:solidFill>
                <a:schemeClr val="tx1"/>
              </a:solidFill>
              <a:effectLst/>
              <a:latin typeface="+mn-lt"/>
              <a:ea typeface="+mn-ea"/>
              <a:cs typeface="+mn-cs"/>
            </a:endParaRPr>
          </a:p>
          <a:p>
            <a:pPr rtl="0" eaLnBrk="1" fontAlgn="t" latinLnBrk="0" hangingPunct="1"/>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1" i="0" u="none" strike="noStrike" kern="1200" dirty="0" smtClean="0">
                <a:solidFill>
                  <a:schemeClr val="tx1"/>
                </a:solidFill>
                <a:effectLst/>
                <a:latin typeface="+mn-lt"/>
                <a:ea typeface="+mn-ea"/>
                <a:cs typeface="+mn-cs"/>
              </a:rPr>
              <a:t>Energy for water</a:t>
            </a:r>
            <a:endParaRPr lang="en-GB" sz="1200" b="0" i="0" u="none" strike="noStrike" kern="1200" dirty="0" smtClean="0">
              <a:solidFill>
                <a:schemeClr val="tx1"/>
              </a:solidFill>
              <a:effectLst/>
              <a:latin typeface="+mn-lt"/>
              <a:ea typeface="+mn-ea"/>
              <a:cs typeface="+mn-cs"/>
            </a:endParaRPr>
          </a:p>
          <a:p>
            <a:pPr marL="171450" indent="-171450" rtl="0" eaLnBrk="1" fontAlgn="t" latinLnBrk="0" hangingPunct="1">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Fresh water supply and treatment </a:t>
            </a:r>
            <a:endParaRPr lang="en-GB" sz="1200" b="0" i="0" u="none" strike="noStrike" kern="1200" dirty="0" smtClean="0">
              <a:solidFill>
                <a:schemeClr val="tx1"/>
              </a:solidFill>
              <a:effectLst/>
              <a:latin typeface="+mn-lt"/>
              <a:ea typeface="+mn-ea"/>
              <a:cs typeface="+mn-cs"/>
            </a:endParaRPr>
          </a:p>
          <a:p>
            <a:pPr marL="628650" lvl="1" indent="-171450" rtl="0" eaLnBrk="1" fontAlgn="t" latinLnBrk="0" hangingPunct="1">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pumping and disinfection of ground water or surface fresh water</a:t>
            </a:r>
            <a:endParaRPr lang="en-GB" sz="1200" b="0" i="0" u="none" strike="noStrike" kern="1200" dirty="0" smtClean="0">
              <a:solidFill>
                <a:schemeClr val="tx1"/>
              </a:solidFill>
              <a:effectLst/>
              <a:latin typeface="+mn-lt"/>
              <a:ea typeface="+mn-ea"/>
              <a:cs typeface="+mn-cs"/>
            </a:endParaRPr>
          </a:p>
          <a:p>
            <a:pPr marL="628650" lvl="1" indent="-171450" rtl="0" eaLnBrk="1" fontAlgn="t" latinLnBrk="0" hangingPunct="1">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desalination of sea water or brackish water</a:t>
            </a:r>
            <a:endParaRPr lang="en-GB"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Pumping in water distribution</a:t>
            </a:r>
            <a:endParaRPr lang="en-GB" sz="1200" b="0" i="0" u="none" strike="noStrike" kern="1200" dirty="0" smtClean="0">
              <a:solidFill>
                <a:schemeClr val="tx1"/>
              </a:solidFill>
              <a:effectLst/>
              <a:latin typeface="+mn-lt"/>
              <a:ea typeface="+mn-ea"/>
              <a:cs typeface="+mn-cs"/>
            </a:endParaRPr>
          </a:p>
          <a:p>
            <a:pPr marL="171450" indent="-171450" rtl="0" eaLnBrk="1" fontAlgn="t" latinLnBrk="0" hangingPunct="1">
              <a:buFont typeface="Arial" panose="020B0604020202020204" pitchFamily="34" charset="0"/>
              <a:buChar char="•"/>
            </a:pPr>
            <a:r>
              <a:rPr lang="en-GB" sz="1200" b="0" i="0" u="none" strike="noStrike" kern="1200" dirty="0" smtClean="0">
                <a:solidFill>
                  <a:schemeClr val="tx1"/>
                </a:solidFill>
                <a:effectLst/>
                <a:latin typeface="+mn-lt"/>
                <a:ea typeface="+mn-ea"/>
                <a:cs typeface="+mn-cs"/>
              </a:rPr>
              <a:t>Heating</a:t>
            </a:r>
            <a:r>
              <a:rPr lang="en-GB" sz="1200" b="0" i="0" u="none" strike="noStrike" kern="1200" baseline="0" dirty="0" smtClean="0">
                <a:solidFill>
                  <a:schemeClr val="tx1"/>
                </a:solidFill>
                <a:effectLst/>
                <a:latin typeface="+mn-lt"/>
                <a:ea typeface="+mn-ea"/>
                <a:cs typeface="+mn-cs"/>
              </a:rPr>
              <a:t> or cooling in water consumption</a:t>
            </a:r>
            <a:endParaRPr lang="en-GB" sz="1200" b="0" i="0" u="none" strike="noStrike" kern="1200" dirty="0" smtClean="0">
              <a:solidFill>
                <a:schemeClr val="tx1"/>
              </a:solidFill>
              <a:effectLst/>
              <a:latin typeface="+mn-lt"/>
              <a:ea typeface="+mn-ea"/>
              <a:cs typeface="+mn-cs"/>
            </a:endParaRPr>
          </a:p>
          <a:p>
            <a:pPr marL="171450" indent="-171450" rtl="0" eaLnBrk="1" fontAlgn="t" latinLnBrk="0" hangingPunct="1">
              <a:buFont typeface="Arial" panose="020B0604020202020204" pitchFamily="34" charset="0"/>
              <a:buChar char="•"/>
            </a:pPr>
            <a:r>
              <a:rPr lang="en-GB" sz="1200" b="0" i="0" u="none" strike="noStrike" kern="1200" dirty="0" smtClean="0">
                <a:solidFill>
                  <a:schemeClr val="tx1"/>
                </a:solidFill>
                <a:effectLst/>
                <a:latin typeface="+mn-lt"/>
                <a:ea typeface="+mn-ea"/>
                <a:cs typeface="+mn-cs"/>
              </a:rPr>
              <a:t>Pumping, disinfection</a:t>
            </a:r>
            <a:r>
              <a:rPr lang="en-GB" sz="1200" b="0" i="0" u="none" strike="noStrike" kern="1200" baseline="0" dirty="0" smtClean="0">
                <a:solidFill>
                  <a:schemeClr val="tx1"/>
                </a:solidFill>
                <a:effectLst/>
                <a:latin typeface="+mn-lt"/>
                <a:ea typeface="+mn-ea"/>
                <a:cs typeface="+mn-cs"/>
              </a:rPr>
              <a:t> and aeration in conventional wastewater treatment</a:t>
            </a:r>
          </a:p>
          <a:p>
            <a:pPr marL="171450" indent="-171450" rtl="0" eaLnBrk="1" fontAlgn="t" latinLnBrk="0" hangingPunct="1">
              <a:buFont typeface="Arial" panose="020B0604020202020204" pitchFamily="34" charset="0"/>
              <a:buChar char="•"/>
            </a:pPr>
            <a:endParaRPr lang="en-GB" sz="1200" b="0" i="0" u="none" strike="noStrike" kern="1200" baseline="0" dirty="0" smtClean="0">
              <a:solidFill>
                <a:schemeClr val="tx1"/>
              </a:solidFill>
              <a:effectLst/>
              <a:latin typeface="+mn-lt"/>
              <a:ea typeface="+mn-ea"/>
              <a:cs typeface="+mn-cs"/>
            </a:endParaRPr>
          </a:p>
          <a:p>
            <a:r>
              <a:rPr lang="en-GB" sz="1200" b="0" i="0" u="none" strike="noStrike" kern="1200" baseline="0" dirty="0" smtClean="0">
                <a:solidFill>
                  <a:schemeClr val="tx1"/>
                </a:solidFill>
                <a:effectLst/>
                <a:latin typeface="+mn-lt"/>
                <a:ea typeface="+mn-ea"/>
                <a:cs typeface="+mn-cs"/>
              </a:rPr>
              <a:t>Wastewater treatment the </a:t>
            </a:r>
            <a:r>
              <a:rPr lang="en-GB" sz="1200" b="0" i="0" u="none" strike="noStrike" kern="1200" baseline="0" dirty="0" smtClean="0">
                <a:solidFill>
                  <a:schemeClr val="tx1"/>
                </a:solidFill>
                <a:latin typeface="+mn-lt"/>
                <a:ea typeface="+mn-ea"/>
                <a:cs typeface="+mn-cs"/>
              </a:rPr>
              <a:t>most energy-intensive process in the water cycle (except desalination) and </a:t>
            </a:r>
          </a:p>
          <a:p>
            <a:r>
              <a:rPr lang="en-GB" sz="1200" b="0" i="0" u="none" strike="noStrike" kern="1200" baseline="0" dirty="0" smtClean="0">
                <a:solidFill>
                  <a:schemeClr val="tx1"/>
                </a:solidFill>
                <a:latin typeface="+mn-lt"/>
                <a:ea typeface="+mn-ea"/>
                <a:cs typeface="+mn-cs"/>
              </a:rPr>
              <a:t>In countries with well-developed water distribution and treatment systems, the wastewater treatment sector can be a big electricity consumer, accounting for about 3 percent of total electricity consumption of a country per year (</a:t>
            </a:r>
            <a:r>
              <a:rPr lang="en-GB" sz="1200" b="0" i="0" u="none" strike="noStrike" kern="1200" baseline="0" dirty="0" err="1" smtClean="0">
                <a:solidFill>
                  <a:schemeClr val="tx1"/>
                </a:solidFill>
                <a:latin typeface="+mn-lt"/>
                <a:ea typeface="+mn-ea"/>
                <a:cs typeface="+mn-cs"/>
              </a:rPr>
              <a:t>Gude</a:t>
            </a:r>
            <a:r>
              <a:rPr lang="en-GB" sz="1200" b="0" i="0" u="none" strike="noStrike" kern="1200" baseline="0" dirty="0" smtClean="0">
                <a:solidFill>
                  <a:schemeClr val="tx1"/>
                </a:solidFill>
                <a:latin typeface="+mn-lt"/>
                <a:ea typeface="+mn-ea"/>
                <a:cs typeface="+mn-cs"/>
              </a:rPr>
              <a:t>, 2015).</a:t>
            </a:r>
            <a:endParaRPr lang="en-GB" sz="1200" b="0" i="0" u="none" strike="noStrike" kern="1200" dirty="0" smtClean="0">
              <a:solidFill>
                <a:schemeClr val="tx1"/>
              </a:solidFill>
              <a:effectLst/>
              <a:latin typeface="+mn-lt"/>
              <a:ea typeface="+mn-ea"/>
              <a:cs typeface="+mn-cs"/>
            </a:endParaRPr>
          </a:p>
          <a:p>
            <a:endParaRPr lang="en-GB" dirty="0" smtClean="0"/>
          </a:p>
          <a:p>
            <a:r>
              <a:rPr lang="en-GB" dirty="0" smtClean="0"/>
              <a:t>Literature:</a:t>
            </a:r>
          </a:p>
          <a:p>
            <a:r>
              <a:rPr lang="en-GB" sz="1200" b="0" i="0" u="none" strike="noStrike" kern="1200" baseline="0" dirty="0" err="1" smtClean="0">
                <a:solidFill>
                  <a:schemeClr val="tx1"/>
                </a:solidFill>
                <a:latin typeface="+mn-lt"/>
                <a:ea typeface="+mn-ea"/>
                <a:cs typeface="+mn-cs"/>
              </a:rPr>
              <a:t>Gude</a:t>
            </a:r>
            <a:r>
              <a:rPr lang="en-GB" sz="1200" b="0" i="0" u="none" strike="noStrike" kern="1200" baseline="0" dirty="0" smtClean="0">
                <a:solidFill>
                  <a:schemeClr val="tx1"/>
                </a:solidFill>
                <a:latin typeface="+mn-lt"/>
                <a:ea typeface="+mn-ea"/>
                <a:cs typeface="+mn-cs"/>
              </a:rPr>
              <a:t>, V. G. (2015). Energy and water autarky of wastewater treatment and power generation systems.</a:t>
            </a:r>
          </a:p>
          <a:p>
            <a:r>
              <a:rPr lang="en-GB" sz="1200" b="0" i="1" u="none" strike="noStrike" kern="1200" baseline="0" dirty="0" smtClean="0">
                <a:solidFill>
                  <a:schemeClr val="tx1"/>
                </a:solidFill>
                <a:latin typeface="+mn-lt"/>
                <a:ea typeface="+mn-ea"/>
                <a:cs typeface="+mn-cs"/>
              </a:rPr>
              <a:t>Renewable and sustainable energy reviews</a:t>
            </a:r>
            <a:r>
              <a:rPr lang="en-GB" sz="1200" b="0" i="0" u="none" strike="noStrike" kern="1200" baseline="0" dirty="0" smtClean="0">
                <a:solidFill>
                  <a:schemeClr val="tx1"/>
                </a:solidFill>
                <a:latin typeface="+mn-lt"/>
                <a:ea typeface="+mn-ea"/>
                <a:cs typeface="+mn-cs"/>
              </a:rPr>
              <a:t>, 45:52–68.</a:t>
            </a:r>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2</a:t>
            </a:fld>
            <a:endParaRPr lang="en-IE"/>
          </a:p>
        </p:txBody>
      </p:sp>
    </p:spTree>
    <p:extLst>
      <p:ext uri="{BB962C8B-B14F-4D97-AF65-F5344CB8AC3E}">
        <p14:creationId xmlns:p14="http://schemas.microsoft.com/office/powerpoint/2010/main" val="110991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3993" indent="-403993">
              <a:buFont typeface="Arial" panose="020B0604020202020204" pitchFamily="34" charset="0"/>
              <a:buChar char="•"/>
            </a:pPr>
            <a:r>
              <a:rPr lang="en-GB" sz="1200" dirty="0" smtClean="0"/>
              <a:t>Global situation regarding</a:t>
            </a:r>
            <a:r>
              <a:rPr lang="en-GB" sz="1200" baseline="0" dirty="0" smtClean="0"/>
              <a:t> the energy-for-water nexus:</a:t>
            </a:r>
          </a:p>
          <a:p>
            <a:pPr marL="403993" indent="-403993">
              <a:buFont typeface="Arial" panose="020B0604020202020204" pitchFamily="34" charset="0"/>
              <a:buChar char="•"/>
            </a:pPr>
            <a:endParaRPr lang="en-GB" sz="1200" dirty="0" smtClean="0"/>
          </a:p>
          <a:p>
            <a:pPr marL="403993" indent="-403993">
              <a:buFont typeface="Arial" panose="020B0604020202020204" pitchFamily="34" charset="0"/>
              <a:buChar char="•"/>
            </a:pPr>
            <a:r>
              <a:rPr lang="en-GB" sz="1200" dirty="0" smtClean="0"/>
              <a:t>In developed countries, </a:t>
            </a:r>
            <a:r>
              <a:rPr lang="en-GB" sz="1200" b="1" i="1" dirty="0" smtClean="0"/>
              <a:t>42% </a:t>
            </a:r>
            <a:r>
              <a:rPr lang="en-GB" sz="1200" dirty="0" smtClean="0"/>
              <a:t>of water-related electricity consumption is used for wastewater treatment.</a:t>
            </a:r>
          </a:p>
          <a:p>
            <a:pPr marL="403993" indent="-403993">
              <a:buFont typeface="Arial" panose="020B0604020202020204" pitchFamily="34" charset="0"/>
              <a:buChar char="•"/>
            </a:pPr>
            <a:r>
              <a:rPr lang="en-GB" sz="1200" dirty="0" smtClean="0"/>
              <a:t>(Globally, wastewater treatment consumes about 200 </a:t>
            </a:r>
            <a:r>
              <a:rPr lang="en-GB" sz="1200" dirty="0" err="1" smtClean="0"/>
              <a:t>TWh</a:t>
            </a:r>
            <a:r>
              <a:rPr lang="en-GB" sz="1200" dirty="0" smtClean="0"/>
              <a:t> of energy.) </a:t>
            </a:r>
          </a:p>
          <a:p>
            <a:pPr marL="403993" indent="-403993">
              <a:buFont typeface="Arial" panose="020B0604020202020204" pitchFamily="34" charset="0"/>
              <a:buChar char="•"/>
            </a:pPr>
            <a:endParaRPr lang="en-GB" sz="1200" dirty="0" smtClean="0"/>
          </a:p>
          <a:p>
            <a:pPr marL="403993" indent="-403993">
              <a:buFont typeface="Arial" panose="020B0604020202020204" pitchFamily="34" charset="0"/>
              <a:buChar char="•"/>
            </a:pPr>
            <a:r>
              <a:rPr lang="en-GB" sz="1200" dirty="0" smtClean="0"/>
              <a:t>Literature:</a:t>
            </a:r>
            <a:r>
              <a:rPr lang="en-GB" sz="1200" baseline="0" dirty="0" smtClean="0"/>
              <a:t> International Energy Agency (2016): World Energy Outlook 2016</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3</a:t>
            </a:fld>
            <a:endParaRPr lang="en-IE"/>
          </a:p>
        </p:txBody>
      </p:sp>
    </p:spTree>
    <p:extLst>
      <p:ext uri="{BB962C8B-B14F-4D97-AF65-F5344CB8AC3E}">
        <p14:creationId xmlns:p14="http://schemas.microsoft.com/office/powerpoint/2010/main" val="2601096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Wastewater treatment is</a:t>
            </a:r>
            <a:r>
              <a:rPr lang="en-GB" baseline="0" dirty="0" smtClean="0"/>
              <a:t> a big electricity consumer</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About 40% (on average) of the electricity consumed is for secondary treatment</a:t>
            </a:r>
          </a:p>
          <a:p>
            <a:pPr marL="628650" lvl="1" indent="-171450">
              <a:buFont typeface="Arial" panose="020B0604020202020204" pitchFamily="34" charset="0"/>
              <a:buChar char="•"/>
            </a:pPr>
            <a:r>
              <a:rPr lang="en-GB" baseline="0" dirty="0" smtClean="0"/>
              <a:t>Aeration of the wastewater</a:t>
            </a:r>
          </a:p>
          <a:p>
            <a:pPr marL="171450" lvl="0" indent="-171450">
              <a:buFont typeface="Arial" panose="020B0604020202020204" pitchFamily="34" charset="0"/>
              <a:buChar char="•"/>
            </a:pPr>
            <a:r>
              <a:rPr lang="en-GB" baseline="0" dirty="0" smtClean="0"/>
              <a:t>About 20% (on average) is consumed in primary treatment</a:t>
            </a:r>
          </a:p>
          <a:p>
            <a:pPr marL="628650" lvl="1" indent="-171450">
              <a:buFont typeface="Arial" panose="020B0604020202020204" pitchFamily="34" charset="0"/>
              <a:buChar char="•"/>
            </a:pPr>
            <a:r>
              <a:rPr lang="en-GB" baseline="0" dirty="0" smtClean="0"/>
              <a:t>Pumping of wastewater</a:t>
            </a:r>
          </a:p>
          <a:p>
            <a:pPr marL="171450" lvl="0" indent="-171450">
              <a:buFont typeface="Arial" panose="020B0604020202020204" pitchFamily="34" charset="0"/>
              <a:buChar char="•"/>
            </a:pPr>
            <a:r>
              <a:rPr lang="en-GB" baseline="0" dirty="0" smtClean="0"/>
              <a:t>Case studies have shown that these processes allow for flexible operation</a:t>
            </a:r>
          </a:p>
          <a:p>
            <a:pPr marL="171450" lvl="0" indent="-171450">
              <a:buFont typeface="Arial" panose="020B0604020202020204" pitchFamily="34" charset="0"/>
              <a:buChar char="•"/>
            </a:pPr>
            <a:endParaRPr lang="en-GB" baseline="0" dirty="0" smtClean="0"/>
          </a:p>
          <a:p>
            <a:pPr marL="171450" lvl="0" indent="-171450">
              <a:buFont typeface="Arial" panose="020B0604020202020204" pitchFamily="34" charset="0"/>
              <a:buChar char="•"/>
            </a:pPr>
            <a:r>
              <a:rPr lang="en-GB" baseline="0" dirty="0" smtClean="0"/>
              <a:t>Ireland has 449 plants with secondary treatment</a:t>
            </a:r>
          </a:p>
          <a:p>
            <a:pPr marL="171450" lvl="0" indent="-171450">
              <a:buFont typeface="Arial" panose="020B0604020202020204" pitchFamily="34" charset="0"/>
              <a:buChar char="•"/>
            </a:pPr>
            <a:endParaRPr lang="en-GB" baseline="0" dirty="0" smtClean="0"/>
          </a:p>
          <a:p>
            <a:pPr marL="171450" lvl="0" indent="-171450">
              <a:buFont typeface="Arial" panose="020B0604020202020204" pitchFamily="34" charset="0"/>
              <a:buChar char="•"/>
            </a:pPr>
            <a:r>
              <a:rPr lang="en-GB" baseline="0" dirty="0" smtClean="0"/>
              <a:t>Given that the electricity consumption of the sector is significant and that a major part of the electricity consumption could potentially be shifted in time:</a:t>
            </a:r>
          </a:p>
          <a:p>
            <a:pPr marL="171450" lvl="0" indent="-171450">
              <a:buFont typeface="Arial" panose="020B0604020202020204" pitchFamily="34" charset="0"/>
              <a:buChar char="•"/>
            </a:pPr>
            <a:r>
              <a:rPr lang="en-GB" baseline="0" dirty="0" smtClean="0"/>
              <a:t>What is the demand response potential for the Irish power system? (-&gt; Quantification)</a:t>
            </a:r>
          </a:p>
          <a:p>
            <a:pPr marL="171450" lvl="0" indent="-171450">
              <a:buFont typeface="Arial" panose="020B0604020202020204" pitchFamily="34" charset="0"/>
              <a:buChar char="•"/>
            </a:pPr>
            <a:r>
              <a:rPr lang="en-GB" baseline="0" dirty="0" smtClean="0"/>
              <a:t>Further on, if this potential can be harnessed: What are the effects on</a:t>
            </a:r>
          </a:p>
          <a:p>
            <a:pPr marL="628650" lvl="1" indent="-171450">
              <a:buFont typeface="Arial" panose="020B0604020202020204" pitchFamily="34" charset="0"/>
              <a:buChar char="•"/>
            </a:pPr>
            <a:r>
              <a:rPr lang="en-GB" baseline="0" dirty="0" smtClean="0"/>
              <a:t>The power/ energy system</a:t>
            </a:r>
          </a:p>
          <a:p>
            <a:pPr marL="628650" lvl="1" indent="-171450">
              <a:buFont typeface="Arial" panose="020B0604020202020204" pitchFamily="34" charset="0"/>
              <a:buChar char="•"/>
            </a:pPr>
            <a:r>
              <a:rPr lang="en-GB" baseline="0" dirty="0" smtClean="0"/>
              <a:t>The WWTP operation</a:t>
            </a:r>
          </a:p>
          <a:p>
            <a:pPr marL="628650" lvl="1" indent="-171450">
              <a:buFont typeface="Arial" panose="020B0604020202020204" pitchFamily="34" charset="0"/>
              <a:buChar char="•"/>
            </a:pPr>
            <a:r>
              <a:rPr lang="en-GB" baseline="0" dirty="0" smtClean="0"/>
              <a:t>The environment</a:t>
            </a:r>
          </a:p>
        </p:txBody>
      </p:sp>
      <p:sp>
        <p:nvSpPr>
          <p:cNvPr id="4" name="Slide Number Placeholder 3"/>
          <p:cNvSpPr>
            <a:spLocks noGrp="1"/>
          </p:cNvSpPr>
          <p:nvPr>
            <p:ph type="sldNum" sz="quarter" idx="10"/>
          </p:nvPr>
        </p:nvSpPr>
        <p:spPr/>
        <p:txBody>
          <a:bodyPr/>
          <a:lstStyle/>
          <a:p>
            <a:fld id="{39DF8E5C-0588-486F-B2D7-F242F3F71D76}" type="slidenum">
              <a:rPr lang="en-IE" smtClean="0"/>
              <a:t>4</a:t>
            </a:fld>
            <a:endParaRPr lang="en-IE"/>
          </a:p>
        </p:txBody>
      </p:sp>
    </p:spTree>
    <p:extLst>
      <p:ext uri="{BB962C8B-B14F-4D97-AF65-F5344CB8AC3E}">
        <p14:creationId xmlns:p14="http://schemas.microsoft.com/office/powerpoint/2010/main" val="428961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u="sng" dirty="0" smtClean="0"/>
              <a:t>Case study</a:t>
            </a:r>
            <a:r>
              <a:rPr lang="en-GB" u="sng" baseline="0" dirty="0" smtClean="0"/>
              <a:t> results:</a:t>
            </a:r>
          </a:p>
          <a:p>
            <a:pPr marL="171450" indent="-171450">
              <a:buFont typeface="Arial" panose="020B0604020202020204" pitchFamily="34" charset="0"/>
              <a:buChar char="•"/>
            </a:pPr>
            <a:r>
              <a:rPr lang="en-GB" u="none" baseline="0" dirty="0" smtClean="0"/>
              <a:t>Aeration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smtClean="0">
                <a:solidFill>
                  <a:schemeClr val="tx1"/>
                </a:solidFill>
                <a:latin typeface="+mn-lt"/>
                <a:ea typeface="+mn-ea"/>
                <a:cs typeface="+mn-cs"/>
              </a:rPr>
              <a:t>Berger et al. (2013) and Kollmann et al. (2013) evaluate a possible switch-off duration of only 15 minutes.</a:t>
            </a:r>
          </a:p>
          <a:p>
            <a:pPr marL="628650" lvl="1" indent="-171450">
              <a:buFont typeface="Arial" panose="020B0604020202020204" pitchFamily="34" charset="0"/>
              <a:buChar char="•"/>
            </a:pPr>
            <a:r>
              <a:rPr lang="en-GB" sz="1200" b="0" i="0" u="none" strike="noStrike" kern="1200" baseline="0" dirty="0" err="1" smtClean="0">
                <a:solidFill>
                  <a:schemeClr val="tx1"/>
                </a:solidFill>
                <a:latin typeface="+mn-lt"/>
                <a:ea typeface="+mn-ea"/>
                <a:cs typeface="+mn-cs"/>
              </a:rPr>
              <a:t>Schäfer</a:t>
            </a:r>
            <a:r>
              <a:rPr lang="en-GB" sz="1200" b="0" i="0" u="none" strike="noStrike" kern="1200" baseline="0" dirty="0" smtClean="0">
                <a:solidFill>
                  <a:schemeClr val="tx1"/>
                </a:solidFill>
                <a:latin typeface="+mn-lt"/>
                <a:ea typeface="+mn-ea"/>
                <a:cs typeface="+mn-cs"/>
              </a:rPr>
              <a:t> et al. (2017) conduct a case study on a German WWTP and find that the aeration can be switched off for 60 minutes without a significant decline in effluent quality, with a maximum effective power flexibility of 98.6 kW </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Nowak et al. (2015) come to a similar result, turning off the aeration for a period of 60 to 120 minutes without breaching the effluent standards. </a:t>
            </a:r>
          </a:p>
          <a:p>
            <a:pPr marL="171450" lvl="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Intermittent pumping </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Inlet pumps show lesser degree of flexibility (can be switched off for up to 30 minutes), while internal pumping (recirculation) can be shut down for longer</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Shutting down pumps requires a certain amount of available redundancy within the WWTP or the sewer system in order to withhold wastewater until it is pumped on </a:t>
            </a:r>
          </a:p>
          <a:p>
            <a:pPr marL="171450" lvl="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Built-in Redundancy</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study by Olsen et al. (2012) finds potential for flexibility in pumping due to overcapacity</a:t>
            </a:r>
            <a:r>
              <a:rPr lang="en-GB" sz="800" b="0"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in the San Francisco sewer system and the WWTP. </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Findings suggest that lift pump could be curtailed</a:t>
            </a:r>
            <a:r>
              <a:rPr lang="en-GB" sz="800" b="0"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for several days. </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However, the authors emphasise that the redundancy serves the purpose to account for the risk of heavy rain fall events. Therefore, redundancy can only be considered for demand response in dry-weather periods, when the risk for heavy rain fall is low.</a:t>
            </a:r>
            <a:endParaRPr lang="en-GB" sz="1800" b="0" i="0" u="none" strike="noStrike" kern="1200" baseline="0" dirty="0" smtClean="0">
              <a:solidFill>
                <a:schemeClr val="tx1"/>
              </a:solidFill>
              <a:latin typeface="+mn-lt"/>
              <a:ea typeface="+mn-ea"/>
              <a:cs typeface="+mn-cs"/>
            </a:endParaRPr>
          </a:p>
          <a:p>
            <a:pPr marL="171450" lvl="0" indent="-171450">
              <a:buFont typeface="Arial" panose="020B0604020202020204" pitchFamily="34" charset="0"/>
              <a:buChar char="•"/>
            </a:pPr>
            <a:r>
              <a:rPr lang="en-GB" b="0" i="0" u="none" strike="noStrike" kern="1200" baseline="0" dirty="0" smtClean="0">
                <a:solidFill>
                  <a:schemeClr val="tx1"/>
                </a:solidFill>
                <a:latin typeface="+mn-lt"/>
                <a:ea typeface="+mn-ea"/>
                <a:cs typeface="+mn-cs"/>
              </a:rPr>
              <a:t>Biogas</a:t>
            </a:r>
            <a:endParaRPr lang="en-GB" dirty="0" smtClean="0"/>
          </a:p>
          <a:p>
            <a:pPr marL="628650" lvl="1" indent="-171450">
              <a:buFont typeface="Arial" panose="020B0604020202020204" pitchFamily="34" charset="0"/>
              <a:buChar char="•"/>
            </a:pPr>
            <a:r>
              <a:rPr lang="en-GB" dirty="0" smtClean="0"/>
              <a:t>Seier and Schebek (2017): </a:t>
            </a:r>
            <a:r>
              <a:rPr lang="en-GB" sz="1200" b="0" i="0" u="none" strike="noStrike" kern="1200" baseline="0" dirty="0" smtClean="0">
                <a:solidFill>
                  <a:schemeClr val="tx1"/>
                </a:solidFill>
                <a:latin typeface="+mn-lt"/>
                <a:ea typeface="+mn-ea"/>
                <a:cs typeface="+mn-cs"/>
              </a:rPr>
              <a:t>Their findings suggest that German WWTPs, which are using biogas for electricity generation, have a potential to integrate 120 MW of surplus electricity</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load shifting potential arises solely from a biogas storage option, which can be used to generate electricity on-site in a CHP plant</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Schmitt et al. (2017) calculate a total flexibility potential for WWTPs in Germany of 2,057 MWh/day of additionally available load and 2,391 MWh/day of curtailable load for the whole treatment process.</a:t>
            </a:r>
          </a:p>
          <a:p>
            <a:pPr marL="628650" lvl="1" indent="-171450">
              <a:buFont typeface="Arial" panose="020B0604020202020204" pitchFamily="34" charset="0"/>
              <a:buChar char="•"/>
            </a:pPr>
            <a:endParaRPr lang="en-GB" sz="1200" b="0" i="0" u="none" strike="noStrike" kern="1200" baseline="0" dirty="0" smtClean="0">
              <a:solidFill>
                <a:schemeClr val="tx1"/>
              </a:solidFill>
              <a:latin typeface="+mn-lt"/>
              <a:ea typeface="+mn-ea"/>
              <a:cs typeface="+mn-cs"/>
            </a:endParaRPr>
          </a:p>
          <a:p>
            <a:pPr marL="628650" lvl="1" indent="-171450">
              <a:buFont typeface="Arial" panose="020B0604020202020204" pitchFamily="34" charset="0"/>
              <a:buChar char="•"/>
            </a:pPr>
            <a:endParaRPr lang="en-GB" sz="1200" b="0" i="0" u="none" strike="noStrike" kern="1200" baseline="0" dirty="0" smtClean="0">
              <a:solidFill>
                <a:schemeClr val="tx1"/>
              </a:solidFill>
              <a:latin typeface="+mn-lt"/>
              <a:ea typeface="+mn-ea"/>
              <a:cs typeface="+mn-cs"/>
            </a:endParaRPr>
          </a:p>
          <a:p>
            <a:pPr marL="0" lvl="0" indent="0">
              <a:buFont typeface="Arial" panose="020B0604020202020204" pitchFamily="34" charset="0"/>
              <a:buNone/>
            </a:pPr>
            <a:r>
              <a:rPr lang="en-GB" sz="1200" b="0" i="0" u="sng" strike="noStrike" kern="1200" baseline="0" dirty="0" smtClean="0">
                <a:solidFill>
                  <a:schemeClr val="tx1"/>
                </a:solidFill>
                <a:latin typeface="+mn-lt"/>
                <a:ea typeface="+mn-ea"/>
                <a:cs typeface="+mn-cs"/>
              </a:rPr>
              <a:t>Literature</a:t>
            </a:r>
          </a:p>
          <a:p>
            <a:r>
              <a:rPr lang="de-DE" sz="1200" b="0" i="0" u="none" strike="noStrike" kern="1200" baseline="0" dirty="0" smtClean="0">
                <a:solidFill>
                  <a:schemeClr val="tx1"/>
                </a:solidFill>
                <a:latin typeface="+mn-lt"/>
                <a:ea typeface="+mn-ea"/>
                <a:cs typeface="+mn-cs"/>
              </a:rPr>
              <a:t>Müller, E., Graf, E., Kobel, B., Hurni, A., Wenger, R., Frei, U., Christen, C., Moser, R., Fritzsche, C., Mathys, O., Kernen, M. &amp; Fahrni, J.: Potential der Schweizer Infrastrukturanlagen zur Lastverschiebung (Potential of</a:t>
            </a:r>
          </a:p>
          <a:p>
            <a:r>
              <a:rPr lang="en-GB" sz="1200" b="0" i="0" u="none" strike="noStrike" kern="1200" baseline="0" dirty="0" smtClean="0">
                <a:solidFill>
                  <a:schemeClr val="tx1"/>
                </a:solidFill>
                <a:latin typeface="+mn-lt"/>
                <a:ea typeface="+mn-ea"/>
                <a:cs typeface="+mn-cs"/>
              </a:rPr>
              <a:t>Swiss Infrastructure Plants for Load Shifting). Final Report. June Bern, Switzerland 2013.</a:t>
            </a:r>
          </a:p>
        </p:txBody>
      </p:sp>
      <p:sp>
        <p:nvSpPr>
          <p:cNvPr id="4" name="Slide Number Placeholder 3"/>
          <p:cNvSpPr>
            <a:spLocks noGrp="1"/>
          </p:cNvSpPr>
          <p:nvPr>
            <p:ph type="sldNum" sz="quarter" idx="10"/>
          </p:nvPr>
        </p:nvSpPr>
        <p:spPr/>
        <p:txBody>
          <a:bodyPr/>
          <a:lstStyle/>
          <a:p>
            <a:fld id="{39DF8E5C-0588-486F-B2D7-F242F3F71D76}" type="slidenum">
              <a:rPr lang="en-IE" smtClean="0"/>
              <a:t>5</a:t>
            </a:fld>
            <a:endParaRPr lang="en-IE"/>
          </a:p>
        </p:txBody>
      </p:sp>
    </p:spTree>
    <p:extLst>
      <p:ext uri="{BB962C8B-B14F-4D97-AF65-F5344CB8AC3E}">
        <p14:creationId xmlns:p14="http://schemas.microsoft.com/office/powerpoint/2010/main" val="3190025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baseline="0" dirty="0" smtClean="0">
                <a:solidFill>
                  <a:srgbClr val="000000"/>
                </a:solidFill>
                <a:latin typeface="Arial"/>
                <a:ea typeface="Arial"/>
                <a:cs typeface="Arial"/>
                <a:sym typeface="Arial"/>
              </a:rPr>
              <a:t>ED models aim to minimise the operating cost of the whole energy system by determining the optimal power output of each generator [50]. The optimisation is subject to system constraints such as the system demand, technological constraints of generating units, availability of resources and fuels or political constraints. </a:t>
            </a:r>
          </a:p>
          <a:p>
            <a:endParaRPr lang="en-GB" sz="1200" b="0" i="0" u="none" strike="noStrike" cap="none" baseline="0" dirty="0" smtClean="0">
              <a:solidFill>
                <a:srgbClr val="000000"/>
              </a:solidFill>
              <a:latin typeface="Arial"/>
              <a:ea typeface="Arial"/>
              <a:cs typeface="Arial"/>
              <a:sym typeface="Arial"/>
            </a:endParaRPr>
          </a:p>
          <a:p>
            <a:r>
              <a:rPr lang="en-GB" sz="1200" b="0" i="0" u="none" strike="noStrike" cap="none" baseline="0" dirty="0" smtClean="0">
                <a:solidFill>
                  <a:srgbClr val="000000"/>
                </a:solidFill>
                <a:latin typeface="Arial"/>
                <a:ea typeface="Arial"/>
                <a:cs typeface="Arial"/>
                <a:sym typeface="Arial"/>
              </a:rPr>
              <a:t>UC models also determine the optimal output of each generator at each time step, but additionally consider that generators can be turned on or off dynamically. That means that not necessarily all available generators in the system provide energy all the time. The decision whether to engage a generator in the energy supply depends on the trade-off between the costs for that generator of providing energy and the costs of switching it off.</a:t>
            </a:r>
            <a:endParaRPr lang="en-GB" dirty="0" smtClean="0"/>
          </a:p>
          <a:p>
            <a:pPr marL="0" indent="0">
              <a:buFont typeface="Arial" panose="020B0604020202020204" pitchFamily="34" charset="0"/>
              <a:buNone/>
            </a:pPr>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9DF8E5C-0588-486F-B2D7-F242F3F71D76}" type="slidenum">
              <a:rPr lang="en-IE" smtClean="0"/>
              <a:t>6</a:t>
            </a:fld>
            <a:endParaRPr lang="en-IE"/>
          </a:p>
        </p:txBody>
      </p:sp>
    </p:spTree>
    <p:extLst>
      <p:ext uri="{BB962C8B-B14F-4D97-AF65-F5344CB8AC3E}">
        <p14:creationId xmlns:p14="http://schemas.microsoft.com/office/powerpoint/2010/main" val="3395920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050" b="1" dirty="0" smtClean="0">
                <a:solidFill>
                  <a:schemeClr val="tx1"/>
                </a:solidFill>
                <a:latin typeface="+mn-lt"/>
              </a:rPr>
              <a:t>DR modelling: </a:t>
            </a:r>
          </a:p>
          <a:p>
            <a:pPr marL="285750" indent="-285750">
              <a:buFont typeface="Arial" panose="020B0604020202020204" pitchFamily="34" charset="0"/>
              <a:buChar char="•"/>
            </a:pPr>
            <a:r>
              <a:rPr lang="en-GB" sz="1050" dirty="0" smtClean="0">
                <a:solidFill>
                  <a:schemeClr val="tx1"/>
                </a:solidFill>
                <a:latin typeface="+mn-lt"/>
                <a:cs typeface="Calibri" panose="020F0502020204030204" pitchFamily="34" charset="0"/>
              </a:rPr>
              <a:t>Standard ED and UC models are linear or mixed</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integer linear programs</a:t>
            </a:r>
          </a:p>
          <a:p>
            <a:pPr marL="285750" lvl="3" indent="-285750">
              <a:buFont typeface="Arial" panose="020B0604020202020204" pitchFamily="34" charset="0"/>
              <a:buChar char="•"/>
            </a:pPr>
            <a:r>
              <a:rPr lang="en-GB" sz="1050" b="1" dirty="0" smtClean="0">
                <a:solidFill>
                  <a:schemeClr val="tx1"/>
                </a:solidFill>
                <a:latin typeface="+mn-lt"/>
                <a:cs typeface="Calibri" panose="020F0502020204030204" pitchFamily="34" charset="0"/>
              </a:rPr>
              <a:t>Cannot handle non-linearity in constraints.</a:t>
            </a:r>
          </a:p>
          <a:p>
            <a:pPr marL="0" lvl="3" indent="0">
              <a:buFont typeface="Arial" panose="020B0604020202020204" pitchFamily="34" charset="0"/>
              <a:buNone/>
            </a:pPr>
            <a:endParaRPr lang="en-GB" sz="1050" dirty="0" smtClean="0">
              <a:solidFill>
                <a:schemeClr val="tx1"/>
              </a:solidFill>
              <a:latin typeface="+mn-lt"/>
              <a:cs typeface="Calibri" panose="020F0502020204030204" pitchFamily="34" charset="0"/>
            </a:endParaRPr>
          </a:p>
          <a:p>
            <a:pPr marL="285750" indent="-285750">
              <a:buFont typeface="Arial" panose="020B0604020202020204" pitchFamily="34" charset="0"/>
              <a:buChar char="•"/>
            </a:pPr>
            <a:r>
              <a:rPr lang="en-GB" sz="1050" dirty="0" smtClean="0">
                <a:solidFill>
                  <a:schemeClr val="tx1"/>
                </a:solidFill>
                <a:latin typeface="+mn-lt"/>
                <a:cs typeface="Calibri" panose="020F0502020204030204" pitchFamily="34" charset="0"/>
              </a:rPr>
              <a:t>Most energy system models</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focus on analysing the power system, and do not account for any other energy sector. </a:t>
            </a:r>
          </a:p>
          <a:p>
            <a:pPr marL="285750" indent="-285750">
              <a:buFont typeface="Arial" panose="020B0604020202020204" pitchFamily="34" charset="0"/>
              <a:buChar char="•"/>
            </a:pPr>
            <a:r>
              <a:rPr lang="en-GB" sz="1050" dirty="0" smtClean="0">
                <a:solidFill>
                  <a:schemeClr val="tx1"/>
                </a:solidFill>
                <a:latin typeface="+mn-lt"/>
                <a:cs typeface="Calibri" panose="020F0502020204030204" pitchFamily="34" charset="0"/>
              </a:rPr>
              <a:t>If they do, they focus</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on coupling electricity and heating or transport. None of the reviewed DR models explores the water-energy</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nexus to date.</a:t>
            </a:r>
          </a:p>
          <a:p>
            <a:pPr marL="285750" indent="-285750">
              <a:buFont typeface="Arial" panose="020B0604020202020204" pitchFamily="34" charset="0"/>
              <a:buChar char="•"/>
            </a:pPr>
            <a:endParaRPr lang="en-GB" sz="1050" dirty="0" smtClean="0">
              <a:solidFill>
                <a:schemeClr val="tx1"/>
              </a:solidFill>
              <a:latin typeface="+mn-lt"/>
              <a:cs typeface="Calibri" panose="020F0502020204030204" pitchFamily="34" charset="0"/>
            </a:endParaRPr>
          </a:p>
          <a:p>
            <a:pPr marL="0" indent="0">
              <a:buFont typeface="Arial" panose="020B0604020202020204" pitchFamily="34" charset="0"/>
              <a:buNone/>
            </a:pPr>
            <a:r>
              <a:rPr lang="en-GB" sz="1050" b="1" dirty="0" smtClean="0">
                <a:solidFill>
                  <a:schemeClr val="tx1"/>
                </a:solidFill>
                <a:latin typeface="+mn-lt"/>
                <a:cs typeface="Calibri" panose="020F0502020204030204" pitchFamily="34" charset="0"/>
              </a:rPr>
              <a:t>WWTP modelling:</a:t>
            </a:r>
          </a:p>
          <a:p>
            <a:pPr marL="285750" indent="-285750">
              <a:buFont typeface="Arial" panose="020B0604020202020204" pitchFamily="34" charset="0"/>
              <a:buChar char="•"/>
            </a:pPr>
            <a:r>
              <a:rPr lang="en-GB" sz="1050" dirty="0" smtClean="0">
                <a:solidFill>
                  <a:schemeClr val="tx1"/>
                </a:solidFill>
                <a:latin typeface="+mn-lt"/>
                <a:cs typeface="Calibri" panose="020F0502020204030204" pitchFamily="34" charset="0"/>
              </a:rPr>
              <a:t>The wastewater treatment process</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in particular is characterised by complex biological and chemical reactions with a non-linear nature</a:t>
            </a:r>
          </a:p>
          <a:p>
            <a:pPr marL="285750" indent="-285750">
              <a:buFont typeface="Arial" panose="020B0604020202020204" pitchFamily="34" charset="0"/>
              <a:buChar char="•"/>
            </a:pPr>
            <a:r>
              <a:rPr lang="en-GB" sz="1050" dirty="0" smtClean="0">
                <a:solidFill>
                  <a:schemeClr val="tx1"/>
                </a:solidFill>
                <a:latin typeface="+mn-lt"/>
                <a:cs typeface="Calibri" panose="020F0502020204030204" pitchFamily="34" charset="0"/>
              </a:rPr>
              <a:t>WWTPs are assumed to be price takers which do not</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have any influence on the market through changing the energy demand profile. </a:t>
            </a:r>
          </a:p>
          <a:p>
            <a:pPr marL="285750" indent="-285750">
              <a:buFont typeface="Arial" panose="020B0604020202020204" pitchFamily="34" charset="0"/>
              <a:buChar char="•"/>
            </a:pPr>
            <a:r>
              <a:rPr lang="en-GB" sz="1050" dirty="0" smtClean="0">
                <a:solidFill>
                  <a:schemeClr val="tx1"/>
                </a:solidFill>
                <a:latin typeface="+mn-lt"/>
                <a:cs typeface="Calibri" panose="020F0502020204030204" pitchFamily="34" charset="0"/>
              </a:rPr>
              <a:t>However, a coordinated DR</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signal across multiple big consumers is likely to influence overall system demand and prices.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dirty="0" smtClean="0">
                <a:solidFill>
                  <a:schemeClr val="tx1"/>
                </a:solidFill>
                <a:latin typeface="+mn-lt"/>
                <a:cs typeface="Calibri" panose="020F0502020204030204" pitchFamily="34" charset="0"/>
              </a:rPr>
              <a:t>A reduced form of the standard WWTP model that could be integrated</a:t>
            </a:r>
            <a:r>
              <a:rPr lang="en-GB" sz="1050" baseline="0" dirty="0" smtClean="0">
                <a:solidFill>
                  <a:schemeClr val="tx1"/>
                </a:solidFill>
                <a:latin typeface="+mn-lt"/>
                <a:cs typeface="Calibri" panose="020F0502020204030204" pitchFamily="34" charset="0"/>
              </a:rPr>
              <a:t> in a power system model </a:t>
            </a:r>
            <a:r>
              <a:rPr lang="en-GB" sz="1050" dirty="0" smtClean="0">
                <a:solidFill>
                  <a:schemeClr val="tx1"/>
                </a:solidFill>
                <a:latin typeface="+mn-lt"/>
                <a:cs typeface="Calibri" panose="020F0502020204030204" pitchFamily="34" charset="0"/>
              </a:rPr>
              <a:t>has not yet been</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developed.</a:t>
            </a:r>
          </a:p>
          <a:p>
            <a:pPr marL="285750" indent="-285750">
              <a:buFont typeface="Arial" panose="020B0604020202020204" pitchFamily="34" charset="0"/>
              <a:buChar char="•"/>
            </a:pPr>
            <a:endParaRPr lang="en-GB" sz="1050" dirty="0" smtClean="0">
              <a:solidFill>
                <a:schemeClr val="tx1"/>
              </a:solidFill>
              <a:latin typeface="+mn-lt"/>
              <a:cs typeface="Calibri" panose="020F0502020204030204" pitchFamily="34" charset="0"/>
            </a:endParaRPr>
          </a:p>
          <a:p>
            <a:pPr marL="0" indent="0">
              <a:buFont typeface="Arial" panose="020B0604020202020204" pitchFamily="34" charset="0"/>
              <a:buNone/>
            </a:pPr>
            <a:r>
              <a:rPr lang="en-GB" sz="1050" b="1" dirty="0" smtClean="0">
                <a:solidFill>
                  <a:schemeClr val="tx1"/>
                </a:solidFill>
                <a:latin typeface="+mn-lt"/>
                <a:cs typeface="Calibri" panose="020F0502020204030204" pitchFamily="34" charset="0"/>
              </a:rPr>
              <a:t>WWTP flexibility:</a:t>
            </a:r>
          </a:p>
          <a:p>
            <a:pPr marL="285750" indent="-285750">
              <a:buFont typeface="Arial" panose="020B0604020202020204" pitchFamily="34" charset="0"/>
              <a:buChar char="•"/>
            </a:pPr>
            <a:r>
              <a:rPr lang="en-GB" sz="1050" dirty="0" smtClean="0">
                <a:solidFill>
                  <a:schemeClr val="tx1"/>
                </a:solidFill>
                <a:latin typeface="+mn-lt"/>
                <a:cs typeface="Calibri" panose="020F0502020204030204" pitchFamily="34" charset="0"/>
              </a:rPr>
              <a:t>Several case studies explore the operational flexibility of different energy</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consuming processes within individual plants.</a:t>
            </a:r>
          </a:p>
          <a:p>
            <a:pPr marL="285750" indent="-285750">
              <a:buFont typeface="Arial" panose="020B0604020202020204" pitchFamily="34" charset="0"/>
              <a:buChar char="•"/>
            </a:pPr>
            <a:r>
              <a:rPr lang="en-GB" sz="1050" dirty="0" smtClean="0">
                <a:solidFill>
                  <a:schemeClr val="tx1"/>
                </a:solidFill>
                <a:latin typeface="+mn-lt"/>
                <a:cs typeface="Calibri" panose="020F0502020204030204" pitchFamily="34" charset="0"/>
              </a:rPr>
              <a:t>However, there is a lack of assessment of the effects of deploying</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this flexibility in the context of DR for both WWTP operators and the power system.</a:t>
            </a:r>
          </a:p>
          <a:p>
            <a:pPr marL="285750" indent="-285750">
              <a:buFont typeface="Arial" panose="020B0604020202020204" pitchFamily="34" charset="0"/>
              <a:buChar char="•"/>
            </a:pPr>
            <a:r>
              <a:rPr lang="en-GB" sz="1050" dirty="0" smtClean="0">
                <a:solidFill>
                  <a:schemeClr val="tx1"/>
                </a:solidFill>
                <a:latin typeface="+mn-lt"/>
                <a:cs typeface="Calibri" panose="020F0502020204030204" pitchFamily="34" charset="0"/>
              </a:rPr>
              <a:t>There is</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also a need for a comprehensive quantification of total DR potential from WWTPs</a:t>
            </a:r>
          </a:p>
          <a:p>
            <a:pPr marL="285750" indent="-285750">
              <a:buFont typeface="Arial" panose="020B0604020202020204" pitchFamily="34" charset="0"/>
              <a:buChar char="•"/>
            </a:pPr>
            <a:r>
              <a:rPr lang="en-GB" sz="1050" dirty="0" smtClean="0">
                <a:solidFill>
                  <a:schemeClr val="tx1"/>
                </a:solidFill>
                <a:latin typeface="+mn-lt"/>
                <a:cs typeface="Calibri" panose="020F0502020204030204" pitchFamily="34" charset="0"/>
              </a:rPr>
              <a:t>research so far focuses on the potential</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for electricity cost savings for the individual plant operator, rather than investigating the effects of DR from</a:t>
            </a:r>
            <a:r>
              <a:rPr lang="en-GB" sz="1050" baseline="0" dirty="0" smtClean="0">
                <a:solidFill>
                  <a:schemeClr val="tx1"/>
                </a:solidFill>
                <a:latin typeface="+mn-lt"/>
                <a:cs typeface="Calibri" panose="020F0502020204030204" pitchFamily="34" charset="0"/>
              </a:rPr>
              <a:t> </a:t>
            </a:r>
            <a:r>
              <a:rPr lang="en-GB" sz="1050" dirty="0" smtClean="0">
                <a:solidFill>
                  <a:schemeClr val="tx1"/>
                </a:solidFill>
                <a:latin typeface="+mn-lt"/>
                <a:cs typeface="Calibri" panose="020F0502020204030204" pitchFamily="34" charset="0"/>
              </a:rPr>
              <a:t>WWTPs on the energy system.</a:t>
            </a:r>
          </a:p>
          <a:p>
            <a:pPr marL="285750" indent="-285750">
              <a:buFont typeface="Arial" panose="020B0604020202020204" pitchFamily="34" charset="0"/>
              <a:buChar char="•"/>
            </a:pPr>
            <a:endParaRPr lang="en-GB" sz="1050" dirty="0" smtClean="0">
              <a:solidFill>
                <a:schemeClr val="tx1"/>
              </a:solidFill>
              <a:latin typeface="+mn-lt"/>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Ø"/>
              <a:tabLst/>
              <a:defRPr/>
            </a:pPr>
            <a:r>
              <a:rPr lang="en-GB" sz="1050" dirty="0" smtClean="0">
                <a:solidFill>
                  <a:schemeClr val="tx1"/>
                </a:solidFill>
                <a:latin typeface="+mn-lt"/>
                <a:cs typeface="Calibri" panose="020F0502020204030204" pitchFamily="34" charset="0"/>
              </a:rPr>
              <a:t>In order to analyse DR from WWTPs, an integrated energy system should ideally incorporate both the relevant details of a process model like the ASM1, and the power system to capture the potential for DR from a system perspective.</a:t>
            </a:r>
          </a:p>
          <a:p>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7</a:t>
            </a:fld>
            <a:endParaRPr lang="en-IE"/>
          </a:p>
        </p:txBody>
      </p:sp>
    </p:spTree>
    <p:extLst>
      <p:ext uri="{BB962C8B-B14F-4D97-AF65-F5344CB8AC3E}">
        <p14:creationId xmlns:p14="http://schemas.microsoft.com/office/powerpoint/2010/main" val="4239716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9</a:t>
            </a:fld>
            <a:endParaRPr lang="en-IE"/>
          </a:p>
        </p:txBody>
      </p:sp>
    </p:spTree>
    <p:extLst>
      <p:ext uri="{BB962C8B-B14F-4D97-AF65-F5344CB8AC3E}">
        <p14:creationId xmlns:p14="http://schemas.microsoft.com/office/powerpoint/2010/main" val="2085923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39DF8E5C-0588-486F-B2D7-F242F3F71D76}" type="slidenum">
              <a:rPr lang="en-IE" smtClean="0"/>
              <a:t>12</a:t>
            </a:fld>
            <a:endParaRPr lang="en-IE"/>
          </a:p>
        </p:txBody>
      </p:sp>
    </p:spTree>
    <p:extLst>
      <p:ext uri="{BB962C8B-B14F-4D97-AF65-F5344CB8AC3E}">
        <p14:creationId xmlns:p14="http://schemas.microsoft.com/office/powerpoint/2010/main" val="1653001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paul/Desktop/Work/PM%20Comm%20Work/ESRI/Powerpoint/powerpointcover%20v7.jpg" TargetMode="Externa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495FF3-D5E7-4E1F-9800-3CB2CFF270E8}"/>
              </a:ext>
            </a:extLst>
          </p:cNvPr>
          <p:cNvSpPr/>
          <p:nvPr userDrawn="1"/>
        </p:nvSpPr>
        <p:spPr>
          <a:xfrm>
            <a:off x="0" y="1690873"/>
            <a:ext cx="3260954" cy="4172728"/>
          </a:xfrm>
          <a:prstGeom prst="rect">
            <a:avLst/>
          </a:prstGeom>
          <a:solidFill>
            <a:srgbClr val="18214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 name="powerpointcover v7.jpg" descr="/Users/paul/Desktop/Work/PM Comm Work/ESRI/Powerpoint/powerpointcover v7.jpg">
            <a:extLst>
              <a:ext uri="{FF2B5EF4-FFF2-40B4-BE49-F238E27FC236}">
                <a16:creationId xmlns:a16="http://schemas.microsoft.com/office/drawing/2014/main" id="{D58CC18D-A10C-49BC-9CE0-4A602B383600}"/>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3246120" y="1690866"/>
            <a:ext cx="5897880" cy="4171690"/>
          </a:xfrm>
          <a:prstGeom prst="rect">
            <a:avLst/>
          </a:prstGeom>
        </p:spPr>
      </p:pic>
      <p:sp>
        <p:nvSpPr>
          <p:cNvPr id="16" name="Text Placeholder 8"/>
          <p:cNvSpPr>
            <a:spLocks noGrp="1"/>
          </p:cNvSpPr>
          <p:nvPr>
            <p:ph type="body" sz="quarter" idx="14" hasCustomPrompt="1"/>
          </p:nvPr>
        </p:nvSpPr>
        <p:spPr>
          <a:xfrm>
            <a:off x="1155803" y="352646"/>
            <a:ext cx="7461148" cy="1003300"/>
          </a:xfrm>
        </p:spPr>
        <p:txBody>
          <a:bodyPr/>
          <a:lstStyle>
            <a:lvl1pPr marL="0" indent="0">
              <a:buClrTx/>
              <a:buFont typeface="Arial" panose="020B0604020202020204" pitchFamily="34" charset="0"/>
              <a:buNone/>
              <a:defRPr baseline="0"/>
            </a:lvl1pPr>
            <a:lvl2pPr marL="742950" indent="-285750">
              <a:buClrTx/>
              <a:buFont typeface="Arial" panose="020B0604020202020204" pitchFamily="34" charset="0"/>
              <a:buChar char="•"/>
              <a:defRPr/>
            </a:lvl2pPr>
            <a:lvl3pPr marL="1143000" indent="-228600">
              <a:buClrTx/>
              <a:buFont typeface="Arial" panose="020B0604020202020204" pitchFamily="34" charset="0"/>
              <a:buChar char="•"/>
              <a:defRPr/>
            </a:lvl3pPr>
            <a:lvl4pPr marL="1600200" indent="-228600">
              <a:buClrTx/>
              <a:buFont typeface="Arial" panose="020B0604020202020204" pitchFamily="34" charset="0"/>
              <a:buChar char="•"/>
              <a:defRPr/>
            </a:lvl4pPr>
            <a:lvl5pPr marL="2057400" indent="-228600">
              <a:buClrTx/>
              <a:buFont typeface="Arial" panose="020B0604020202020204" pitchFamily="34" charset="0"/>
              <a:buChar char="•"/>
              <a:defRPr/>
            </a:lvl5pPr>
          </a:lstStyle>
          <a:p>
            <a:pPr lvl="0"/>
            <a:r>
              <a:rPr lang="en-US" dirty="0" smtClean="0"/>
              <a:t>ENTER PRESENTATION TITLE</a:t>
            </a:r>
          </a:p>
        </p:txBody>
      </p:sp>
    </p:spTree>
    <p:extLst>
      <p:ext uri="{BB962C8B-B14F-4D97-AF65-F5344CB8AC3E}">
        <p14:creationId xmlns:p14="http://schemas.microsoft.com/office/powerpoint/2010/main" val="11343182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content area">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2FE8BB4-D57E-433C-9B86-664E645741C1}"/>
              </a:ext>
            </a:extLst>
          </p:cNvPr>
          <p:cNvSpPr>
            <a:spLocks noGrp="1"/>
          </p:cNvSpPr>
          <p:nvPr>
            <p:ph type="sldNum" sz="quarter" idx="12"/>
          </p:nvPr>
        </p:nvSpPr>
        <p:spPr>
          <a:xfrm>
            <a:off x="-18106" y="114257"/>
            <a:ext cx="742385" cy="352711"/>
          </a:xfrm>
          <a:prstGeom prst="rect">
            <a:avLst/>
          </a:prstGeom>
        </p:spPr>
        <p:txBody>
          <a:bodyPr/>
          <a:lstStyle>
            <a:lvl1pPr>
              <a:defRPr sz="1200">
                <a:solidFill>
                  <a:schemeClr val="tx1"/>
                </a:solidFill>
              </a:defRPr>
            </a:lvl1pPr>
          </a:lstStyle>
          <a:p>
            <a:pPr algn="r"/>
            <a:fld id="{6032EFF6-B497-1D4E-A557-D85E06E93D4C}" type="slidenum">
              <a:rPr lang="en-US" smtClean="0"/>
              <a:pPr algn="r"/>
              <a:t>‹#›</a:t>
            </a:fld>
            <a:endParaRPr lang="en-US" dirty="0"/>
          </a:p>
        </p:txBody>
      </p:sp>
      <p:sp>
        <p:nvSpPr>
          <p:cNvPr id="7" name="Text Placeholder 8"/>
          <p:cNvSpPr>
            <a:spLocks noGrp="1"/>
          </p:cNvSpPr>
          <p:nvPr>
            <p:ph type="body" sz="quarter" idx="14" hasCustomPrompt="1"/>
          </p:nvPr>
        </p:nvSpPr>
        <p:spPr>
          <a:xfrm>
            <a:off x="1155803" y="352646"/>
            <a:ext cx="7461148" cy="1003300"/>
          </a:xfrm>
        </p:spPr>
        <p:txBody>
          <a:bodyPr/>
          <a:lstStyle>
            <a:lvl1pPr marL="0" indent="0">
              <a:buClrTx/>
              <a:buFont typeface="Arial" panose="020B0604020202020204" pitchFamily="34" charset="0"/>
              <a:buNone/>
              <a:defRPr baseline="0"/>
            </a:lvl1pPr>
            <a:lvl2pPr marL="742950" indent="-285750">
              <a:buClrTx/>
              <a:buFont typeface="Arial" panose="020B0604020202020204" pitchFamily="34" charset="0"/>
              <a:buChar char="•"/>
              <a:defRPr/>
            </a:lvl2pPr>
            <a:lvl3pPr marL="1143000" indent="-228600">
              <a:buClrTx/>
              <a:buFont typeface="Arial" panose="020B0604020202020204" pitchFamily="34" charset="0"/>
              <a:buChar char="•"/>
              <a:defRPr/>
            </a:lvl3pPr>
            <a:lvl4pPr marL="1600200" indent="-228600">
              <a:buClrTx/>
              <a:buFont typeface="Arial" panose="020B0604020202020204" pitchFamily="34" charset="0"/>
              <a:buChar char="•"/>
              <a:defRPr/>
            </a:lvl4pPr>
            <a:lvl5pPr marL="2057400" indent="-228600">
              <a:buClrTx/>
              <a:buFont typeface="Arial" panose="020B0604020202020204" pitchFamily="34" charset="0"/>
              <a:buChar char="•"/>
              <a:defRPr/>
            </a:lvl5pPr>
          </a:lstStyle>
          <a:p>
            <a:pPr lvl="0"/>
            <a:r>
              <a:rPr lang="en-US" dirty="0" smtClean="0"/>
              <a:t>TITLE</a:t>
            </a:r>
          </a:p>
        </p:txBody>
      </p:sp>
      <p:sp>
        <p:nvSpPr>
          <p:cNvPr id="3" name="Content Placeholder 2"/>
          <p:cNvSpPr>
            <a:spLocks noGrp="1"/>
          </p:cNvSpPr>
          <p:nvPr>
            <p:ph sz="quarter" idx="16" hasCustomPrompt="1"/>
          </p:nvPr>
        </p:nvSpPr>
        <p:spPr>
          <a:xfrm>
            <a:off x="1201479" y="1690688"/>
            <a:ext cx="7571046" cy="4146550"/>
          </a:xfrm>
        </p:spPr>
        <p:txBody>
          <a:bodyPr/>
          <a:lstStyle>
            <a:lvl1pPr marL="0" indent="0">
              <a:buClrTx/>
              <a:buNone/>
              <a:defRPr/>
            </a:lvl1pPr>
            <a:lvl2pPr>
              <a:buClrTx/>
              <a:defRPr/>
            </a:lvl2pPr>
            <a:lvl3pPr>
              <a:buClrTx/>
              <a:defRPr/>
            </a:lvl3pPr>
            <a:lvl4pPr>
              <a:buClrTx/>
              <a:defRPr/>
            </a:lvl4pPr>
            <a:lvl5pPr>
              <a:buClrTx/>
              <a:defRPr/>
            </a:lvl5pPr>
          </a:lstStyle>
          <a:p>
            <a:pPr lvl="0"/>
            <a:r>
              <a:rPr lang="en-IE" dirty="0" smtClean="0"/>
              <a:t>Content</a:t>
            </a:r>
            <a:endParaRPr lang="en-IE" dirty="0"/>
          </a:p>
        </p:txBody>
      </p:sp>
      <p:sp>
        <p:nvSpPr>
          <p:cNvPr id="2" name="Textfeld 1"/>
          <p:cNvSpPr txBox="1"/>
          <p:nvPr userDrawn="1"/>
        </p:nvSpPr>
        <p:spPr>
          <a:xfrm>
            <a:off x="679006" y="117699"/>
            <a:ext cx="787651" cy="461665"/>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/10</a:t>
            </a:r>
          </a:p>
          <a:p>
            <a:endParaRPr lang="de-DE" sz="1200" dirty="0">
              <a:solidFill>
                <a:schemeClr val="tx1"/>
              </a:solidFill>
            </a:endParaRPr>
          </a:p>
        </p:txBody>
      </p:sp>
    </p:spTree>
    <p:extLst>
      <p:ext uri="{BB962C8B-B14F-4D97-AF65-F5344CB8AC3E}">
        <p14:creationId xmlns:p14="http://schemas.microsoft.com/office/powerpoint/2010/main" val="41056228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content are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 Placeholder 14"/>
          <p:cNvSpPr>
            <a:spLocks noGrp="1"/>
          </p:cNvSpPr>
          <p:nvPr>
            <p:ph type="body" sz="quarter" idx="10" hasCustomPrompt="1"/>
          </p:nvPr>
        </p:nvSpPr>
        <p:spPr>
          <a:xfrm>
            <a:off x="1181100" y="342900"/>
            <a:ext cx="7191375" cy="466725"/>
          </a:xfrm>
        </p:spPr>
        <p:txBody>
          <a:bodyPr/>
          <a:lstStyle>
            <a:lvl1pPr marL="0" indent="0">
              <a:buClrTx/>
              <a:buNone/>
              <a:defRPr baseline="0"/>
            </a:lvl1pPr>
            <a:lvl2pPr>
              <a:buClrTx/>
              <a:defRPr/>
            </a:lvl2pPr>
            <a:lvl3pPr>
              <a:buClrTx/>
              <a:defRPr/>
            </a:lvl3pPr>
            <a:lvl4pPr>
              <a:buClrTx/>
              <a:defRPr/>
            </a:lvl4pPr>
            <a:lvl5pPr>
              <a:buClrTx/>
              <a:defRPr/>
            </a:lvl5pPr>
          </a:lstStyle>
          <a:p>
            <a:pPr lvl="0"/>
            <a:r>
              <a:rPr lang="en-IE" dirty="0" smtClean="0"/>
              <a:t>ENTER TITLE </a:t>
            </a:r>
            <a:endParaRPr lang="en-IE" dirty="0"/>
          </a:p>
        </p:txBody>
      </p:sp>
      <p:sp>
        <p:nvSpPr>
          <p:cNvPr id="17" name="Text Placeholder 16"/>
          <p:cNvSpPr>
            <a:spLocks noGrp="1"/>
          </p:cNvSpPr>
          <p:nvPr>
            <p:ph type="body" sz="quarter" idx="11" hasCustomPrompt="1"/>
          </p:nvPr>
        </p:nvSpPr>
        <p:spPr>
          <a:xfrm>
            <a:off x="238125" y="1009650"/>
            <a:ext cx="8743950" cy="4724400"/>
          </a:xfrm>
        </p:spPr>
        <p:txBody>
          <a:bodyPr/>
          <a:lstStyle>
            <a:lvl1pPr marL="0" indent="0">
              <a:buClrTx/>
              <a:buNone/>
              <a:defRPr/>
            </a:lvl1pPr>
            <a:lvl2pPr>
              <a:buClrTx/>
              <a:defRPr/>
            </a:lvl2pPr>
            <a:lvl3pPr>
              <a:buClrTx/>
              <a:defRPr/>
            </a:lvl3pPr>
            <a:lvl4pPr>
              <a:buClrTx/>
              <a:defRPr/>
            </a:lvl4pPr>
            <a:lvl5pPr>
              <a:buClrTx/>
              <a:defRPr/>
            </a:lvl5pPr>
          </a:lstStyle>
          <a:p>
            <a:pPr lvl="0"/>
            <a:r>
              <a:rPr lang="en-IE" dirty="0" smtClean="0"/>
              <a:t>Content</a:t>
            </a:r>
            <a:endParaRPr lang="en-IE" dirty="0"/>
          </a:p>
        </p:txBody>
      </p:sp>
      <p:sp>
        <p:nvSpPr>
          <p:cNvPr id="20" name="Slide Number Placeholder 5">
            <a:extLst>
              <a:ext uri="{FF2B5EF4-FFF2-40B4-BE49-F238E27FC236}">
                <a16:creationId xmlns:a16="http://schemas.microsoft.com/office/drawing/2014/main" id="{F2FE8BB4-D57E-433C-9B86-664E645741C1}"/>
              </a:ext>
            </a:extLst>
          </p:cNvPr>
          <p:cNvSpPr>
            <a:spLocks noGrp="1"/>
          </p:cNvSpPr>
          <p:nvPr>
            <p:ph type="sldNum" sz="quarter" idx="13"/>
          </p:nvPr>
        </p:nvSpPr>
        <p:spPr>
          <a:xfrm>
            <a:off x="-117689" y="114660"/>
            <a:ext cx="905347" cy="352711"/>
          </a:xfrm>
          <a:prstGeom prst="rect">
            <a:avLst/>
          </a:prstGeom>
        </p:spPr>
        <p:txBody>
          <a:bodyPr/>
          <a:lstStyle>
            <a:lvl1pPr>
              <a:defRPr sz="1200">
                <a:solidFill>
                  <a:schemeClr val="tx1"/>
                </a:solidFill>
              </a:defRPr>
            </a:lvl1pPr>
          </a:lstStyle>
          <a:p>
            <a:pPr algn="r"/>
            <a:fld id="{6032EFF6-B497-1D4E-A557-D85E06E93D4C}" type="slidenum">
              <a:rPr lang="en-US" smtClean="0"/>
              <a:pPr algn="r"/>
              <a:t>‹#›</a:t>
            </a:fld>
            <a:endParaRPr lang="en-US" dirty="0"/>
          </a:p>
        </p:txBody>
      </p:sp>
      <p:sp>
        <p:nvSpPr>
          <p:cNvPr id="9" name="Textfeld 8"/>
          <p:cNvSpPr txBox="1"/>
          <p:nvPr userDrawn="1"/>
        </p:nvSpPr>
        <p:spPr>
          <a:xfrm>
            <a:off x="679006" y="117699"/>
            <a:ext cx="787651" cy="461665"/>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/11</a:t>
            </a:r>
          </a:p>
          <a:p>
            <a:endParaRPr lang="de-DE" sz="1200" dirty="0">
              <a:solidFill>
                <a:schemeClr val="tx1"/>
              </a:solidFill>
            </a:endParaRPr>
          </a:p>
        </p:txBody>
      </p:sp>
    </p:spTree>
    <p:extLst>
      <p:ext uri="{BB962C8B-B14F-4D97-AF65-F5344CB8AC3E}">
        <p14:creationId xmlns:p14="http://schemas.microsoft.com/office/powerpoint/2010/main" val="37873888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file://localhost/Users/paul/Desktop/Work/PM%20Comm%20Work/ESRI/2413%20ESRI%20Literature/Powerpoint/esripowerpointcover%20v8.png"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dirty="0"/>
              <a:t>Click to edit Master title style</a:t>
            </a:r>
            <a:endParaRPr lang="en-US" dirty="0"/>
          </a:p>
        </p:txBody>
      </p:sp>
      <p:sp>
        <p:nvSpPr>
          <p:cNvPr id="3" name="Text Placeholder 2"/>
          <p:cNvSpPr>
            <a:spLocks noGrp="1"/>
          </p:cNvSpPr>
          <p:nvPr>
            <p:ph type="body" idx="1"/>
          </p:nvPr>
        </p:nvSpPr>
        <p:spPr>
          <a:xfrm>
            <a:off x="457200" y="1600200"/>
            <a:ext cx="8229600" cy="4354681"/>
          </a:xfrm>
          <a:prstGeom prst="rect">
            <a:avLst/>
          </a:prstGeom>
        </p:spPr>
        <p:txBody>
          <a:bodyPr vert="horz" lIns="91440" tIns="45720" rIns="91440" bIns="45720" rtlCol="0">
            <a:normAutofit/>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Footer Placeholder 4"/>
          <p:cNvSpPr>
            <a:spLocks noGrp="1"/>
          </p:cNvSpPr>
          <p:nvPr>
            <p:ph type="ftr" sz="quarter" idx="3"/>
          </p:nvPr>
        </p:nvSpPr>
        <p:spPr>
          <a:xfrm>
            <a:off x="457200" y="629363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esripowerpointcover v8.png" descr="/Users/paul/Desktop/Work/PM Comm Work/ESRI/2413 ESRI Literature/Powerpoint/esripowerpointcover v8.png"/>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52180F9D-AE94-4596-BED8-AFBA57A8F315}"/>
              </a:ext>
            </a:extLst>
          </p:cNvPr>
          <p:cNvSpPr>
            <a:spLocks noGrp="1"/>
          </p:cNvSpPr>
          <p:nvPr>
            <p:ph type="sldNum" sz="quarter" idx="4"/>
          </p:nvPr>
        </p:nvSpPr>
        <p:spPr>
          <a:xfrm>
            <a:off x="344014" y="111874"/>
            <a:ext cx="721324" cy="365125"/>
          </a:xfrm>
          <a:prstGeom prst="rect">
            <a:avLst/>
          </a:prstGeom>
        </p:spPr>
        <p:txBody>
          <a:bodyPr/>
          <a:lstStyle>
            <a:lvl1pPr>
              <a:defRPr sz="1200">
                <a:solidFill>
                  <a:schemeClr val="tx1"/>
                </a:solidFill>
              </a:defRPr>
            </a:lvl1pPr>
          </a:lstStyle>
          <a:p>
            <a:pPr algn="r"/>
            <a:fld id="{6032EFF6-B497-1D4E-A557-D85E06E93D4C}" type="slidenum">
              <a:rPr lang="en-US" smtClean="0"/>
              <a:pPr algn="r"/>
              <a:t>‹#›</a:t>
            </a:fld>
            <a:r>
              <a:rPr lang="en-US" smtClean="0"/>
              <a:t> /11</a:t>
            </a:r>
            <a:endParaRPr lang="en-US" dirty="0"/>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val="0"/>
              </a:ext>
            </a:extLst>
          </a:blip>
          <a:srcRect b="14837"/>
          <a:stretch/>
        </p:blipFill>
        <p:spPr>
          <a:xfrm>
            <a:off x="5460678" y="5846361"/>
            <a:ext cx="1041475" cy="886949"/>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84475" y="5941617"/>
            <a:ext cx="537440" cy="790354"/>
          </a:xfrm>
          <a:prstGeom prst="rect">
            <a:avLst/>
          </a:prstGeom>
        </p:spPr>
      </p:pic>
    </p:spTree>
    <p:extLst>
      <p:ext uri="{BB962C8B-B14F-4D97-AF65-F5344CB8AC3E}">
        <p14:creationId xmlns:p14="http://schemas.microsoft.com/office/powerpoint/2010/main" val="225675773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725" r:id="rId3"/>
  </p:sldLayoutIdLst>
  <p:timing>
    <p:tnLst>
      <p:par>
        <p:cTn id="1" dur="indefinite" restart="never" nodeType="tmRoot"/>
      </p:par>
    </p:tnLst>
  </p:timing>
  <p:hf hdr="0" ftr="0"/>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AD112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AD112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AD112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jpg"/><Relationship Id="rId3" Type="http://schemas.openxmlformats.org/officeDocument/2006/relationships/image" Target="../media/image6.png"/><Relationship Id="rId7" Type="http://schemas.openxmlformats.org/officeDocument/2006/relationships/image" Target="../media/image9.jpg"/><Relationship Id="rId12"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2.jpeg"/><Relationship Id="rId5" Type="http://schemas.openxmlformats.org/officeDocument/2006/relationships/image" Target="../media/image7.jpeg"/><Relationship Id="rId15" Type="http://schemas.microsoft.com/office/2007/relationships/hdphoto" Target="../media/hdphoto3.wdp"/><Relationship Id="rId10" Type="http://schemas.openxmlformats.org/officeDocument/2006/relationships/image" Target="../media/image11.jpe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gif"/><Relationship Id="rId7"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101485" y="243718"/>
            <a:ext cx="7843054" cy="1339566"/>
          </a:xfrm>
        </p:spPr>
        <p:txBody>
          <a:bodyPr>
            <a:normAutofit fontScale="92500" lnSpcReduction="20000"/>
          </a:bodyPr>
          <a:lstStyle/>
          <a:p>
            <a:r>
              <a:rPr lang="en-GB" dirty="0"/>
              <a:t>Exploring the energy-for-water nexus: </a:t>
            </a:r>
            <a:endParaRPr lang="en-GB" dirty="0" smtClean="0"/>
          </a:p>
          <a:p>
            <a:r>
              <a:rPr lang="en-GB" dirty="0" smtClean="0"/>
              <a:t>Can </a:t>
            </a:r>
            <a:r>
              <a:rPr lang="en-GB" dirty="0"/>
              <a:t>wastewater treatment facilities provide demand flexibility?</a:t>
            </a:r>
            <a:endParaRPr lang="en-IE" sz="2800" dirty="0"/>
          </a:p>
        </p:txBody>
      </p:sp>
      <p:sp>
        <p:nvSpPr>
          <p:cNvPr id="4" name="Title 1"/>
          <p:cNvSpPr txBox="1">
            <a:spLocks/>
          </p:cNvSpPr>
          <p:nvPr/>
        </p:nvSpPr>
        <p:spPr>
          <a:xfrm>
            <a:off x="407619" y="1692212"/>
            <a:ext cx="2812099" cy="417169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r>
              <a:rPr lang="en-US" sz="1400" dirty="0" smtClean="0">
                <a:solidFill>
                  <a:schemeClr val="bg1"/>
                </a:solidFill>
                <a:cs typeface="DIN Next LT Pro"/>
              </a:rPr>
              <a:t>DATE</a:t>
            </a:r>
          </a:p>
          <a:p>
            <a:r>
              <a:rPr lang="en-US" sz="1400" dirty="0" smtClean="0">
                <a:solidFill>
                  <a:schemeClr val="bg2">
                    <a:lumMod val="75000"/>
                  </a:schemeClr>
                </a:solidFill>
                <a:cs typeface="DIN Next LT Pro"/>
              </a:rPr>
              <a:t>17/09/2019</a:t>
            </a:r>
            <a:endParaRPr lang="en-US" sz="1400" dirty="0">
              <a:solidFill>
                <a:schemeClr val="bg2">
                  <a:lumMod val="75000"/>
                </a:schemeClr>
              </a:solidFill>
              <a:cs typeface="DIN Next LT Pro"/>
            </a:endParaRPr>
          </a:p>
          <a:p>
            <a:endParaRPr lang="en-US" sz="1400" dirty="0">
              <a:solidFill>
                <a:schemeClr val="bg1"/>
              </a:solidFill>
              <a:cs typeface="DIN Next LT Pro"/>
            </a:endParaRPr>
          </a:p>
          <a:p>
            <a:r>
              <a:rPr lang="en-US" sz="1400" dirty="0" smtClean="0">
                <a:solidFill>
                  <a:schemeClr val="bg1"/>
                </a:solidFill>
                <a:cs typeface="DIN Next LT Pro"/>
              </a:rPr>
              <a:t>AUTHORS</a:t>
            </a:r>
            <a:endParaRPr lang="en-US" sz="1400" dirty="0">
              <a:solidFill>
                <a:schemeClr val="bg1"/>
              </a:solidFill>
              <a:cs typeface="DIN Next LT Pro"/>
            </a:endParaRPr>
          </a:p>
          <a:p>
            <a:r>
              <a:rPr lang="en-GB" sz="1400" dirty="0">
                <a:solidFill>
                  <a:schemeClr val="bg2">
                    <a:lumMod val="75000"/>
                  </a:schemeClr>
                </a:solidFill>
                <a:cs typeface="DIN Next LT Pro"/>
              </a:rPr>
              <a:t>Dana </a:t>
            </a:r>
            <a:r>
              <a:rPr lang="en-GB" sz="1400" dirty="0" smtClean="0">
                <a:solidFill>
                  <a:schemeClr val="bg2">
                    <a:lumMod val="75000"/>
                  </a:schemeClr>
                </a:solidFill>
                <a:cs typeface="DIN Next LT Pro"/>
              </a:rPr>
              <a:t>Kirchem </a:t>
            </a:r>
          </a:p>
          <a:p>
            <a:r>
              <a:rPr lang="en-GB" sz="1400" dirty="0" smtClean="0">
                <a:solidFill>
                  <a:schemeClr val="bg2">
                    <a:lumMod val="75000"/>
                  </a:schemeClr>
                </a:solidFill>
                <a:cs typeface="DIN Next LT Pro"/>
              </a:rPr>
              <a:t>Muireann Lynch  </a:t>
            </a:r>
          </a:p>
          <a:p>
            <a:r>
              <a:rPr lang="en-GB" sz="1400" i="1" dirty="0" smtClean="0">
                <a:solidFill>
                  <a:schemeClr val="bg1"/>
                </a:solidFill>
                <a:cs typeface="DIN Next LT Pro"/>
              </a:rPr>
              <a:t>(</a:t>
            </a:r>
            <a:r>
              <a:rPr lang="en-GB" sz="1400" i="1" dirty="0">
                <a:solidFill>
                  <a:schemeClr val="bg1"/>
                </a:solidFill>
                <a:cs typeface="DIN Next LT Pro"/>
              </a:rPr>
              <a:t>The Economic and Social Research </a:t>
            </a:r>
            <a:r>
              <a:rPr lang="en-GB" sz="1400" i="1" dirty="0" smtClean="0">
                <a:solidFill>
                  <a:schemeClr val="bg1"/>
                </a:solidFill>
                <a:cs typeface="DIN Next LT Pro"/>
              </a:rPr>
              <a:t>Institute)</a:t>
            </a:r>
          </a:p>
          <a:p>
            <a:r>
              <a:rPr lang="en-GB" sz="1400" dirty="0" smtClean="0">
                <a:solidFill>
                  <a:schemeClr val="bg2">
                    <a:lumMod val="75000"/>
                  </a:schemeClr>
                </a:solidFill>
                <a:cs typeface="DIN Next LT Pro"/>
              </a:rPr>
              <a:t>Eoin Casey</a:t>
            </a:r>
            <a:endParaRPr lang="en-GB" sz="1400" dirty="0">
              <a:solidFill>
                <a:schemeClr val="bg2">
                  <a:lumMod val="75000"/>
                </a:schemeClr>
              </a:solidFill>
              <a:cs typeface="DIN Next LT Pro"/>
            </a:endParaRPr>
          </a:p>
          <a:p>
            <a:r>
              <a:rPr lang="en-US" sz="1400" i="1" dirty="0" smtClean="0">
                <a:solidFill>
                  <a:schemeClr val="bg1"/>
                </a:solidFill>
                <a:cs typeface="DIN Next LT Pro"/>
              </a:rPr>
              <a:t>(University </a:t>
            </a:r>
            <a:r>
              <a:rPr lang="en-US" sz="1400" i="1" dirty="0">
                <a:solidFill>
                  <a:schemeClr val="bg1"/>
                </a:solidFill>
                <a:cs typeface="DIN Next LT Pro"/>
              </a:rPr>
              <a:t>College </a:t>
            </a:r>
            <a:r>
              <a:rPr lang="en-US" sz="1400" i="1" dirty="0" smtClean="0">
                <a:solidFill>
                  <a:schemeClr val="bg1"/>
                </a:solidFill>
                <a:cs typeface="DIN Next LT Pro"/>
              </a:rPr>
              <a:t>Dublin)</a:t>
            </a:r>
          </a:p>
          <a:p>
            <a:r>
              <a:rPr lang="en-GB" sz="1400" dirty="0" err="1">
                <a:solidFill>
                  <a:schemeClr val="bg2">
                    <a:lumMod val="75000"/>
                  </a:schemeClr>
                </a:solidFill>
                <a:cs typeface="DIN Next LT Pro"/>
              </a:rPr>
              <a:t>Juha</a:t>
            </a:r>
            <a:r>
              <a:rPr lang="en-GB" sz="1400" dirty="0">
                <a:solidFill>
                  <a:schemeClr val="bg2">
                    <a:lumMod val="75000"/>
                  </a:schemeClr>
                </a:solidFill>
                <a:cs typeface="DIN Next LT Pro"/>
              </a:rPr>
              <a:t> </a:t>
            </a:r>
            <a:r>
              <a:rPr lang="en-GB" sz="1400" dirty="0" err="1">
                <a:solidFill>
                  <a:schemeClr val="bg2">
                    <a:lumMod val="75000"/>
                  </a:schemeClr>
                </a:solidFill>
                <a:cs typeface="DIN Next LT Pro"/>
              </a:rPr>
              <a:t>Kiviluoma</a:t>
            </a:r>
            <a:endParaRPr lang="en-GB" sz="1400" dirty="0">
              <a:solidFill>
                <a:schemeClr val="bg2">
                  <a:lumMod val="75000"/>
                </a:schemeClr>
              </a:solidFill>
              <a:cs typeface="DIN Next LT Pro"/>
            </a:endParaRPr>
          </a:p>
          <a:p>
            <a:r>
              <a:rPr lang="en-GB" sz="1400" i="1" dirty="0">
                <a:solidFill>
                  <a:schemeClr val="bg1"/>
                </a:solidFill>
                <a:cs typeface="DIN Next LT Pro"/>
              </a:rPr>
              <a:t>(VTT Technical Research Centre of Finland LTD</a:t>
            </a:r>
            <a:r>
              <a:rPr lang="en-GB" sz="1400" i="1" dirty="0" smtClean="0">
                <a:solidFill>
                  <a:schemeClr val="bg1"/>
                </a:solidFill>
                <a:cs typeface="DIN Next LT Pro"/>
              </a:rPr>
              <a:t>)</a:t>
            </a:r>
            <a:endParaRPr lang="en-GB" sz="1400" dirty="0" smtClean="0">
              <a:solidFill>
                <a:schemeClr val="bg2">
                  <a:lumMod val="75000"/>
                </a:schemeClr>
              </a:solidFill>
              <a:cs typeface="DIN Next LT Pro"/>
            </a:endParaRPr>
          </a:p>
          <a:p>
            <a:r>
              <a:rPr lang="en-GB" sz="1400" dirty="0" smtClean="0">
                <a:solidFill>
                  <a:schemeClr val="bg2">
                    <a:lumMod val="75000"/>
                  </a:schemeClr>
                </a:solidFill>
                <a:cs typeface="DIN Next LT Pro"/>
              </a:rPr>
              <a:t>Valentin </a:t>
            </a:r>
            <a:r>
              <a:rPr lang="en-GB" sz="1400" dirty="0">
                <a:solidFill>
                  <a:schemeClr val="bg2">
                    <a:lumMod val="75000"/>
                  </a:schemeClr>
                </a:solidFill>
                <a:cs typeface="DIN Next LT Pro"/>
              </a:rPr>
              <a:t>Bertsch</a:t>
            </a:r>
          </a:p>
          <a:p>
            <a:r>
              <a:rPr lang="en-GB" sz="1400" i="1" dirty="0">
                <a:solidFill>
                  <a:schemeClr val="bg1"/>
                </a:solidFill>
                <a:cs typeface="DIN Next LT Pro"/>
              </a:rPr>
              <a:t>(German Aerospace </a:t>
            </a:r>
            <a:r>
              <a:rPr lang="en-GB" sz="1400" i="1" dirty="0" err="1">
                <a:solidFill>
                  <a:schemeClr val="bg1"/>
                </a:solidFill>
                <a:cs typeface="DIN Next LT Pro"/>
              </a:rPr>
              <a:t>Center</a:t>
            </a:r>
            <a:r>
              <a:rPr lang="en-GB" sz="1400" i="1" dirty="0">
                <a:solidFill>
                  <a:schemeClr val="bg1"/>
                </a:solidFill>
                <a:cs typeface="DIN Next LT Pro"/>
              </a:rPr>
              <a:t>, University Stuttgart)</a:t>
            </a:r>
          </a:p>
          <a:p>
            <a:endParaRPr lang="en-US" sz="1400" i="1" dirty="0">
              <a:solidFill>
                <a:schemeClr val="bg1"/>
              </a:solidFill>
              <a:cs typeface="DIN Next LT Pro"/>
            </a:endParaRPr>
          </a:p>
        </p:txBody>
      </p:sp>
    </p:spTree>
    <p:extLst>
      <p:ext uri="{BB962C8B-B14F-4D97-AF65-F5344CB8AC3E}">
        <p14:creationId xmlns:p14="http://schemas.microsoft.com/office/powerpoint/2010/main" val="1073450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pPr algn="r"/>
              <a:t>10</a:t>
            </a:fld>
            <a:endParaRPr lang="en-US" dirty="0"/>
          </a:p>
        </p:txBody>
      </p:sp>
      <p:graphicFrame>
        <p:nvGraphicFramePr>
          <p:cNvPr id="21" name="Chart 20"/>
          <p:cNvGraphicFramePr>
            <a:graphicFrameLocks/>
          </p:cNvGraphicFramePr>
          <p:nvPr>
            <p:extLst>
              <p:ext uri="{D42A27DB-BD31-4B8C-83A1-F6EECF244321}">
                <p14:modId xmlns:p14="http://schemas.microsoft.com/office/powerpoint/2010/main" val="1256743835"/>
              </p:ext>
            </p:extLst>
          </p:nvPr>
        </p:nvGraphicFramePr>
        <p:xfrm>
          <a:off x="4609903" y="1434401"/>
          <a:ext cx="4328159" cy="40996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p:cNvGraphicFramePr>
            <a:graphicFrameLocks/>
          </p:cNvGraphicFramePr>
          <p:nvPr>
            <p:extLst>
              <p:ext uri="{D42A27DB-BD31-4B8C-83A1-F6EECF244321}">
                <p14:modId xmlns:p14="http://schemas.microsoft.com/office/powerpoint/2010/main" val="1701322988"/>
              </p:ext>
            </p:extLst>
          </p:nvPr>
        </p:nvGraphicFramePr>
        <p:xfrm>
          <a:off x="342167" y="1424353"/>
          <a:ext cx="4282205" cy="4217041"/>
        </p:xfrm>
        <a:graphic>
          <a:graphicData uri="http://schemas.openxmlformats.org/drawingml/2006/chart">
            <c:chart xmlns:c="http://schemas.openxmlformats.org/drawingml/2006/chart" xmlns:r="http://schemas.openxmlformats.org/officeDocument/2006/relationships" r:id="rId3"/>
          </a:graphicData>
        </a:graphic>
      </p:graphicFrame>
      <p:grpSp>
        <p:nvGrpSpPr>
          <p:cNvPr id="23" name="Group 22"/>
          <p:cNvGrpSpPr/>
          <p:nvPr/>
        </p:nvGrpSpPr>
        <p:grpSpPr>
          <a:xfrm>
            <a:off x="1091682" y="315013"/>
            <a:ext cx="8052318" cy="362420"/>
            <a:chOff x="1091682" y="315013"/>
            <a:chExt cx="8052318" cy="362420"/>
          </a:xfrm>
        </p:grpSpPr>
        <p:grpSp>
          <p:nvGrpSpPr>
            <p:cNvPr id="24" name="Group 23"/>
            <p:cNvGrpSpPr/>
            <p:nvPr/>
          </p:nvGrpSpPr>
          <p:grpSpPr>
            <a:xfrm>
              <a:off x="1091682" y="315013"/>
              <a:ext cx="8052318" cy="362420"/>
              <a:chOff x="1091682" y="315698"/>
              <a:chExt cx="7357105" cy="325208"/>
            </a:xfrm>
          </p:grpSpPr>
          <p:sp>
            <p:nvSpPr>
              <p:cNvPr id="26" name="Rectangle 25"/>
              <p:cNvSpPr/>
              <p:nvPr/>
            </p:nvSpPr>
            <p:spPr>
              <a:xfrm>
                <a:off x="1261708" y="326451"/>
                <a:ext cx="926392" cy="276176"/>
              </a:xfrm>
              <a:prstGeom prst="rect">
                <a:avLst/>
              </a:prstGeom>
            </p:spPr>
            <p:txBody>
              <a:bodyPr wrap="none">
                <a:spAutoFit/>
              </a:bodyPr>
              <a:lstStyle/>
              <a:p>
                <a:pPr lvl="0"/>
                <a:r>
                  <a:rPr lang="en-US" sz="1400" dirty="0" smtClean="0">
                    <a:solidFill>
                      <a:schemeClr val="accent1">
                        <a:lumMod val="60000"/>
                        <a:lumOff val="40000"/>
                      </a:schemeClr>
                    </a:solidFill>
                  </a:rPr>
                  <a:t>Motivation</a:t>
                </a:r>
                <a:endParaRPr lang="en-US" sz="1400" dirty="0">
                  <a:solidFill>
                    <a:schemeClr val="accent1">
                      <a:lumMod val="60000"/>
                      <a:lumOff val="40000"/>
                    </a:schemeClr>
                  </a:solidFill>
                </a:endParaRPr>
              </a:p>
            </p:txBody>
          </p:sp>
          <p:sp>
            <p:nvSpPr>
              <p:cNvPr id="27" name="Rectangle 26"/>
              <p:cNvSpPr/>
              <p:nvPr/>
            </p:nvSpPr>
            <p:spPr>
              <a:xfrm>
                <a:off x="2405958" y="322280"/>
                <a:ext cx="1839210" cy="276175"/>
              </a:xfrm>
              <a:prstGeom prst="rect">
                <a:avLst/>
              </a:prstGeom>
            </p:spPr>
            <p:txBody>
              <a:bodyPr wrap="square">
                <a:spAutoFit/>
              </a:bodyPr>
              <a:lstStyle/>
              <a:p>
                <a:pPr lvl="0"/>
                <a:r>
                  <a:rPr lang="en-US" sz="1400" dirty="0" smtClean="0">
                    <a:solidFill>
                      <a:schemeClr val="accent1">
                        <a:lumMod val="60000"/>
                        <a:lumOff val="40000"/>
                      </a:schemeClr>
                    </a:solidFill>
                  </a:rPr>
                  <a:t>Literature</a:t>
                </a:r>
                <a:endParaRPr lang="en-US" sz="1400" dirty="0">
                  <a:solidFill>
                    <a:schemeClr val="accent1">
                      <a:lumMod val="60000"/>
                      <a:lumOff val="40000"/>
                    </a:schemeClr>
                  </a:solidFill>
                </a:endParaRPr>
              </a:p>
            </p:txBody>
          </p:sp>
          <p:sp>
            <p:nvSpPr>
              <p:cNvPr id="28" name="Rectangle 27"/>
              <p:cNvSpPr/>
              <p:nvPr/>
            </p:nvSpPr>
            <p:spPr>
              <a:xfrm>
                <a:off x="3768543" y="315698"/>
                <a:ext cx="1991178" cy="276176"/>
              </a:xfrm>
              <a:prstGeom prst="rect">
                <a:avLst/>
              </a:prstGeom>
            </p:spPr>
            <p:txBody>
              <a:bodyPr wrap="square">
                <a:spAutoFit/>
              </a:bodyPr>
              <a:lstStyle/>
              <a:p>
                <a:pPr lvl="0"/>
                <a:r>
                  <a:rPr lang="en-US" sz="1400" dirty="0" smtClean="0">
                    <a:solidFill>
                      <a:schemeClr val="accent1">
                        <a:lumMod val="60000"/>
                        <a:lumOff val="40000"/>
                      </a:schemeClr>
                    </a:solidFill>
                  </a:rPr>
                  <a:t>Modelling framework</a:t>
                </a:r>
                <a:endParaRPr lang="en-US" sz="1400" dirty="0">
                  <a:solidFill>
                    <a:schemeClr val="accent1">
                      <a:lumMod val="60000"/>
                      <a:lumOff val="40000"/>
                    </a:schemeClr>
                  </a:solidFill>
                </a:endParaRPr>
              </a:p>
            </p:txBody>
          </p:sp>
          <p:sp>
            <p:nvSpPr>
              <p:cNvPr id="29" name="Rectangle 28"/>
              <p:cNvSpPr/>
              <p:nvPr/>
            </p:nvSpPr>
            <p:spPr>
              <a:xfrm>
                <a:off x="7363945" y="333129"/>
                <a:ext cx="1084842" cy="276175"/>
              </a:xfrm>
              <a:prstGeom prst="rect">
                <a:avLst/>
              </a:prstGeom>
            </p:spPr>
            <p:txBody>
              <a:bodyPr wrap="square">
                <a:spAutoFit/>
              </a:bodyPr>
              <a:lstStyle/>
              <a:p>
                <a:pPr lvl="0"/>
                <a:r>
                  <a:rPr lang="en-US" sz="1400" dirty="0" smtClean="0">
                    <a:solidFill>
                      <a:schemeClr val="accent1">
                        <a:lumMod val="60000"/>
                        <a:lumOff val="40000"/>
                      </a:schemeClr>
                    </a:solidFill>
                  </a:rPr>
                  <a:t>Discussion</a:t>
                </a:r>
                <a:endParaRPr lang="en-US" sz="1400" dirty="0">
                  <a:solidFill>
                    <a:schemeClr val="accent1">
                      <a:lumMod val="60000"/>
                      <a:lumOff val="40000"/>
                    </a:schemeClr>
                  </a:solidFill>
                </a:endParaRPr>
              </a:p>
            </p:txBody>
          </p:sp>
          <p:cxnSp>
            <p:nvCxnSpPr>
              <p:cNvPr id="30" name="Straight Connector 29"/>
              <p:cNvCxnSpPr/>
              <p:nvPr/>
            </p:nvCxnSpPr>
            <p:spPr>
              <a:xfrm flipV="1">
                <a:off x="1091682" y="634814"/>
                <a:ext cx="7076353" cy="60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6611709" y="328491"/>
              <a:ext cx="2013007" cy="307777"/>
            </a:xfrm>
            <a:prstGeom prst="rect">
              <a:avLst/>
            </a:prstGeom>
          </p:spPr>
          <p:txBody>
            <a:bodyPr wrap="square">
              <a:spAutoFit/>
            </a:bodyPr>
            <a:lstStyle/>
            <a:p>
              <a:pPr lvl="0"/>
              <a:r>
                <a:rPr lang="en-US" sz="1400" b="1" dirty="0" smtClean="0">
                  <a:solidFill>
                    <a:srgbClr val="002060"/>
                  </a:solidFill>
                </a:rPr>
                <a:t>Results</a:t>
              </a:r>
              <a:endParaRPr lang="en-US" sz="1400" b="1" dirty="0">
                <a:solidFill>
                  <a:srgbClr val="002060"/>
                </a:solidFill>
              </a:endParaRPr>
            </a:p>
          </p:txBody>
        </p:sp>
      </p:grpSp>
    </p:spTree>
    <p:extLst>
      <p:ext uri="{BB962C8B-B14F-4D97-AF65-F5344CB8AC3E}">
        <p14:creationId xmlns:p14="http://schemas.microsoft.com/office/powerpoint/2010/main" val="348018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pPr algn="r"/>
              <a:t>11</a:t>
            </a:fld>
            <a:endParaRPr lang="en-US" dirty="0"/>
          </a:p>
        </p:txBody>
      </p:sp>
      <p:grpSp>
        <p:nvGrpSpPr>
          <p:cNvPr id="23" name="Group 22"/>
          <p:cNvGrpSpPr/>
          <p:nvPr/>
        </p:nvGrpSpPr>
        <p:grpSpPr>
          <a:xfrm>
            <a:off x="1091682" y="315013"/>
            <a:ext cx="8052318" cy="362420"/>
            <a:chOff x="1091682" y="315013"/>
            <a:chExt cx="8052318" cy="362420"/>
          </a:xfrm>
        </p:grpSpPr>
        <p:grpSp>
          <p:nvGrpSpPr>
            <p:cNvPr id="24" name="Group 23"/>
            <p:cNvGrpSpPr/>
            <p:nvPr/>
          </p:nvGrpSpPr>
          <p:grpSpPr>
            <a:xfrm>
              <a:off x="1091682" y="315013"/>
              <a:ext cx="8052318" cy="362420"/>
              <a:chOff x="1091682" y="315698"/>
              <a:chExt cx="7357105" cy="325208"/>
            </a:xfrm>
          </p:grpSpPr>
          <p:sp>
            <p:nvSpPr>
              <p:cNvPr id="26" name="Rectangle 25"/>
              <p:cNvSpPr/>
              <p:nvPr/>
            </p:nvSpPr>
            <p:spPr>
              <a:xfrm>
                <a:off x="1261708" y="326451"/>
                <a:ext cx="926392" cy="276176"/>
              </a:xfrm>
              <a:prstGeom prst="rect">
                <a:avLst/>
              </a:prstGeom>
            </p:spPr>
            <p:txBody>
              <a:bodyPr wrap="none">
                <a:spAutoFit/>
              </a:bodyPr>
              <a:lstStyle/>
              <a:p>
                <a:pPr lvl="0"/>
                <a:r>
                  <a:rPr lang="en-US" sz="1400" dirty="0" smtClean="0">
                    <a:solidFill>
                      <a:schemeClr val="accent1">
                        <a:lumMod val="60000"/>
                        <a:lumOff val="40000"/>
                      </a:schemeClr>
                    </a:solidFill>
                  </a:rPr>
                  <a:t>Motivation</a:t>
                </a:r>
                <a:endParaRPr lang="en-US" sz="1400" dirty="0">
                  <a:solidFill>
                    <a:schemeClr val="accent1">
                      <a:lumMod val="60000"/>
                      <a:lumOff val="40000"/>
                    </a:schemeClr>
                  </a:solidFill>
                </a:endParaRPr>
              </a:p>
            </p:txBody>
          </p:sp>
          <p:sp>
            <p:nvSpPr>
              <p:cNvPr id="27" name="Rectangle 26"/>
              <p:cNvSpPr/>
              <p:nvPr/>
            </p:nvSpPr>
            <p:spPr>
              <a:xfrm>
                <a:off x="2405958" y="322280"/>
                <a:ext cx="1839210" cy="276175"/>
              </a:xfrm>
              <a:prstGeom prst="rect">
                <a:avLst/>
              </a:prstGeom>
            </p:spPr>
            <p:txBody>
              <a:bodyPr wrap="square">
                <a:spAutoFit/>
              </a:bodyPr>
              <a:lstStyle/>
              <a:p>
                <a:pPr lvl="0"/>
                <a:r>
                  <a:rPr lang="en-US" sz="1400" dirty="0" smtClean="0">
                    <a:solidFill>
                      <a:schemeClr val="accent1">
                        <a:lumMod val="60000"/>
                        <a:lumOff val="40000"/>
                      </a:schemeClr>
                    </a:solidFill>
                  </a:rPr>
                  <a:t>Literature</a:t>
                </a:r>
                <a:endParaRPr lang="en-US" sz="1400" dirty="0">
                  <a:solidFill>
                    <a:schemeClr val="accent1">
                      <a:lumMod val="60000"/>
                      <a:lumOff val="40000"/>
                    </a:schemeClr>
                  </a:solidFill>
                </a:endParaRPr>
              </a:p>
            </p:txBody>
          </p:sp>
          <p:sp>
            <p:nvSpPr>
              <p:cNvPr id="28" name="Rectangle 27"/>
              <p:cNvSpPr/>
              <p:nvPr/>
            </p:nvSpPr>
            <p:spPr>
              <a:xfrm>
                <a:off x="3768543" y="315698"/>
                <a:ext cx="1991178" cy="276176"/>
              </a:xfrm>
              <a:prstGeom prst="rect">
                <a:avLst/>
              </a:prstGeom>
            </p:spPr>
            <p:txBody>
              <a:bodyPr wrap="square">
                <a:spAutoFit/>
              </a:bodyPr>
              <a:lstStyle/>
              <a:p>
                <a:pPr lvl="0"/>
                <a:r>
                  <a:rPr lang="en-US" sz="1400" dirty="0" smtClean="0">
                    <a:solidFill>
                      <a:schemeClr val="accent1">
                        <a:lumMod val="60000"/>
                        <a:lumOff val="40000"/>
                      </a:schemeClr>
                    </a:solidFill>
                  </a:rPr>
                  <a:t>Modelling framework</a:t>
                </a:r>
                <a:endParaRPr lang="en-US" sz="1400" dirty="0">
                  <a:solidFill>
                    <a:schemeClr val="accent1">
                      <a:lumMod val="60000"/>
                      <a:lumOff val="40000"/>
                    </a:schemeClr>
                  </a:solidFill>
                </a:endParaRPr>
              </a:p>
            </p:txBody>
          </p:sp>
          <p:sp>
            <p:nvSpPr>
              <p:cNvPr id="29" name="Rectangle 28"/>
              <p:cNvSpPr/>
              <p:nvPr/>
            </p:nvSpPr>
            <p:spPr>
              <a:xfrm>
                <a:off x="7363945" y="333129"/>
                <a:ext cx="1084842" cy="276175"/>
              </a:xfrm>
              <a:prstGeom prst="rect">
                <a:avLst/>
              </a:prstGeom>
            </p:spPr>
            <p:txBody>
              <a:bodyPr wrap="square">
                <a:spAutoFit/>
              </a:bodyPr>
              <a:lstStyle/>
              <a:p>
                <a:pPr lvl="0"/>
                <a:r>
                  <a:rPr lang="en-US" sz="1400" b="1" dirty="0" smtClean="0">
                    <a:solidFill>
                      <a:srgbClr val="002060"/>
                    </a:solidFill>
                  </a:rPr>
                  <a:t>Discussion</a:t>
                </a:r>
                <a:endParaRPr lang="en-US" sz="1400" b="1" dirty="0">
                  <a:solidFill>
                    <a:srgbClr val="002060"/>
                  </a:solidFill>
                </a:endParaRPr>
              </a:p>
            </p:txBody>
          </p:sp>
          <p:cxnSp>
            <p:nvCxnSpPr>
              <p:cNvPr id="30" name="Straight Connector 29"/>
              <p:cNvCxnSpPr/>
              <p:nvPr/>
            </p:nvCxnSpPr>
            <p:spPr>
              <a:xfrm flipV="1">
                <a:off x="1091682" y="634814"/>
                <a:ext cx="7076353" cy="60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6611709" y="328491"/>
              <a:ext cx="2013007" cy="307777"/>
            </a:xfrm>
            <a:prstGeom prst="rect">
              <a:avLst/>
            </a:prstGeom>
          </p:spPr>
          <p:txBody>
            <a:bodyPr wrap="square">
              <a:spAutoFit/>
            </a:bodyPr>
            <a:lstStyle/>
            <a:p>
              <a:pPr lvl="0"/>
              <a:r>
                <a:rPr lang="en-US" sz="1400" dirty="0" smtClean="0">
                  <a:solidFill>
                    <a:schemeClr val="accent1">
                      <a:lumMod val="60000"/>
                      <a:lumOff val="40000"/>
                    </a:schemeClr>
                  </a:solidFill>
                </a:rPr>
                <a:t>Results</a:t>
              </a:r>
              <a:endParaRPr lang="en-US" sz="1400" dirty="0">
                <a:solidFill>
                  <a:schemeClr val="accent1">
                    <a:lumMod val="60000"/>
                    <a:lumOff val="40000"/>
                  </a:schemeClr>
                </a:solidFill>
              </a:endParaRPr>
            </a:p>
          </p:txBody>
        </p:sp>
      </p:grpSp>
      <p:graphicFrame>
        <p:nvGraphicFramePr>
          <p:cNvPr id="4" name="Table 3"/>
          <p:cNvGraphicFramePr>
            <a:graphicFrameLocks noGrp="1"/>
          </p:cNvGraphicFramePr>
          <p:nvPr>
            <p:extLst>
              <p:ext uri="{D42A27DB-BD31-4B8C-83A1-F6EECF244321}">
                <p14:modId xmlns:p14="http://schemas.microsoft.com/office/powerpoint/2010/main" val="3063137436"/>
              </p:ext>
            </p:extLst>
          </p:nvPr>
        </p:nvGraphicFramePr>
        <p:xfrm>
          <a:off x="1277774" y="1269679"/>
          <a:ext cx="7558943" cy="4448216"/>
        </p:xfrm>
        <a:graphic>
          <a:graphicData uri="http://schemas.openxmlformats.org/drawingml/2006/table">
            <a:tbl>
              <a:tblPr firstRow="1" bandRow="1">
                <a:tableStyleId>{3B4B98B0-60AC-42C2-AFA5-B58CD77FA1E5}</a:tableStyleId>
              </a:tblPr>
              <a:tblGrid>
                <a:gridCol w="611501">
                  <a:extLst>
                    <a:ext uri="{9D8B030D-6E8A-4147-A177-3AD203B41FA5}">
                      <a16:colId xmlns:a16="http://schemas.microsoft.com/office/drawing/2014/main" val="168085800"/>
                    </a:ext>
                  </a:extLst>
                </a:gridCol>
                <a:gridCol w="6947442">
                  <a:extLst>
                    <a:ext uri="{9D8B030D-6E8A-4147-A177-3AD203B41FA5}">
                      <a16:colId xmlns:a16="http://schemas.microsoft.com/office/drawing/2014/main" val="1374664812"/>
                    </a:ext>
                  </a:extLst>
                </a:gridCol>
              </a:tblGrid>
              <a:tr h="731040">
                <a:tc>
                  <a:txBody>
                    <a:bodyPr/>
                    <a:lstStyle/>
                    <a:p>
                      <a:endParaRPr lang="en-GB"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dirty="0" smtClean="0">
                          <a:solidFill>
                            <a:srgbClr val="002060"/>
                          </a:solidFill>
                        </a:rPr>
                        <a:t>Literature shows that there is potential for demand response from WWTPs,</a:t>
                      </a:r>
                      <a:r>
                        <a:rPr lang="en-IE" baseline="0" dirty="0" smtClean="0">
                          <a:solidFill>
                            <a:srgbClr val="002060"/>
                          </a:solidFill>
                        </a:rPr>
                        <a:t> connected to a reduction in energy costs</a:t>
                      </a:r>
                      <a:endParaRPr lang="en-IE" dirty="0" smtClean="0">
                        <a:solidFill>
                          <a:srgbClr val="002060"/>
                        </a:solidFill>
                      </a:endParaRPr>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4262858"/>
                  </a:ext>
                </a:extLst>
              </a:tr>
              <a:tr h="990510">
                <a:tc>
                  <a:txBody>
                    <a:bodyPr/>
                    <a:lstStyle/>
                    <a:p>
                      <a:endParaRPr lang="en-GB" dirty="0"/>
                    </a:p>
                  </a:txBody>
                  <a:tcPr>
                    <a:lnT w="12700" cmpd="sng">
                      <a:noFill/>
                    </a:lnT>
                  </a:tcPr>
                </a:tc>
                <a:tc>
                  <a:txBody>
                    <a:bodyPr/>
                    <a:lstStyle/>
                    <a:p>
                      <a:r>
                        <a:rPr lang="en-GB" sz="1800" b="0" i="0" u="none" strike="noStrike" kern="1200" baseline="0" dirty="0" smtClean="0">
                          <a:solidFill>
                            <a:srgbClr val="002060"/>
                          </a:solidFill>
                          <a:latin typeface="+mn-lt"/>
                          <a:ea typeface="+mn-ea"/>
                          <a:cs typeface="+mn-cs"/>
                        </a:rPr>
                        <a:t>Participation in DR programmes can provide energy cost savings up to 15 percent by shifting loads from peak to off-peak periods (Aghajanzadeh et al., 2015).</a:t>
                      </a:r>
                      <a:endParaRPr lang="en-GB" dirty="0" smtClean="0">
                        <a:solidFill>
                          <a:srgbClr val="002060"/>
                        </a:solidFill>
                      </a:endParaRPr>
                    </a:p>
                  </a:txBody>
                  <a:tcPr>
                    <a:lnT w="12700" cmpd="sng">
                      <a:noFill/>
                    </a:lnT>
                  </a:tcPr>
                </a:tc>
                <a:extLst>
                  <a:ext uri="{0D108BD9-81ED-4DB2-BD59-A6C34878D82A}">
                    <a16:rowId xmlns:a16="http://schemas.microsoft.com/office/drawing/2014/main" val="3603381101"/>
                  </a:ext>
                </a:extLst>
              </a:tr>
              <a:tr h="693357">
                <a:tc>
                  <a:txBody>
                    <a:bodyPr/>
                    <a:lstStyle/>
                    <a:p>
                      <a:endParaRPr lang="en-GB"/>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b="1" dirty="0" smtClean="0">
                          <a:solidFill>
                            <a:srgbClr val="002060"/>
                          </a:solidFill>
                        </a:rPr>
                        <a:t>Black-box WWTP model based on real energy audit data of Irish WWTPs indicates that</a:t>
                      </a:r>
                      <a:r>
                        <a:rPr lang="en-IE" b="1" baseline="0" dirty="0" smtClean="0">
                          <a:solidFill>
                            <a:srgbClr val="002060"/>
                          </a:solidFill>
                        </a:rPr>
                        <a:t> there could be potential for load shifting</a:t>
                      </a:r>
                      <a:r>
                        <a:rPr lang="en-IE" b="1" dirty="0" smtClean="0">
                          <a:solidFill>
                            <a:srgbClr val="002060"/>
                          </a:solidFill>
                        </a:rPr>
                        <a:t> </a:t>
                      </a:r>
                    </a:p>
                  </a:txBody>
                  <a:tcPr/>
                </a:tc>
                <a:extLst>
                  <a:ext uri="{0D108BD9-81ED-4DB2-BD59-A6C34878D82A}">
                    <a16:rowId xmlns:a16="http://schemas.microsoft.com/office/drawing/2014/main" val="375390522"/>
                  </a:ext>
                </a:extLst>
              </a:tr>
              <a:tr h="693357">
                <a:tc>
                  <a:txBody>
                    <a:bodyPr/>
                    <a:lstStyle/>
                    <a:p>
                      <a:endParaRPr lang="en-GB"/>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dirty="0" smtClean="0">
                          <a:solidFill>
                            <a:srgbClr val="002060"/>
                          </a:solidFill>
                        </a:rPr>
                        <a:t>Virtual storage is used for flexibility: shift of wastewater processing to hours with low residual load</a:t>
                      </a:r>
                    </a:p>
                  </a:txBody>
                  <a:tcPr/>
                </a:tc>
                <a:extLst>
                  <a:ext uri="{0D108BD9-81ED-4DB2-BD59-A6C34878D82A}">
                    <a16:rowId xmlns:a16="http://schemas.microsoft.com/office/drawing/2014/main" val="4101819793"/>
                  </a:ext>
                </a:extLst>
              </a:tr>
              <a:tr h="693357">
                <a:tc>
                  <a:txBody>
                    <a:bodyPr/>
                    <a:lstStyle/>
                    <a:p>
                      <a:endParaRPr lang="en-GB"/>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b="1" dirty="0" smtClean="0">
                          <a:solidFill>
                            <a:srgbClr val="002060"/>
                          </a:solidFill>
                        </a:rPr>
                        <a:t>Extension of the analysis by</a:t>
                      </a:r>
                      <a:r>
                        <a:rPr lang="en-IE" b="1" baseline="0" dirty="0" smtClean="0">
                          <a:solidFill>
                            <a:srgbClr val="002060"/>
                          </a:solidFill>
                        </a:rPr>
                        <a:t> developing an integrated energy systems approach which captures the WWTP process</a:t>
                      </a:r>
                      <a:endParaRPr lang="en-IE" b="1" dirty="0" smtClean="0">
                        <a:solidFill>
                          <a:srgbClr val="002060"/>
                        </a:solidFill>
                      </a:endParaRPr>
                    </a:p>
                  </a:txBody>
                  <a:tcPr/>
                </a:tc>
                <a:extLst>
                  <a:ext uri="{0D108BD9-81ED-4DB2-BD59-A6C34878D82A}">
                    <a16:rowId xmlns:a16="http://schemas.microsoft.com/office/drawing/2014/main" val="1579589650"/>
                  </a:ext>
                </a:extLst>
              </a:tr>
              <a:tr h="646595">
                <a:tc>
                  <a:txBody>
                    <a:bodyPr/>
                    <a:lstStyle/>
                    <a:p>
                      <a:endParaRPr lang="en-GB"/>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dirty="0" smtClean="0">
                          <a:solidFill>
                            <a:srgbClr val="002060"/>
                          </a:solidFill>
                        </a:rPr>
                        <a:t>Linearisation of the standard model</a:t>
                      </a:r>
                      <a:r>
                        <a:rPr lang="en-IE" baseline="0" dirty="0" smtClean="0">
                          <a:solidFill>
                            <a:srgbClr val="002060"/>
                          </a:solidFill>
                        </a:rPr>
                        <a:t> required, work in progress</a:t>
                      </a:r>
                      <a:endParaRPr lang="en-IE" dirty="0" smtClean="0">
                        <a:solidFill>
                          <a:srgbClr val="002060"/>
                        </a:solidFill>
                      </a:endParaRPr>
                    </a:p>
                  </a:txBody>
                  <a:tcPr/>
                </a:tc>
                <a:extLst>
                  <a:ext uri="{0D108BD9-81ED-4DB2-BD59-A6C34878D82A}">
                    <a16:rowId xmlns:a16="http://schemas.microsoft.com/office/drawing/2014/main" val="620326736"/>
                  </a:ext>
                </a:extLst>
              </a:tr>
            </a:tbl>
          </a:graphicData>
        </a:graphic>
      </p:graphicFrame>
      <p:pic>
        <p:nvPicPr>
          <p:cNvPr id="16" name="Picture 15"/>
          <p:cNvPicPr>
            <a:picLocks noChangeAspect="1"/>
          </p:cNvPicPr>
          <p:nvPr/>
        </p:nvPicPr>
        <p:blipFill>
          <a:blip r:embed="rId2"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82463" y="3090314"/>
            <a:ext cx="454898" cy="454898"/>
          </a:xfrm>
          <a:prstGeom prst="rect">
            <a:avLst/>
          </a:prstGeom>
        </p:spPr>
      </p:pic>
      <p:pic>
        <p:nvPicPr>
          <p:cNvPr id="6" name="Picture 5"/>
          <p:cNvPicPr>
            <a:picLocks noChangeAspect="1"/>
          </p:cNvPicPr>
          <p:nvPr/>
        </p:nvPicPr>
        <p:blipFill rotWithShape="1">
          <a:blip r:embed="rId3" cstate="hqprint">
            <a:duotone>
              <a:schemeClr val="accent1">
                <a:shade val="45000"/>
                <a:satMod val="135000"/>
              </a:schemeClr>
              <a:prstClr val="white"/>
            </a:duotone>
            <a:extLst>
              <a:ext uri="{28A0092B-C50C-407E-A947-70E740481C1C}">
                <a14:useLocalDpi xmlns:a14="http://schemas.microsoft.com/office/drawing/2010/main" val="0"/>
              </a:ext>
            </a:extLst>
          </a:blip>
          <a:srcRect l="29105" t="24025" r="33254" b="26759"/>
          <a:stretch/>
        </p:blipFill>
        <p:spPr>
          <a:xfrm>
            <a:off x="1279783" y="4462895"/>
            <a:ext cx="568637" cy="544011"/>
          </a:xfrm>
          <a:prstGeom prst="rect">
            <a:avLst/>
          </a:prstGeom>
        </p:spPr>
      </p:pic>
      <p:pic>
        <p:nvPicPr>
          <p:cNvPr id="18" name="Picture 17"/>
          <p:cNvPicPr>
            <a:picLocks noChangeAspect="1"/>
          </p:cNvPicPr>
          <p:nvPr/>
        </p:nvPicPr>
        <p:blipFill>
          <a:blip r:embed="rId2"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93522" y="1367667"/>
            <a:ext cx="454898" cy="454898"/>
          </a:xfrm>
          <a:prstGeom prst="rect">
            <a:avLst/>
          </a:prstGeom>
        </p:spPr>
      </p:pic>
    </p:spTree>
    <p:extLst>
      <p:ext uri="{BB962C8B-B14F-4D97-AF65-F5344CB8AC3E}">
        <p14:creationId xmlns:p14="http://schemas.microsoft.com/office/powerpoint/2010/main" val="931071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solidFill>
                  <a:prstClr val="black"/>
                </a:solidFill>
              </a:rPr>
              <a:pPr algn="r"/>
              <a:t>12</a:t>
            </a:fld>
            <a:endParaRPr lang="en-US" dirty="0">
              <a:solidFill>
                <a:prstClr val="black"/>
              </a:solidFill>
            </a:endParaRPr>
          </a:p>
        </p:txBody>
      </p:sp>
      <p:sp>
        <p:nvSpPr>
          <p:cNvPr id="23" name="TextBox 22"/>
          <p:cNvSpPr txBox="1"/>
          <p:nvPr/>
        </p:nvSpPr>
        <p:spPr>
          <a:xfrm>
            <a:off x="1006511" y="3384571"/>
            <a:ext cx="5675645" cy="1384990"/>
          </a:xfrm>
          <a:prstGeom prst="rect">
            <a:avLst/>
          </a:prstGeom>
          <a:noFill/>
          <a:ln w="3175">
            <a:noFill/>
          </a:ln>
        </p:spPr>
        <p:txBody>
          <a:bodyPr wrap="square" lIns="91438" tIns="45718" rIns="91438" bIns="45718" rtlCol="0">
            <a:spAutoFit/>
          </a:bodyPr>
          <a:lstStyle/>
          <a:p>
            <a:pPr algn="just"/>
            <a:r>
              <a:rPr lang="en-IE" sz="1200" b="1" dirty="0" smtClean="0">
                <a:solidFill>
                  <a:schemeClr val="tx2"/>
                </a:solidFill>
              </a:rPr>
              <a:t>Acknowledgements</a:t>
            </a:r>
            <a:endParaRPr lang="en-GB" sz="1200" b="1" dirty="0" smtClean="0">
              <a:solidFill>
                <a:schemeClr val="tx2"/>
              </a:solidFill>
            </a:endParaRPr>
          </a:p>
          <a:p>
            <a:pPr algn="just"/>
            <a:r>
              <a:rPr lang="en-GB" sz="1200" dirty="0" smtClean="0"/>
              <a:t>This </a:t>
            </a:r>
            <a:r>
              <a:rPr lang="en-GB" sz="1200" dirty="0"/>
              <a:t>publication has emanated from research conducted with the financial support of Science Foundation Ireland under the SFI Strategic Partnership Programme Grant Number </a:t>
            </a:r>
            <a:r>
              <a:rPr lang="en-GB" sz="1200" dirty="0" smtClean="0"/>
              <a:t>SFI/15/SPP/E3125. </a:t>
            </a:r>
            <a:r>
              <a:rPr lang="en-IE" sz="1200" dirty="0"/>
              <a:t>The opinions, findings and conclusions or recommendations expressed </a:t>
            </a:r>
            <a:r>
              <a:rPr lang="en-IE" sz="1200" dirty="0" smtClean="0"/>
              <a:t>in this </a:t>
            </a:r>
            <a:r>
              <a:rPr lang="en-IE" sz="1200" dirty="0"/>
              <a:t>material are </a:t>
            </a:r>
            <a:r>
              <a:rPr lang="en-IE" sz="1200" dirty="0" smtClean="0"/>
              <a:t>those of </a:t>
            </a:r>
            <a:r>
              <a:rPr lang="en-IE" sz="1200" dirty="0"/>
              <a:t>the </a:t>
            </a:r>
            <a:r>
              <a:rPr lang="en-IE" sz="1200" dirty="0" smtClean="0"/>
              <a:t>authors </a:t>
            </a:r>
            <a:r>
              <a:rPr lang="en-IE" sz="1200" dirty="0"/>
              <a:t>and do not  </a:t>
            </a:r>
            <a:r>
              <a:rPr lang="en-IE" sz="1200" dirty="0" smtClean="0"/>
              <a:t>necessarily </a:t>
            </a:r>
            <a:r>
              <a:rPr lang="en-IE" sz="1200" dirty="0"/>
              <a:t>reflect the views of the  </a:t>
            </a:r>
            <a:r>
              <a:rPr lang="en-IE" sz="1200" dirty="0" smtClean="0"/>
              <a:t>Science </a:t>
            </a:r>
            <a:r>
              <a:rPr lang="en-IE" sz="1200" dirty="0"/>
              <a:t>Foundation Ireland</a:t>
            </a:r>
            <a:r>
              <a:rPr lang="en-IE" sz="1200" dirty="0" smtClean="0"/>
              <a:t>.</a:t>
            </a:r>
            <a:endParaRPr lang="en-GB" sz="1200" dirty="0" smtClean="0"/>
          </a:p>
          <a:p>
            <a:pPr algn="just"/>
            <a:r>
              <a:rPr lang="en-GB" sz="1200" dirty="0" smtClean="0"/>
              <a:t> </a:t>
            </a:r>
            <a:endParaRPr lang="en-IE" sz="1200" dirty="0" smtClean="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7564" y="3529427"/>
            <a:ext cx="2274825" cy="973748"/>
          </a:xfrm>
          <a:prstGeom prst="rect">
            <a:avLst/>
          </a:prstGeom>
        </p:spPr>
      </p:pic>
      <p:pic>
        <p:nvPicPr>
          <p:cNvPr id="25" name="Picture 24"/>
          <p:cNvPicPr>
            <a:picLocks noChangeAspect="1"/>
          </p:cNvPicPr>
          <p:nvPr/>
        </p:nvPicPr>
        <p:blipFill>
          <a:blip r:embed="rId4"/>
          <a:stretch>
            <a:fillRect/>
          </a:stretch>
        </p:blipFill>
        <p:spPr>
          <a:xfrm>
            <a:off x="1104900" y="4541146"/>
            <a:ext cx="6989090" cy="1335372"/>
          </a:xfrm>
          <a:prstGeom prst="rect">
            <a:avLst/>
          </a:prstGeom>
        </p:spPr>
      </p:pic>
      <p:sp>
        <p:nvSpPr>
          <p:cNvPr id="26" name="Content Placeholder 9"/>
          <p:cNvSpPr>
            <a:spLocks noGrp="1"/>
          </p:cNvSpPr>
          <p:nvPr>
            <p:ph sz="quarter" idx="16"/>
          </p:nvPr>
        </p:nvSpPr>
        <p:spPr>
          <a:xfrm>
            <a:off x="1104137" y="930781"/>
            <a:ext cx="7571046" cy="2881312"/>
          </a:xfrm>
        </p:spPr>
        <p:txBody>
          <a:bodyPr anchor="ctr">
            <a:normAutofit/>
          </a:bodyPr>
          <a:lstStyle/>
          <a:p>
            <a:pPr algn="ctr"/>
            <a:r>
              <a:rPr lang="en-GB" sz="3600" dirty="0" smtClean="0">
                <a:solidFill>
                  <a:schemeClr val="tx2"/>
                </a:solidFill>
              </a:rPr>
              <a:t>Thank you very much </a:t>
            </a:r>
            <a:r>
              <a:rPr lang="en-GB" sz="3600" dirty="0">
                <a:solidFill>
                  <a:schemeClr val="tx2"/>
                </a:solidFill>
              </a:rPr>
              <a:t>f</a:t>
            </a:r>
            <a:r>
              <a:rPr lang="en-GB" sz="3600" dirty="0" smtClean="0">
                <a:solidFill>
                  <a:schemeClr val="tx2"/>
                </a:solidFill>
              </a:rPr>
              <a:t>or your attention!</a:t>
            </a:r>
          </a:p>
        </p:txBody>
      </p:sp>
    </p:spTree>
    <p:extLst>
      <p:ext uri="{BB962C8B-B14F-4D97-AF65-F5344CB8AC3E}">
        <p14:creationId xmlns:p14="http://schemas.microsoft.com/office/powerpoint/2010/main" val="100104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solidFill>
                  <a:prstClr val="black"/>
                </a:solidFill>
              </a:rPr>
              <a:pPr algn="r"/>
              <a:t>2</a:t>
            </a:fld>
            <a:endParaRPr lang="en-US" dirty="0">
              <a:solidFill>
                <a:prstClr val="black"/>
              </a:solidFill>
            </a:endParaRPr>
          </a:p>
        </p:txBody>
      </p:sp>
      <p:grpSp>
        <p:nvGrpSpPr>
          <p:cNvPr id="12" name="Group 11"/>
          <p:cNvGrpSpPr/>
          <p:nvPr/>
        </p:nvGrpSpPr>
        <p:grpSpPr>
          <a:xfrm>
            <a:off x="1091682" y="315013"/>
            <a:ext cx="8052318" cy="362420"/>
            <a:chOff x="1091682" y="315013"/>
            <a:chExt cx="8052318" cy="362420"/>
          </a:xfrm>
        </p:grpSpPr>
        <p:grpSp>
          <p:nvGrpSpPr>
            <p:cNvPr id="11" name="Group 10"/>
            <p:cNvGrpSpPr/>
            <p:nvPr/>
          </p:nvGrpSpPr>
          <p:grpSpPr>
            <a:xfrm>
              <a:off x="1091682" y="315013"/>
              <a:ext cx="8052318" cy="362420"/>
              <a:chOff x="1091682" y="315698"/>
              <a:chExt cx="7357105" cy="325208"/>
            </a:xfrm>
          </p:grpSpPr>
          <p:sp>
            <p:nvSpPr>
              <p:cNvPr id="3" name="Rectangle 2"/>
              <p:cNvSpPr/>
              <p:nvPr/>
            </p:nvSpPr>
            <p:spPr>
              <a:xfrm>
                <a:off x="1261708" y="326451"/>
                <a:ext cx="1013932" cy="307777"/>
              </a:xfrm>
              <a:prstGeom prst="rect">
                <a:avLst/>
              </a:prstGeom>
            </p:spPr>
            <p:txBody>
              <a:bodyPr wrap="none">
                <a:spAutoFit/>
              </a:bodyPr>
              <a:lstStyle/>
              <a:p>
                <a:pPr lvl="0"/>
                <a:r>
                  <a:rPr lang="en-US" sz="1400" b="1" dirty="0" smtClean="0">
                    <a:solidFill>
                      <a:srgbClr val="002060"/>
                    </a:solidFill>
                  </a:rPr>
                  <a:t>Motivation</a:t>
                </a:r>
                <a:endParaRPr lang="en-US" sz="1400" b="1" dirty="0">
                  <a:solidFill>
                    <a:srgbClr val="002060"/>
                  </a:solidFill>
                </a:endParaRPr>
              </a:p>
            </p:txBody>
          </p:sp>
          <p:sp>
            <p:nvSpPr>
              <p:cNvPr id="4" name="Rectangle 3"/>
              <p:cNvSpPr/>
              <p:nvPr/>
            </p:nvSpPr>
            <p:spPr>
              <a:xfrm>
                <a:off x="2405958" y="322280"/>
                <a:ext cx="1839210" cy="276175"/>
              </a:xfrm>
              <a:prstGeom prst="rect">
                <a:avLst/>
              </a:prstGeom>
            </p:spPr>
            <p:txBody>
              <a:bodyPr wrap="square">
                <a:spAutoFit/>
              </a:bodyPr>
              <a:lstStyle/>
              <a:p>
                <a:pPr lvl="0"/>
                <a:r>
                  <a:rPr lang="en-US" sz="1400" dirty="0" smtClean="0">
                    <a:solidFill>
                      <a:schemeClr val="accent1">
                        <a:lumMod val="60000"/>
                        <a:lumOff val="40000"/>
                      </a:schemeClr>
                    </a:solidFill>
                  </a:rPr>
                  <a:t>Literature</a:t>
                </a:r>
                <a:endParaRPr lang="en-US" sz="1400" dirty="0">
                  <a:solidFill>
                    <a:schemeClr val="accent1">
                      <a:lumMod val="60000"/>
                      <a:lumOff val="40000"/>
                    </a:schemeClr>
                  </a:solidFill>
                </a:endParaRPr>
              </a:p>
            </p:txBody>
          </p:sp>
          <p:sp>
            <p:nvSpPr>
              <p:cNvPr id="5" name="Rectangle 4"/>
              <p:cNvSpPr/>
              <p:nvPr/>
            </p:nvSpPr>
            <p:spPr>
              <a:xfrm>
                <a:off x="3768543" y="315698"/>
                <a:ext cx="1991178" cy="276176"/>
              </a:xfrm>
              <a:prstGeom prst="rect">
                <a:avLst/>
              </a:prstGeom>
            </p:spPr>
            <p:txBody>
              <a:bodyPr wrap="square">
                <a:spAutoFit/>
              </a:bodyPr>
              <a:lstStyle/>
              <a:p>
                <a:pPr lvl="0"/>
                <a:r>
                  <a:rPr lang="en-US" sz="1400" dirty="0" smtClean="0">
                    <a:solidFill>
                      <a:schemeClr val="accent1">
                        <a:lumMod val="60000"/>
                        <a:lumOff val="40000"/>
                      </a:schemeClr>
                    </a:solidFill>
                  </a:rPr>
                  <a:t>Modelling framework</a:t>
                </a:r>
                <a:endParaRPr lang="en-US" sz="1400" dirty="0">
                  <a:solidFill>
                    <a:schemeClr val="accent1">
                      <a:lumMod val="60000"/>
                      <a:lumOff val="40000"/>
                    </a:schemeClr>
                  </a:solidFill>
                </a:endParaRPr>
              </a:p>
            </p:txBody>
          </p:sp>
          <p:sp>
            <p:nvSpPr>
              <p:cNvPr id="7" name="Rectangle 6"/>
              <p:cNvSpPr/>
              <p:nvPr/>
            </p:nvSpPr>
            <p:spPr>
              <a:xfrm>
                <a:off x="7363945" y="333129"/>
                <a:ext cx="1084842" cy="276175"/>
              </a:xfrm>
              <a:prstGeom prst="rect">
                <a:avLst/>
              </a:prstGeom>
            </p:spPr>
            <p:txBody>
              <a:bodyPr wrap="square">
                <a:spAutoFit/>
              </a:bodyPr>
              <a:lstStyle/>
              <a:p>
                <a:pPr lvl="0"/>
                <a:r>
                  <a:rPr lang="en-US" sz="1400" dirty="0" smtClean="0">
                    <a:solidFill>
                      <a:schemeClr val="accent1">
                        <a:lumMod val="60000"/>
                        <a:lumOff val="40000"/>
                      </a:schemeClr>
                    </a:solidFill>
                  </a:rPr>
                  <a:t>Discussion</a:t>
                </a:r>
                <a:endParaRPr lang="en-US" sz="1400" dirty="0">
                  <a:solidFill>
                    <a:schemeClr val="accent1">
                      <a:lumMod val="60000"/>
                      <a:lumOff val="40000"/>
                    </a:schemeClr>
                  </a:solidFill>
                </a:endParaRPr>
              </a:p>
            </p:txBody>
          </p:sp>
          <p:cxnSp>
            <p:nvCxnSpPr>
              <p:cNvPr id="9" name="Straight Connector 8"/>
              <p:cNvCxnSpPr/>
              <p:nvPr/>
            </p:nvCxnSpPr>
            <p:spPr>
              <a:xfrm flipV="1">
                <a:off x="1091682" y="634814"/>
                <a:ext cx="7076353" cy="60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6611709" y="328491"/>
              <a:ext cx="2013007" cy="307777"/>
            </a:xfrm>
            <a:prstGeom prst="rect">
              <a:avLst/>
            </a:prstGeom>
          </p:spPr>
          <p:txBody>
            <a:bodyPr wrap="square">
              <a:spAutoFit/>
            </a:bodyPr>
            <a:lstStyle/>
            <a:p>
              <a:pPr lvl="0"/>
              <a:r>
                <a:rPr lang="en-US" sz="1400" dirty="0" smtClean="0">
                  <a:solidFill>
                    <a:schemeClr val="accent1">
                      <a:lumMod val="60000"/>
                      <a:lumOff val="40000"/>
                    </a:schemeClr>
                  </a:solidFill>
                </a:rPr>
                <a:t>Results</a:t>
              </a:r>
              <a:endParaRPr lang="en-US" sz="1400" dirty="0">
                <a:solidFill>
                  <a:schemeClr val="accent1">
                    <a:lumMod val="60000"/>
                    <a:lumOff val="40000"/>
                  </a:schemeClr>
                </a:solidFill>
              </a:endParaRPr>
            </a:p>
          </p:txBody>
        </p:sp>
      </p:grpSp>
      <p:sp>
        <p:nvSpPr>
          <p:cNvPr id="34" name="TextBox 33"/>
          <p:cNvSpPr txBox="1"/>
          <p:nvPr/>
        </p:nvSpPr>
        <p:spPr>
          <a:xfrm>
            <a:off x="6311509" y="3237358"/>
            <a:ext cx="1949557" cy="954107"/>
          </a:xfrm>
          <a:prstGeom prst="rect">
            <a:avLst/>
          </a:prstGeom>
          <a:noFill/>
        </p:spPr>
        <p:txBody>
          <a:bodyPr wrap="square" rtlCol="0">
            <a:spAutoFit/>
          </a:bodyPr>
          <a:lstStyle/>
          <a:p>
            <a:pPr algn="ctr"/>
            <a:r>
              <a:rPr lang="en-GB" sz="2800" dirty="0" smtClean="0">
                <a:solidFill>
                  <a:srgbClr val="002060"/>
                </a:solidFill>
              </a:rPr>
              <a:t>Energy for water</a:t>
            </a:r>
            <a:endParaRPr lang="en-GB" sz="2800" dirty="0">
              <a:solidFill>
                <a:srgbClr val="002060"/>
              </a:solidFill>
            </a:endParaRPr>
          </a:p>
        </p:txBody>
      </p:sp>
      <p:pic>
        <p:nvPicPr>
          <p:cNvPr id="13" name="Picture 12"/>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3038" t="380" r="21774" b="2200"/>
          <a:stretch/>
        </p:blipFill>
        <p:spPr>
          <a:xfrm>
            <a:off x="1452779" y="5040812"/>
            <a:ext cx="1678762" cy="1672515"/>
          </a:xfrm>
          <a:prstGeom prst="ellipse">
            <a:avLst/>
          </a:prstGeom>
        </p:spPr>
      </p:pic>
      <p:pic>
        <p:nvPicPr>
          <p:cNvPr id="14" name="Picture 13"/>
          <p:cNvPicPr>
            <a:picLocks noChangeAspect="1"/>
          </p:cNvPicPr>
          <p:nvPr/>
        </p:nvPicPr>
        <p:blipFill rotWithShape="1">
          <a:blip r:embed="rId5" cstate="hqprint">
            <a:extLst>
              <a:ext uri="{28A0092B-C50C-407E-A947-70E740481C1C}">
                <a14:useLocalDpi xmlns:a14="http://schemas.microsoft.com/office/drawing/2010/main" val="0"/>
              </a:ext>
            </a:extLst>
          </a:blip>
          <a:srcRect l="12531" t="506" r="11266" b="-506"/>
          <a:stretch/>
        </p:blipFill>
        <p:spPr>
          <a:xfrm>
            <a:off x="320164" y="3635217"/>
            <a:ext cx="1700184" cy="1673354"/>
          </a:xfrm>
          <a:prstGeom prst="ellipse">
            <a:avLst/>
          </a:prstGeom>
        </p:spPr>
      </p:pic>
      <p:sp>
        <p:nvSpPr>
          <p:cNvPr id="8" name="TextBox 7"/>
          <p:cNvSpPr txBox="1"/>
          <p:nvPr/>
        </p:nvSpPr>
        <p:spPr>
          <a:xfrm>
            <a:off x="856068" y="2703000"/>
            <a:ext cx="1705836" cy="954107"/>
          </a:xfrm>
          <a:prstGeom prst="rect">
            <a:avLst/>
          </a:prstGeom>
          <a:noFill/>
        </p:spPr>
        <p:txBody>
          <a:bodyPr wrap="square" rtlCol="0">
            <a:spAutoFit/>
          </a:bodyPr>
          <a:lstStyle/>
          <a:p>
            <a:pPr algn="ctr"/>
            <a:r>
              <a:rPr lang="en-GB" sz="2800" dirty="0" smtClean="0">
                <a:solidFill>
                  <a:srgbClr val="002060"/>
                </a:solidFill>
              </a:rPr>
              <a:t>Water for energy</a:t>
            </a:r>
            <a:endParaRPr lang="en-GB" sz="2800" dirty="0">
              <a:solidFill>
                <a:srgbClr val="002060"/>
              </a:solidFill>
            </a:endParaRPr>
          </a:p>
        </p:txBody>
      </p:sp>
      <p:pic>
        <p:nvPicPr>
          <p:cNvPr id="15" name="Picture 14"/>
          <p:cNvPicPr>
            <a:picLocks noChangeAspect="1"/>
          </p:cNvPicPr>
          <p:nvPr/>
        </p:nvPicPr>
        <p:blipFill rotWithShape="1">
          <a:blip r:embed="rId6" cstate="hqprint">
            <a:extLst>
              <a:ext uri="{28A0092B-C50C-407E-A947-70E740481C1C}">
                <a14:useLocalDpi xmlns:a14="http://schemas.microsoft.com/office/drawing/2010/main" val="0"/>
              </a:ext>
            </a:extLst>
          </a:blip>
          <a:srcRect l="14430" r="18481"/>
          <a:stretch/>
        </p:blipFill>
        <p:spPr>
          <a:xfrm>
            <a:off x="695819" y="941466"/>
            <a:ext cx="1691700" cy="1682476"/>
          </a:xfrm>
          <a:prstGeom prst="ellipse">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1958" r="9990"/>
          <a:stretch/>
        </p:blipFill>
        <p:spPr>
          <a:xfrm>
            <a:off x="2290185" y="3416113"/>
            <a:ext cx="1707620" cy="1706406"/>
          </a:xfrm>
          <a:prstGeom prst="ellipse">
            <a:avLst/>
          </a:prstGeom>
        </p:spPr>
      </p:pic>
      <p:pic>
        <p:nvPicPr>
          <p:cNvPr id="35" name="Picture 34"/>
          <p:cNvPicPr>
            <a:picLocks noChangeAspect="1"/>
          </p:cNvPicPr>
          <p:nvPr/>
        </p:nvPicPr>
        <p:blipFill rotWithShape="1">
          <a:blip r:embed="rId8" cstate="hqprint">
            <a:extLst>
              <a:ext uri="{BEBA8EAE-BF5A-486C-A8C5-ECC9F3942E4B}">
                <a14:imgProps xmlns:a14="http://schemas.microsoft.com/office/drawing/2010/main">
                  <a14:imgLayer r:embed="rId9">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l="4563" t="-169" r="17275" b="169"/>
          <a:stretch/>
        </p:blipFill>
        <p:spPr>
          <a:xfrm>
            <a:off x="2387519" y="1618852"/>
            <a:ext cx="1739435" cy="1719139"/>
          </a:xfrm>
          <a:prstGeom prst="ellipse">
            <a:avLst/>
          </a:prstGeom>
        </p:spPr>
      </p:pic>
      <p:pic>
        <p:nvPicPr>
          <p:cNvPr id="36" name="Picture 35"/>
          <p:cNvPicPr>
            <a:picLocks noChangeAspect="1"/>
          </p:cNvPicPr>
          <p:nvPr/>
        </p:nvPicPr>
        <p:blipFill rotWithShape="1">
          <a:blip r:embed="rId10" cstate="hqprint">
            <a:extLst>
              <a:ext uri="{28A0092B-C50C-407E-A947-70E740481C1C}">
                <a14:useLocalDpi xmlns:a14="http://schemas.microsoft.com/office/drawing/2010/main" val="0"/>
              </a:ext>
            </a:extLst>
          </a:blip>
          <a:srcRect l="225" t="16708" r="-225" b="13334"/>
          <a:stretch/>
        </p:blipFill>
        <p:spPr>
          <a:xfrm>
            <a:off x="7291512" y="3995581"/>
            <a:ext cx="1783038" cy="1664034"/>
          </a:xfrm>
          <a:prstGeom prst="ellipse">
            <a:avLst/>
          </a:prstGeom>
          <a:ln w="44450" cmpd="sng">
            <a:noFill/>
          </a:ln>
        </p:spPr>
      </p:pic>
      <p:pic>
        <p:nvPicPr>
          <p:cNvPr id="37" name="Picture 36"/>
          <p:cNvPicPr>
            <a:picLocks noChangeAspect="1"/>
          </p:cNvPicPr>
          <p:nvPr/>
        </p:nvPicPr>
        <p:blipFill rotWithShape="1">
          <a:blip r:embed="rId11" cstate="hqprint">
            <a:extLst>
              <a:ext uri="{28A0092B-C50C-407E-A947-70E740481C1C}">
                <a14:useLocalDpi xmlns:a14="http://schemas.microsoft.com/office/drawing/2010/main" val="0"/>
              </a:ext>
            </a:extLst>
          </a:blip>
          <a:srcRect l="19367" r="12785"/>
          <a:stretch/>
        </p:blipFill>
        <p:spPr>
          <a:xfrm>
            <a:off x="4684679" y="2719607"/>
            <a:ext cx="1702766" cy="1673116"/>
          </a:xfrm>
          <a:prstGeom prst="ellipse">
            <a:avLst/>
          </a:prstGeom>
        </p:spPr>
      </p:pic>
      <p:pic>
        <p:nvPicPr>
          <p:cNvPr id="38" name="Picture 37"/>
          <p:cNvPicPr>
            <a:picLocks noChangeAspect="1"/>
          </p:cNvPicPr>
          <p:nvPr/>
        </p:nvPicPr>
        <p:blipFill rotWithShape="1">
          <a:blip r:embed="rId12" cstate="hqprint">
            <a:extLst>
              <a:ext uri="{28A0092B-C50C-407E-A947-70E740481C1C}">
                <a14:useLocalDpi xmlns:a14="http://schemas.microsoft.com/office/drawing/2010/main" val="0"/>
              </a:ext>
            </a:extLst>
          </a:blip>
          <a:srcRect l="225" t="19240" r="-225" b="7258"/>
          <a:stretch/>
        </p:blipFill>
        <p:spPr>
          <a:xfrm>
            <a:off x="5598830" y="1185158"/>
            <a:ext cx="1760150" cy="1724996"/>
          </a:xfrm>
          <a:prstGeom prst="ellipse">
            <a:avLst/>
          </a:prstGeom>
        </p:spPr>
      </p:pic>
      <p:pic>
        <p:nvPicPr>
          <p:cNvPr id="39" name="Picture 38"/>
          <p:cNvPicPr>
            <a:picLocks noChangeAspect="1"/>
          </p:cNvPicPr>
          <p:nvPr/>
        </p:nvPicPr>
        <p:blipFill rotWithShape="1">
          <a:blip r:embed="rId13" cstate="hqprint">
            <a:extLst>
              <a:ext uri="{28A0092B-C50C-407E-A947-70E740481C1C}">
                <a14:useLocalDpi xmlns:a14="http://schemas.microsoft.com/office/drawing/2010/main" val="0"/>
              </a:ext>
            </a:extLst>
          </a:blip>
          <a:srcRect l="31139" t="225" r="11772" b="-225"/>
          <a:stretch/>
        </p:blipFill>
        <p:spPr>
          <a:xfrm>
            <a:off x="7389793" y="1616695"/>
            <a:ext cx="1725375" cy="1700030"/>
          </a:xfrm>
          <a:prstGeom prst="ellipse">
            <a:avLst/>
          </a:prstGeom>
        </p:spPr>
      </p:pic>
      <p:pic>
        <p:nvPicPr>
          <p:cNvPr id="40" name="Picture 39"/>
          <p:cNvPicPr>
            <a:picLocks noChangeAspect="1"/>
          </p:cNvPicPr>
          <p:nvPr/>
        </p:nvPicPr>
        <p:blipFill rotWithShape="1">
          <a:blip r:embed="rId14" cstate="hqprint">
            <a:extLst>
              <a:ext uri="{BEBA8EAE-BF5A-486C-A8C5-ECC9F3942E4B}">
                <a14:imgProps xmlns:a14="http://schemas.microsoft.com/office/drawing/2010/main">
                  <a14:imgLayer r:embed="rId15">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b="4958"/>
          <a:stretch/>
        </p:blipFill>
        <p:spPr>
          <a:xfrm>
            <a:off x="5564105" y="4307776"/>
            <a:ext cx="1646680" cy="1684345"/>
          </a:xfrm>
          <a:prstGeom prst="ellipse">
            <a:avLst/>
          </a:prstGeom>
        </p:spPr>
      </p:pic>
      <p:pic>
        <p:nvPicPr>
          <p:cNvPr id="42" name="Picture 41"/>
          <p:cNvPicPr>
            <a:picLocks noChangeAspect="1"/>
          </p:cNvPicPr>
          <p:nvPr/>
        </p:nvPicPr>
        <p:blipFill rotWithShape="1">
          <a:blip r:embed="rId10" cstate="hqprint">
            <a:extLst>
              <a:ext uri="{28A0092B-C50C-407E-A947-70E740481C1C}">
                <a14:useLocalDpi xmlns:a14="http://schemas.microsoft.com/office/drawing/2010/main" val="0"/>
              </a:ext>
            </a:extLst>
          </a:blip>
          <a:srcRect l="225" t="16708" r="-225" b="13334"/>
          <a:stretch/>
        </p:blipFill>
        <p:spPr>
          <a:xfrm>
            <a:off x="7289530" y="4001208"/>
            <a:ext cx="1783038" cy="1664034"/>
          </a:xfrm>
          <a:prstGeom prst="ellipse">
            <a:avLst/>
          </a:prstGeom>
          <a:ln w="44450" cmpd="sng">
            <a:solidFill>
              <a:srgbClr val="C00000"/>
            </a:solidFill>
          </a:ln>
        </p:spPr>
      </p:pic>
      <p:sp>
        <p:nvSpPr>
          <p:cNvPr id="43" name="TextBox 42"/>
          <p:cNvSpPr txBox="1"/>
          <p:nvPr/>
        </p:nvSpPr>
        <p:spPr>
          <a:xfrm>
            <a:off x="2157977" y="755555"/>
            <a:ext cx="5506291" cy="400110"/>
          </a:xfrm>
          <a:prstGeom prst="rect">
            <a:avLst/>
          </a:prstGeom>
          <a:noFill/>
        </p:spPr>
        <p:txBody>
          <a:bodyPr wrap="square" rtlCol="0">
            <a:spAutoFit/>
          </a:bodyPr>
          <a:lstStyle/>
          <a:p>
            <a:r>
              <a:rPr lang="en-GB" sz="2000" i="1" dirty="0" smtClean="0">
                <a:solidFill>
                  <a:srgbClr val="002060"/>
                </a:solidFill>
              </a:rPr>
              <a:t>Water and energy are interconnected in many ways</a:t>
            </a:r>
            <a:endParaRPr lang="en-GB" sz="2000" i="1" dirty="0">
              <a:solidFill>
                <a:srgbClr val="002060"/>
              </a:solidFill>
            </a:endParaRPr>
          </a:p>
        </p:txBody>
      </p:sp>
    </p:spTree>
    <p:extLst>
      <p:ext uri="{BB962C8B-B14F-4D97-AF65-F5344CB8AC3E}">
        <p14:creationId xmlns:p14="http://schemas.microsoft.com/office/powerpoint/2010/main" val="208749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pPr algn="r"/>
              <a:t>3</a:t>
            </a:fld>
            <a:endParaRPr lang="en-US" dirty="0"/>
          </a:p>
        </p:txBody>
      </p:sp>
      <p:pic>
        <p:nvPicPr>
          <p:cNvPr id="6"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2872" y="1432498"/>
            <a:ext cx="8021127" cy="381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02063" y="5424914"/>
            <a:ext cx="8646094" cy="280713"/>
          </a:xfrm>
          <a:prstGeom prst="rect">
            <a:avLst/>
          </a:prstGeom>
          <a:noFill/>
        </p:spPr>
        <p:txBody>
          <a:bodyPr wrap="square" lIns="64639" tIns="32319" rIns="64639" bIns="32319" rtlCol="0">
            <a:spAutoFit/>
          </a:bodyPr>
          <a:lstStyle/>
          <a:p>
            <a:r>
              <a:rPr lang="en-GB" sz="1400" b="1" dirty="0">
                <a:solidFill>
                  <a:schemeClr val="tx2"/>
                </a:solidFill>
              </a:rPr>
              <a:t>Electricity consumption in the water sector by process and region in 2014</a:t>
            </a:r>
            <a:r>
              <a:rPr lang="en-GB" sz="1400" b="1" i="1" dirty="0">
                <a:solidFill>
                  <a:schemeClr val="tx2"/>
                </a:solidFill>
              </a:rPr>
              <a:t>; </a:t>
            </a:r>
            <a:r>
              <a:rPr lang="da-DK" sz="1400" b="1" dirty="0">
                <a:solidFill>
                  <a:schemeClr val="tx2"/>
                </a:solidFill>
              </a:rPr>
              <a:t>Source: IEA (2016).</a:t>
            </a:r>
            <a:endParaRPr lang="en-GB" sz="1400" b="1" dirty="0">
              <a:solidFill>
                <a:schemeClr val="tx2"/>
              </a:solidFill>
            </a:endParaRPr>
          </a:p>
        </p:txBody>
      </p:sp>
      <p:sp>
        <p:nvSpPr>
          <p:cNvPr id="8" name="TextBox 7"/>
          <p:cNvSpPr txBox="1"/>
          <p:nvPr/>
        </p:nvSpPr>
        <p:spPr>
          <a:xfrm rot="16200000">
            <a:off x="-297348" y="2605592"/>
            <a:ext cx="3106961" cy="282598"/>
          </a:xfrm>
          <a:prstGeom prst="rect">
            <a:avLst/>
          </a:prstGeom>
          <a:noFill/>
        </p:spPr>
        <p:txBody>
          <a:bodyPr wrap="square" lIns="64639" tIns="32319" rIns="64639" bIns="32319" rtlCol="0">
            <a:spAutoFit/>
          </a:bodyPr>
          <a:lstStyle/>
          <a:p>
            <a:r>
              <a:rPr lang="en-GB" sz="1400" b="1" spc="35" dirty="0"/>
              <a:t>Electricity consumption  in</a:t>
            </a:r>
          </a:p>
        </p:txBody>
      </p:sp>
      <p:sp>
        <p:nvSpPr>
          <p:cNvPr id="9" name="TextBox 8"/>
          <p:cNvSpPr txBox="1"/>
          <p:nvPr/>
        </p:nvSpPr>
        <p:spPr>
          <a:xfrm>
            <a:off x="7916179" y="4248782"/>
            <a:ext cx="1229397" cy="293896"/>
          </a:xfrm>
          <a:prstGeom prst="rect">
            <a:avLst/>
          </a:prstGeom>
          <a:noFill/>
        </p:spPr>
        <p:txBody>
          <a:bodyPr wrap="square" lIns="64639" tIns="32319" rIns="64639" bIns="32319" rtlCol="0">
            <a:spAutoFit/>
          </a:bodyPr>
          <a:lstStyle/>
          <a:p>
            <a:r>
              <a:rPr lang="en-GB" sz="1500" b="1" spc="35" dirty="0"/>
              <a:t>consumption</a:t>
            </a:r>
          </a:p>
        </p:txBody>
      </p:sp>
      <p:grpSp>
        <p:nvGrpSpPr>
          <p:cNvPr id="10" name="Group 9"/>
          <p:cNvGrpSpPr/>
          <p:nvPr/>
        </p:nvGrpSpPr>
        <p:grpSpPr>
          <a:xfrm>
            <a:off x="1091682" y="315013"/>
            <a:ext cx="8052318" cy="362420"/>
            <a:chOff x="1091682" y="315013"/>
            <a:chExt cx="8052318" cy="362420"/>
          </a:xfrm>
        </p:grpSpPr>
        <p:grpSp>
          <p:nvGrpSpPr>
            <p:cNvPr id="11" name="Group 10"/>
            <p:cNvGrpSpPr/>
            <p:nvPr/>
          </p:nvGrpSpPr>
          <p:grpSpPr>
            <a:xfrm>
              <a:off x="1091682" y="315013"/>
              <a:ext cx="8052318" cy="362420"/>
              <a:chOff x="1091682" y="315698"/>
              <a:chExt cx="7357105" cy="325208"/>
            </a:xfrm>
          </p:grpSpPr>
          <p:sp>
            <p:nvSpPr>
              <p:cNvPr id="13" name="Rectangle 12"/>
              <p:cNvSpPr/>
              <p:nvPr/>
            </p:nvSpPr>
            <p:spPr>
              <a:xfrm>
                <a:off x="1261708" y="326451"/>
                <a:ext cx="1013932" cy="307777"/>
              </a:xfrm>
              <a:prstGeom prst="rect">
                <a:avLst/>
              </a:prstGeom>
            </p:spPr>
            <p:txBody>
              <a:bodyPr wrap="none">
                <a:spAutoFit/>
              </a:bodyPr>
              <a:lstStyle/>
              <a:p>
                <a:pPr lvl="0"/>
                <a:r>
                  <a:rPr lang="en-US" sz="1400" b="1" dirty="0" smtClean="0">
                    <a:solidFill>
                      <a:srgbClr val="002060"/>
                    </a:solidFill>
                  </a:rPr>
                  <a:t>Motivation</a:t>
                </a:r>
                <a:endParaRPr lang="en-US" sz="1400" b="1" dirty="0">
                  <a:solidFill>
                    <a:srgbClr val="002060"/>
                  </a:solidFill>
                </a:endParaRPr>
              </a:p>
            </p:txBody>
          </p:sp>
          <p:sp>
            <p:nvSpPr>
              <p:cNvPr id="14" name="Rectangle 13"/>
              <p:cNvSpPr/>
              <p:nvPr/>
            </p:nvSpPr>
            <p:spPr>
              <a:xfrm>
                <a:off x="2405958" y="322280"/>
                <a:ext cx="1839210" cy="276175"/>
              </a:xfrm>
              <a:prstGeom prst="rect">
                <a:avLst/>
              </a:prstGeom>
            </p:spPr>
            <p:txBody>
              <a:bodyPr wrap="square">
                <a:spAutoFit/>
              </a:bodyPr>
              <a:lstStyle/>
              <a:p>
                <a:pPr lvl="0"/>
                <a:r>
                  <a:rPr lang="en-US" sz="1400" dirty="0" smtClean="0">
                    <a:solidFill>
                      <a:schemeClr val="accent1">
                        <a:lumMod val="60000"/>
                        <a:lumOff val="40000"/>
                      </a:schemeClr>
                    </a:solidFill>
                  </a:rPr>
                  <a:t>Literature</a:t>
                </a:r>
                <a:endParaRPr lang="en-US" sz="1400" dirty="0">
                  <a:solidFill>
                    <a:schemeClr val="accent1">
                      <a:lumMod val="60000"/>
                      <a:lumOff val="40000"/>
                    </a:schemeClr>
                  </a:solidFill>
                </a:endParaRPr>
              </a:p>
            </p:txBody>
          </p:sp>
          <p:sp>
            <p:nvSpPr>
              <p:cNvPr id="15" name="Rectangle 14"/>
              <p:cNvSpPr/>
              <p:nvPr/>
            </p:nvSpPr>
            <p:spPr>
              <a:xfrm>
                <a:off x="3768543" y="315698"/>
                <a:ext cx="1991178" cy="276176"/>
              </a:xfrm>
              <a:prstGeom prst="rect">
                <a:avLst/>
              </a:prstGeom>
            </p:spPr>
            <p:txBody>
              <a:bodyPr wrap="square">
                <a:spAutoFit/>
              </a:bodyPr>
              <a:lstStyle/>
              <a:p>
                <a:pPr lvl="0"/>
                <a:r>
                  <a:rPr lang="en-US" sz="1400" dirty="0" smtClean="0">
                    <a:solidFill>
                      <a:schemeClr val="accent1">
                        <a:lumMod val="60000"/>
                        <a:lumOff val="40000"/>
                      </a:schemeClr>
                    </a:solidFill>
                  </a:rPr>
                  <a:t>Modelling framework</a:t>
                </a:r>
                <a:endParaRPr lang="en-US" sz="1400" dirty="0">
                  <a:solidFill>
                    <a:schemeClr val="accent1">
                      <a:lumMod val="60000"/>
                      <a:lumOff val="40000"/>
                    </a:schemeClr>
                  </a:solidFill>
                </a:endParaRPr>
              </a:p>
            </p:txBody>
          </p:sp>
          <p:sp>
            <p:nvSpPr>
              <p:cNvPr id="16" name="Rectangle 15"/>
              <p:cNvSpPr/>
              <p:nvPr/>
            </p:nvSpPr>
            <p:spPr>
              <a:xfrm>
                <a:off x="7363945" y="333129"/>
                <a:ext cx="1084842" cy="276175"/>
              </a:xfrm>
              <a:prstGeom prst="rect">
                <a:avLst/>
              </a:prstGeom>
            </p:spPr>
            <p:txBody>
              <a:bodyPr wrap="square">
                <a:spAutoFit/>
              </a:bodyPr>
              <a:lstStyle/>
              <a:p>
                <a:pPr lvl="0"/>
                <a:r>
                  <a:rPr lang="en-US" sz="1400" dirty="0" smtClean="0">
                    <a:solidFill>
                      <a:schemeClr val="accent1">
                        <a:lumMod val="60000"/>
                        <a:lumOff val="40000"/>
                      </a:schemeClr>
                    </a:solidFill>
                  </a:rPr>
                  <a:t>Discussion</a:t>
                </a:r>
                <a:endParaRPr lang="en-US" sz="1400" dirty="0">
                  <a:solidFill>
                    <a:schemeClr val="accent1">
                      <a:lumMod val="60000"/>
                      <a:lumOff val="40000"/>
                    </a:schemeClr>
                  </a:solidFill>
                </a:endParaRPr>
              </a:p>
            </p:txBody>
          </p:sp>
          <p:cxnSp>
            <p:nvCxnSpPr>
              <p:cNvPr id="17" name="Straight Connector 16"/>
              <p:cNvCxnSpPr/>
              <p:nvPr/>
            </p:nvCxnSpPr>
            <p:spPr>
              <a:xfrm flipV="1">
                <a:off x="1091682" y="634814"/>
                <a:ext cx="7076353" cy="60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6611709" y="328491"/>
              <a:ext cx="2013007" cy="307777"/>
            </a:xfrm>
            <a:prstGeom prst="rect">
              <a:avLst/>
            </a:prstGeom>
          </p:spPr>
          <p:txBody>
            <a:bodyPr wrap="square">
              <a:spAutoFit/>
            </a:bodyPr>
            <a:lstStyle/>
            <a:p>
              <a:pPr lvl="0"/>
              <a:r>
                <a:rPr lang="en-US" sz="1400" dirty="0" smtClean="0">
                  <a:solidFill>
                    <a:schemeClr val="accent1">
                      <a:lumMod val="60000"/>
                      <a:lumOff val="40000"/>
                    </a:schemeClr>
                  </a:solidFill>
                </a:rPr>
                <a:t>Results</a:t>
              </a:r>
              <a:endParaRPr lang="en-US" sz="1400" dirty="0">
                <a:solidFill>
                  <a:schemeClr val="accent1">
                    <a:lumMod val="60000"/>
                    <a:lumOff val="40000"/>
                  </a:schemeClr>
                </a:solidFill>
              </a:endParaRPr>
            </a:p>
          </p:txBody>
        </p:sp>
      </p:grpSp>
    </p:spTree>
    <p:extLst>
      <p:ext uri="{BB962C8B-B14F-4D97-AF65-F5344CB8AC3E}">
        <p14:creationId xmlns:p14="http://schemas.microsoft.com/office/powerpoint/2010/main" val="2684384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solidFill>
                  <a:prstClr val="black"/>
                </a:solidFill>
              </a:rPr>
              <a:pPr algn="r"/>
              <a:t>4</a:t>
            </a:fld>
            <a:endParaRPr lang="en-US" dirty="0">
              <a:solidFill>
                <a:prstClr val="black"/>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r="18073" b="8362"/>
          <a:stretch/>
        </p:blipFill>
        <p:spPr>
          <a:xfrm>
            <a:off x="3448658" y="723889"/>
            <a:ext cx="3125838" cy="2002155"/>
          </a:xfrm>
          <a:prstGeom prst="rect">
            <a:avLst/>
          </a:prstGeom>
        </p:spPr>
      </p:pic>
      <p:sp>
        <p:nvSpPr>
          <p:cNvPr id="17" name="Oval 16"/>
          <p:cNvSpPr>
            <a:spLocks noChangeAspect="1"/>
          </p:cNvSpPr>
          <p:nvPr/>
        </p:nvSpPr>
        <p:spPr>
          <a:xfrm>
            <a:off x="441635" y="1269964"/>
            <a:ext cx="3047714" cy="2965122"/>
          </a:xfrm>
          <a:prstGeom prst="ellipse">
            <a:avLst/>
          </a:prstGeom>
          <a:blipFill>
            <a:blip r:embed="rId4">
              <a:extLst>
                <a:ext uri="{28A0092B-C50C-407E-A947-70E740481C1C}">
                  <a14:useLocalDpi xmlns:a14="http://schemas.microsoft.com/office/drawing/2010/main" val="0"/>
                </a:ext>
              </a:extLst>
            </a:blip>
            <a:srcRect/>
            <a:stretch>
              <a:fillRect l="-61000" r="-61000"/>
            </a:stretch>
          </a:blipFill>
          <a:ln w="28575">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Oval 21"/>
          <p:cNvSpPr/>
          <p:nvPr/>
        </p:nvSpPr>
        <p:spPr>
          <a:xfrm>
            <a:off x="3706804" y="2750081"/>
            <a:ext cx="2359998" cy="1713830"/>
          </a:xfrm>
          <a:prstGeom prst="ellipse">
            <a:avLst/>
          </a:prstGeom>
          <a:solidFill>
            <a:schemeClr val="accent1">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400" dirty="0"/>
          </a:p>
        </p:txBody>
      </p:sp>
      <p:sp>
        <p:nvSpPr>
          <p:cNvPr id="23" name="Rectangle 22"/>
          <p:cNvSpPr/>
          <p:nvPr/>
        </p:nvSpPr>
        <p:spPr>
          <a:xfrm>
            <a:off x="3791515" y="2938546"/>
            <a:ext cx="2111213" cy="164763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algn="ctr"/>
            <a:r>
              <a:rPr lang="en-GB" sz="2400" b="1" dirty="0" smtClean="0">
                <a:solidFill>
                  <a:schemeClr val="bg1"/>
                </a:solidFill>
              </a:rPr>
              <a:t>449 </a:t>
            </a:r>
          </a:p>
          <a:p>
            <a:pPr algn="ctr"/>
            <a:r>
              <a:rPr lang="en-GB" sz="1400" dirty="0" smtClean="0">
                <a:solidFill>
                  <a:schemeClr val="bg1"/>
                </a:solidFill>
              </a:rPr>
              <a:t>Wastewater treatment plants (WWTP) in Ireland with at least secondary treatment</a:t>
            </a:r>
            <a:endParaRPr lang="en-GB" sz="1400" dirty="0">
              <a:solidFill>
                <a:schemeClr val="bg1"/>
              </a:solidFill>
            </a:endParaRPr>
          </a:p>
        </p:txBody>
      </p:sp>
      <p:sp>
        <p:nvSpPr>
          <p:cNvPr id="24" name="Rectangle 23"/>
          <p:cNvSpPr/>
          <p:nvPr/>
        </p:nvSpPr>
        <p:spPr>
          <a:xfrm>
            <a:off x="623950" y="4328781"/>
            <a:ext cx="8281926" cy="63190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0" vert="horz" wrap="square" lIns="393534" tIns="393332" rIns="393533" bIns="393332" numCol="1" spcCol="1270" anchor="ctr" anchorCtr="0">
            <a:noAutofit/>
          </a:bodyPr>
          <a:lstStyle/>
          <a:p>
            <a:pPr marL="0" marR="0" lvl="0" indent="0" algn="ctr" defTabSz="2311400" eaLnBrk="1" fontAlgn="auto" latinLnBrk="0" hangingPunct="1">
              <a:lnSpc>
                <a:spcPct val="90000"/>
              </a:lnSpc>
              <a:spcBef>
                <a:spcPct val="0"/>
              </a:spcBef>
              <a:buClrTx/>
              <a:buSzTx/>
              <a:buFontTx/>
              <a:buNone/>
              <a:tabLst/>
              <a:defRPr/>
            </a:pPr>
            <a:r>
              <a:rPr kumimoji="0" lang="en-US" sz="2000" b="1" i="0" u="none" strike="noStrike" kern="0" cap="none" spc="0" normalizeH="0" baseline="0" noProof="0" dirty="0" smtClean="0">
                <a:ln>
                  <a:noFill/>
                </a:ln>
                <a:solidFill>
                  <a:srgbClr val="002060"/>
                </a:solidFill>
                <a:effectLst/>
                <a:uLnTx/>
                <a:uFillTx/>
                <a:latin typeface="Calibri" panose="020F0502020204030204"/>
              </a:rPr>
              <a:t>What is the demand</a:t>
            </a:r>
            <a:r>
              <a:rPr kumimoji="0" lang="en-US" sz="2000" b="1" i="0" u="none" strike="noStrike" kern="0" cap="none" spc="0" normalizeH="0" noProof="0" dirty="0" smtClean="0">
                <a:ln>
                  <a:noFill/>
                </a:ln>
                <a:solidFill>
                  <a:srgbClr val="002060"/>
                </a:solidFill>
                <a:effectLst/>
                <a:uLnTx/>
                <a:uFillTx/>
                <a:latin typeface="Calibri" panose="020F0502020204030204"/>
              </a:rPr>
              <a:t> response </a:t>
            </a:r>
            <a:r>
              <a:rPr kumimoji="0" lang="en-US" sz="2000" b="1" i="0" u="none" strike="noStrike" kern="0" cap="none" spc="0" normalizeH="0" baseline="0" noProof="0" dirty="0" smtClean="0">
                <a:ln>
                  <a:noFill/>
                </a:ln>
                <a:solidFill>
                  <a:srgbClr val="002060"/>
                </a:solidFill>
                <a:effectLst/>
                <a:uLnTx/>
                <a:uFillTx/>
                <a:latin typeface="Calibri" panose="020F0502020204030204"/>
              </a:rPr>
              <a:t>potential for the power system?</a:t>
            </a:r>
          </a:p>
        </p:txBody>
      </p:sp>
      <p:graphicFrame>
        <p:nvGraphicFramePr>
          <p:cNvPr id="29" name="Chart 28"/>
          <p:cNvGraphicFramePr>
            <a:graphicFrameLocks/>
          </p:cNvGraphicFramePr>
          <p:nvPr>
            <p:extLst>
              <p:ext uri="{D42A27DB-BD31-4B8C-83A1-F6EECF244321}">
                <p14:modId xmlns:p14="http://schemas.microsoft.com/office/powerpoint/2010/main" val="544146570"/>
              </p:ext>
            </p:extLst>
          </p:nvPr>
        </p:nvGraphicFramePr>
        <p:xfrm>
          <a:off x="5434715" y="780748"/>
          <a:ext cx="4750395" cy="3166192"/>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p:cNvSpPr txBox="1"/>
          <p:nvPr/>
        </p:nvSpPr>
        <p:spPr>
          <a:xfrm>
            <a:off x="623950" y="6137600"/>
            <a:ext cx="2824707" cy="276999"/>
          </a:xfrm>
          <a:prstGeom prst="rect">
            <a:avLst/>
          </a:prstGeom>
          <a:noFill/>
        </p:spPr>
        <p:txBody>
          <a:bodyPr wrap="square" rtlCol="0">
            <a:spAutoFit/>
          </a:bodyPr>
          <a:lstStyle/>
          <a:p>
            <a:r>
              <a:rPr lang="en-GB" sz="1200" dirty="0" smtClean="0"/>
              <a:t>Sources: ENERWATER (2015), EPA (2012)</a:t>
            </a:r>
            <a:endParaRPr lang="en-GB" sz="1200" dirty="0"/>
          </a:p>
        </p:txBody>
      </p:sp>
      <p:sp>
        <p:nvSpPr>
          <p:cNvPr id="31" name="Rectangle 30"/>
          <p:cNvSpPr/>
          <p:nvPr/>
        </p:nvSpPr>
        <p:spPr>
          <a:xfrm>
            <a:off x="4021494" y="1740431"/>
            <a:ext cx="500458" cy="261610"/>
          </a:xfrm>
          <a:prstGeom prst="rect">
            <a:avLst/>
          </a:prstGeom>
        </p:spPr>
        <p:txBody>
          <a:bodyPr wrap="none">
            <a:spAutoFit/>
          </a:bodyPr>
          <a:lstStyle/>
          <a:p>
            <a:r>
              <a:rPr lang="en-GB" sz="1050" dirty="0">
                <a:solidFill>
                  <a:srgbClr val="000000"/>
                </a:solidFill>
                <a:latin typeface="Calibri" panose="020F0502020204030204" pitchFamily="34" charset="0"/>
              </a:rPr>
              <a:t> 5.00 </a:t>
            </a:r>
            <a:endParaRPr lang="en-GB" sz="1050" dirty="0"/>
          </a:p>
        </p:txBody>
      </p:sp>
      <p:sp>
        <p:nvSpPr>
          <p:cNvPr id="32" name="Rectangle 31"/>
          <p:cNvSpPr/>
          <p:nvPr/>
        </p:nvSpPr>
        <p:spPr>
          <a:xfrm>
            <a:off x="5556319" y="883880"/>
            <a:ext cx="692818" cy="253916"/>
          </a:xfrm>
          <a:prstGeom prst="rect">
            <a:avLst/>
          </a:prstGeom>
        </p:spPr>
        <p:txBody>
          <a:bodyPr wrap="none">
            <a:spAutoFit/>
          </a:bodyPr>
          <a:lstStyle/>
          <a:p>
            <a:r>
              <a:rPr lang="en-GB" sz="1050" dirty="0">
                <a:solidFill>
                  <a:srgbClr val="000000"/>
                </a:solidFill>
                <a:latin typeface="Calibri" panose="020F0502020204030204" pitchFamily="34" charset="0"/>
              </a:rPr>
              <a:t> </a:t>
            </a:r>
            <a:r>
              <a:rPr lang="en-GB" sz="1050" dirty="0" smtClean="0">
                <a:solidFill>
                  <a:srgbClr val="000000"/>
                </a:solidFill>
                <a:latin typeface="Calibri" panose="020F0502020204030204" pitchFamily="34" charset="0"/>
              </a:rPr>
              <a:t>345,592 </a:t>
            </a:r>
            <a:endParaRPr lang="en-GB" sz="1050" dirty="0"/>
          </a:p>
        </p:txBody>
      </p:sp>
      <p:grpSp>
        <p:nvGrpSpPr>
          <p:cNvPr id="12" name="Group 11"/>
          <p:cNvGrpSpPr/>
          <p:nvPr/>
        </p:nvGrpSpPr>
        <p:grpSpPr>
          <a:xfrm>
            <a:off x="1091682" y="315013"/>
            <a:ext cx="8052318" cy="362420"/>
            <a:chOff x="1091682" y="315013"/>
            <a:chExt cx="8052318" cy="362420"/>
          </a:xfrm>
        </p:grpSpPr>
        <p:grpSp>
          <p:nvGrpSpPr>
            <p:cNvPr id="11" name="Group 10"/>
            <p:cNvGrpSpPr/>
            <p:nvPr/>
          </p:nvGrpSpPr>
          <p:grpSpPr>
            <a:xfrm>
              <a:off x="1091682" y="315013"/>
              <a:ext cx="8052318" cy="362420"/>
              <a:chOff x="1091682" y="315698"/>
              <a:chExt cx="7357105" cy="325208"/>
            </a:xfrm>
          </p:grpSpPr>
          <p:sp>
            <p:nvSpPr>
              <p:cNvPr id="3" name="Rectangle 2"/>
              <p:cNvSpPr/>
              <p:nvPr/>
            </p:nvSpPr>
            <p:spPr>
              <a:xfrm>
                <a:off x="1261708" y="326451"/>
                <a:ext cx="1013932" cy="307777"/>
              </a:xfrm>
              <a:prstGeom prst="rect">
                <a:avLst/>
              </a:prstGeom>
            </p:spPr>
            <p:txBody>
              <a:bodyPr wrap="none">
                <a:spAutoFit/>
              </a:bodyPr>
              <a:lstStyle/>
              <a:p>
                <a:pPr lvl="0"/>
                <a:r>
                  <a:rPr lang="en-US" sz="1400" b="1" dirty="0" smtClean="0">
                    <a:solidFill>
                      <a:srgbClr val="002060"/>
                    </a:solidFill>
                  </a:rPr>
                  <a:t>Motivation</a:t>
                </a:r>
                <a:endParaRPr lang="en-US" sz="1400" b="1" dirty="0">
                  <a:solidFill>
                    <a:srgbClr val="002060"/>
                  </a:solidFill>
                </a:endParaRPr>
              </a:p>
            </p:txBody>
          </p:sp>
          <p:sp>
            <p:nvSpPr>
              <p:cNvPr id="4" name="Rectangle 3"/>
              <p:cNvSpPr/>
              <p:nvPr/>
            </p:nvSpPr>
            <p:spPr>
              <a:xfrm>
                <a:off x="2405958" y="322280"/>
                <a:ext cx="1839210" cy="276175"/>
              </a:xfrm>
              <a:prstGeom prst="rect">
                <a:avLst/>
              </a:prstGeom>
            </p:spPr>
            <p:txBody>
              <a:bodyPr wrap="square">
                <a:spAutoFit/>
              </a:bodyPr>
              <a:lstStyle/>
              <a:p>
                <a:pPr lvl="0"/>
                <a:r>
                  <a:rPr lang="en-US" sz="1400" dirty="0" smtClean="0">
                    <a:solidFill>
                      <a:schemeClr val="accent1">
                        <a:lumMod val="60000"/>
                        <a:lumOff val="40000"/>
                      </a:schemeClr>
                    </a:solidFill>
                  </a:rPr>
                  <a:t>Literature</a:t>
                </a:r>
                <a:endParaRPr lang="en-US" sz="1400" dirty="0">
                  <a:solidFill>
                    <a:schemeClr val="accent1">
                      <a:lumMod val="60000"/>
                      <a:lumOff val="40000"/>
                    </a:schemeClr>
                  </a:solidFill>
                </a:endParaRPr>
              </a:p>
            </p:txBody>
          </p:sp>
          <p:sp>
            <p:nvSpPr>
              <p:cNvPr id="5" name="Rectangle 4"/>
              <p:cNvSpPr/>
              <p:nvPr/>
            </p:nvSpPr>
            <p:spPr>
              <a:xfrm>
                <a:off x="3768543" y="315698"/>
                <a:ext cx="1991178" cy="276176"/>
              </a:xfrm>
              <a:prstGeom prst="rect">
                <a:avLst/>
              </a:prstGeom>
            </p:spPr>
            <p:txBody>
              <a:bodyPr wrap="square">
                <a:spAutoFit/>
              </a:bodyPr>
              <a:lstStyle/>
              <a:p>
                <a:pPr lvl="0"/>
                <a:r>
                  <a:rPr lang="en-US" sz="1400" dirty="0" smtClean="0">
                    <a:solidFill>
                      <a:schemeClr val="accent1">
                        <a:lumMod val="60000"/>
                        <a:lumOff val="40000"/>
                      </a:schemeClr>
                    </a:solidFill>
                  </a:rPr>
                  <a:t>Modelling framework</a:t>
                </a:r>
                <a:endParaRPr lang="en-US" sz="1400" dirty="0">
                  <a:solidFill>
                    <a:schemeClr val="accent1">
                      <a:lumMod val="60000"/>
                      <a:lumOff val="40000"/>
                    </a:schemeClr>
                  </a:solidFill>
                </a:endParaRPr>
              </a:p>
            </p:txBody>
          </p:sp>
          <p:sp>
            <p:nvSpPr>
              <p:cNvPr id="7" name="Rectangle 6"/>
              <p:cNvSpPr/>
              <p:nvPr/>
            </p:nvSpPr>
            <p:spPr>
              <a:xfrm>
                <a:off x="7363945" y="333129"/>
                <a:ext cx="1084842" cy="276175"/>
              </a:xfrm>
              <a:prstGeom prst="rect">
                <a:avLst/>
              </a:prstGeom>
            </p:spPr>
            <p:txBody>
              <a:bodyPr wrap="square">
                <a:spAutoFit/>
              </a:bodyPr>
              <a:lstStyle/>
              <a:p>
                <a:pPr lvl="0"/>
                <a:r>
                  <a:rPr lang="en-US" sz="1400" dirty="0" smtClean="0">
                    <a:solidFill>
                      <a:schemeClr val="accent1">
                        <a:lumMod val="60000"/>
                        <a:lumOff val="40000"/>
                      </a:schemeClr>
                    </a:solidFill>
                  </a:rPr>
                  <a:t>Discussion</a:t>
                </a:r>
                <a:endParaRPr lang="en-US" sz="1400" dirty="0">
                  <a:solidFill>
                    <a:schemeClr val="accent1">
                      <a:lumMod val="60000"/>
                      <a:lumOff val="40000"/>
                    </a:schemeClr>
                  </a:solidFill>
                </a:endParaRPr>
              </a:p>
            </p:txBody>
          </p:sp>
          <p:cxnSp>
            <p:nvCxnSpPr>
              <p:cNvPr id="9" name="Straight Connector 8"/>
              <p:cNvCxnSpPr/>
              <p:nvPr/>
            </p:nvCxnSpPr>
            <p:spPr>
              <a:xfrm flipV="1">
                <a:off x="1091682" y="634814"/>
                <a:ext cx="7076353" cy="60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6611709" y="328491"/>
              <a:ext cx="2013007" cy="307777"/>
            </a:xfrm>
            <a:prstGeom prst="rect">
              <a:avLst/>
            </a:prstGeom>
          </p:spPr>
          <p:txBody>
            <a:bodyPr wrap="square">
              <a:spAutoFit/>
            </a:bodyPr>
            <a:lstStyle/>
            <a:p>
              <a:pPr lvl="0"/>
              <a:r>
                <a:rPr lang="en-US" sz="1400" dirty="0" smtClean="0">
                  <a:solidFill>
                    <a:schemeClr val="accent1">
                      <a:lumMod val="60000"/>
                      <a:lumOff val="40000"/>
                    </a:schemeClr>
                  </a:solidFill>
                </a:rPr>
                <a:t>Results</a:t>
              </a:r>
              <a:endParaRPr lang="en-US" sz="1400" dirty="0">
                <a:solidFill>
                  <a:schemeClr val="accent1">
                    <a:lumMod val="60000"/>
                    <a:lumOff val="40000"/>
                  </a:schemeClr>
                </a:solidFill>
              </a:endParaRPr>
            </a:p>
          </p:txBody>
        </p:sp>
      </p:grpSp>
      <p:sp>
        <p:nvSpPr>
          <p:cNvPr id="6" name="TextBox 5"/>
          <p:cNvSpPr txBox="1"/>
          <p:nvPr/>
        </p:nvSpPr>
        <p:spPr>
          <a:xfrm>
            <a:off x="1412102" y="4786976"/>
            <a:ext cx="2812657" cy="400110"/>
          </a:xfrm>
          <a:prstGeom prst="rect">
            <a:avLst/>
          </a:prstGeom>
          <a:noFill/>
        </p:spPr>
        <p:txBody>
          <a:bodyPr wrap="square" rtlCol="0">
            <a:spAutoFit/>
          </a:bodyPr>
          <a:lstStyle/>
          <a:p>
            <a:pPr lvl="0"/>
            <a:r>
              <a:rPr lang="en-GB" sz="2000" dirty="0">
                <a:solidFill>
                  <a:srgbClr val="002060"/>
                </a:solidFill>
              </a:rPr>
              <a:t>What are the effects </a:t>
            </a:r>
            <a:r>
              <a:rPr lang="en-GB" sz="2000" dirty="0" smtClean="0">
                <a:solidFill>
                  <a:srgbClr val="002060"/>
                </a:solidFill>
              </a:rPr>
              <a:t>on</a:t>
            </a:r>
            <a:endParaRPr lang="en-GB" sz="2000" dirty="0">
              <a:solidFill>
                <a:srgbClr val="002060"/>
              </a:solidFill>
            </a:endParaRPr>
          </a:p>
        </p:txBody>
      </p:sp>
      <p:sp>
        <p:nvSpPr>
          <p:cNvPr id="10" name="TextBox 9"/>
          <p:cNvSpPr txBox="1"/>
          <p:nvPr/>
        </p:nvSpPr>
        <p:spPr>
          <a:xfrm>
            <a:off x="4910133" y="4792736"/>
            <a:ext cx="3611302" cy="1292662"/>
          </a:xfrm>
          <a:prstGeom prst="rect">
            <a:avLst/>
          </a:prstGeom>
          <a:noFill/>
        </p:spPr>
        <p:txBody>
          <a:bodyPr wrap="square" rtlCol="0">
            <a:spAutoFit/>
          </a:bodyPr>
          <a:lstStyle/>
          <a:p>
            <a:pPr marL="800100" lvl="1" indent="-342900">
              <a:buFont typeface="Wingdings" panose="05000000000000000000" pitchFamily="2" charset="2"/>
              <a:buChar char="Ø"/>
            </a:pPr>
            <a:r>
              <a:rPr lang="en-GB" sz="2000" dirty="0">
                <a:solidFill>
                  <a:srgbClr val="002060"/>
                </a:solidFill>
              </a:rPr>
              <a:t>The energy system</a:t>
            </a:r>
          </a:p>
          <a:p>
            <a:pPr marL="800100" lvl="1" indent="-342900">
              <a:buFont typeface="Wingdings" panose="05000000000000000000" pitchFamily="2" charset="2"/>
              <a:buChar char="Ø"/>
            </a:pPr>
            <a:r>
              <a:rPr lang="en-GB" sz="2000" dirty="0">
                <a:solidFill>
                  <a:srgbClr val="002060"/>
                </a:solidFill>
              </a:rPr>
              <a:t>The WWTP operation</a:t>
            </a:r>
          </a:p>
          <a:p>
            <a:pPr marL="800100" lvl="1" indent="-342900">
              <a:buFont typeface="Wingdings" panose="05000000000000000000" pitchFamily="2" charset="2"/>
              <a:buChar char="Ø"/>
            </a:pPr>
            <a:r>
              <a:rPr lang="en-GB" sz="2000" dirty="0">
                <a:solidFill>
                  <a:srgbClr val="002060"/>
                </a:solidFill>
              </a:rPr>
              <a:t>The environment?</a:t>
            </a:r>
          </a:p>
          <a:p>
            <a:pPr marL="285750" indent="-285750">
              <a:buFont typeface="Wingdings" panose="05000000000000000000" pitchFamily="2" charset="2"/>
              <a:buChar char="Ø"/>
            </a:pPr>
            <a:endParaRPr lang="en-GB" dirty="0"/>
          </a:p>
        </p:txBody>
      </p:sp>
    </p:spTree>
    <p:extLst>
      <p:ext uri="{BB962C8B-B14F-4D97-AF65-F5344CB8AC3E}">
        <p14:creationId xmlns:p14="http://schemas.microsoft.com/office/powerpoint/2010/main" val="418877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pPr algn="r"/>
              <a:t>5</a:t>
            </a:fld>
            <a:endParaRPr lang="en-US" dirty="0"/>
          </a:p>
        </p:txBody>
      </p:sp>
      <p:pic>
        <p:nvPicPr>
          <p:cNvPr id="10" name="Picture 9"/>
          <p:cNvPicPr>
            <a:picLocks noChangeAspect="1"/>
          </p:cNvPicPr>
          <p:nvPr/>
        </p:nvPicPr>
        <p:blipFill rotWithShape="1">
          <a:blip r:embed="rId3">
            <a:duotone>
              <a:srgbClr val="4472C4">
                <a:shade val="45000"/>
                <a:satMod val="135000"/>
              </a:srgb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20366" b="11606"/>
          <a:stretch/>
        </p:blipFill>
        <p:spPr>
          <a:xfrm>
            <a:off x="1717145" y="713303"/>
            <a:ext cx="6382138" cy="3730234"/>
          </a:xfrm>
          <a:prstGeom prst="rect">
            <a:avLst/>
          </a:prstGeom>
          <a:ln>
            <a:noFill/>
          </a:ln>
          <a:effectLst>
            <a:softEdge rad="112500"/>
          </a:effectLst>
        </p:spPr>
      </p:pic>
      <p:grpSp>
        <p:nvGrpSpPr>
          <p:cNvPr id="16" name="Group 15"/>
          <p:cNvGrpSpPr/>
          <p:nvPr/>
        </p:nvGrpSpPr>
        <p:grpSpPr>
          <a:xfrm>
            <a:off x="1091682" y="315013"/>
            <a:ext cx="8052318" cy="362420"/>
            <a:chOff x="1091682" y="315013"/>
            <a:chExt cx="8052318" cy="362420"/>
          </a:xfrm>
        </p:grpSpPr>
        <p:grpSp>
          <p:nvGrpSpPr>
            <p:cNvPr id="17" name="Group 16"/>
            <p:cNvGrpSpPr/>
            <p:nvPr/>
          </p:nvGrpSpPr>
          <p:grpSpPr>
            <a:xfrm>
              <a:off x="1091682" y="315013"/>
              <a:ext cx="8052318" cy="362420"/>
              <a:chOff x="1091682" y="315698"/>
              <a:chExt cx="7357105" cy="325208"/>
            </a:xfrm>
          </p:grpSpPr>
          <p:sp>
            <p:nvSpPr>
              <p:cNvPr id="19" name="Rectangle 18"/>
              <p:cNvSpPr/>
              <p:nvPr/>
            </p:nvSpPr>
            <p:spPr>
              <a:xfrm>
                <a:off x="1261708" y="326451"/>
                <a:ext cx="926392" cy="276176"/>
              </a:xfrm>
              <a:prstGeom prst="rect">
                <a:avLst/>
              </a:prstGeom>
            </p:spPr>
            <p:txBody>
              <a:bodyPr wrap="none">
                <a:spAutoFit/>
              </a:bodyPr>
              <a:lstStyle/>
              <a:p>
                <a:pPr lvl="0"/>
                <a:r>
                  <a:rPr lang="en-US" sz="1400" dirty="0" smtClean="0">
                    <a:solidFill>
                      <a:schemeClr val="accent1">
                        <a:lumMod val="60000"/>
                        <a:lumOff val="40000"/>
                      </a:schemeClr>
                    </a:solidFill>
                  </a:rPr>
                  <a:t>Motivation</a:t>
                </a:r>
                <a:endParaRPr lang="en-US" sz="1400" dirty="0">
                  <a:solidFill>
                    <a:schemeClr val="accent1">
                      <a:lumMod val="60000"/>
                      <a:lumOff val="40000"/>
                    </a:schemeClr>
                  </a:solidFill>
                </a:endParaRPr>
              </a:p>
            </p:txBody>
          </p:sp>
          <p:sp>
            <p:nvSpPr>
              <p:cNvPr id="20" name="Rectangle 19"/>
              <p:cNvSpPr/>
              <p:nvPr/>
            </p:nvSpPr>
            <p:spPr>
              <a:xfrm>
                <a:off x="2405958" y="322280"/>
                <a:ext cx="1839210" cy="276175"/>
              </a:xfrm>
              <a:prstGeom prst="rect">
                <a:avLst/>
              </a:prstGeom>
            </p:spPr>
            <p:txBody>
              <a:bodyPr wrap="square">
                <a:spAutoFit/>
              </a:bodyPr>
              <a:lstStyle/>
              <a:p>
                <a:pPr lvl="0"/>
                <a:r>
                  <a:rPr lang="en-US" sz="1400" b="1" dirty="0" smtClean="0">
                    <a:solidFill>
                      <a:srgbClr val="002060"/>
                    </a:solidFill>
                  </a:rPr>
                  <a:t>Literature</a:t>
                </a:r>
                <a:endParaRPr lang="en-US" sz="1400" b="1" dirty="0">
                  <a:solidFill>
                    <a:srgbClr val="002060"/>
                  </a:solidFill>
                </a:endParaRPr>
              </a:p>
            </p:txBody>
          </p:sp>
          <p:sp>
            <p:nvSpPr>
              <p:cNvPr id="28" name="Rectangle 27"/>
              <p:cNvSpPr/>
              <p:nvPr/>
            </p:nvSpPr>
            <p:spPr>
              <a:xfrm>
                <a:off x="3768543" y="315698"/>
                <a:ext cx="1991178" cy="276176"/>
              </a:xfrm>
              <a:prstGeom prst="rect">
                <a:avLst/>
              </a:prstGeom>
            </p:spPr>
            <p:txBody>
              <a:bodyPr wrap="square">
                <a:spAutoFit/>
              </a:bodyPr>
              <a:lstStyle/>
              <a:p>
                <a:pPr lvl="0"/>
                <a:r>
                  <a:rPr lang="en-US" sz="1400" dirty="0" smtClean="0">
                    <a:solidFill>
                      <a:schemeClr val="accent1">
                        <a:lumMod val="60000"/>
                        <a:lumOff val="40000"/>
                      </a:schemeClr>
                    </a:solidFill>
                  </a:rPr>
                  <a:t>Modelling framework</a:t>
                </a:r>
                <a:endParaRPr lang="en-US" sz="1400" dirty="0">
                  <a:solidFill>
                    <a:schemeClr val="accent1">
                      <a:lumMod val="60000"/>
                      <a:lumOff val="40000"/>
                    </a:schemeClr>
                  </a:solidFill>
                </a:endParaRPr>
              </a:p>
            </p:txBody>
          </p:sp>
          <p:sp>
            <p:nvSpPr>
              <p:cNvPr id="29" name="Rectangle 28"/>
              <p:cNvSpPr/>
              <p:nvPr/>
            </p:nvSpPr>
            <p:spPr>
              <a:xfrm>
                <a:off x="7363945" y="333129"/>
                <a:ext cx="1084842" cy="276175"/>
              </a:xfrm>
              <a:prstGeom prst="rect">
                <a:avLst/>
              </a:prstGeom>
            </p:spPr>
            <p:txBody>
              <a:bodyPr wrap="square">
                <a:spAutoFit/>
              </a:bodyPr>
              <a:lstStyle/>
              <a:p>
                <a:pPr lvl="0"/>
                <a:r>
                  <a:rPr lang="en-US" sz="1400" dirty="0" smtClean="0">
                    <a:solidFill>
                      <a:schemeClr val="accent1">
                        <a:lumMod val="60000"/>
                        <a:lumOff val="40000"/>
                      </a:schemeClr>
                    </a:solidFill>
                  </a:rPr>
                  <a:t>Next steps</a:t>
                </a:r>
                <a:endParaRPr lang="en-US" sz="1400" dirty="0">
                  <a:solidFill>
                    <a:schemeClr val="accent1">
                      <a:lumMod val="60000"/>
                      <a:lumOff val="40000"/>
                    </a:schemeClr>
                  </a:solidFill>
                </a:endParaRPr>
              </a:p>
            </p:txBody>
          </p:sp>
          <p:cxnSp>
            <p:nvCxnSpPr>
              <p:cNvPr id="30" name="Straight Connector 29"/>
              <p:cNvCxnSpPr/>
              <p:nvPr/>
            </p:nvCxnSpPr>
            <p:spPr>
              <a:xfrm flipV="1">
                <a:off x="1091682" y="634814"/>
                <a:ext cx="7076353" cy="60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6611709" y="328491"/>
              <a:ext cx="2013007" cy="307777"/>
            </a:xfrm>
            <a:prstGeom prst="rect">
              <a:avLst/>
            </a:prstGeom>
          </p:spPr>
          <p:txBody>
            <a:bodyPr wrap="square">
              <a:spAutoFit/>
            </a:bodyPr>
            <a:lstStyle/>
            <a:p>
              <a:pPr lvl="0"/>
              <a:r>
                <a:rPr lang="en-US" sz="1400" dirty="0" smtClean="0">
                  <a:solidFill>
                    <a:schemeClr val="accent1">
                      <a:lumMod val="60000"/>
                      <a:lumOff val="40000"/>
                    </a:schemeClr>
                  </a:solidFill>
                </a:rPr>
                <a:t>Results</a:t>
              </a:r>
              <a:endParaRPr lang="en-US" sz="1400" dirty="0">
                <a:solidFill>
                  <a:schemeClr val="accent1">
                    <a:lumMod val="60000"/>
                    <a:lumOff val="40000"/>
                  </a:schemeClr>
                </a:solidFill>
              </a:endParaRPr>
            </a:p>
          </p:txBody>
        </p:sp>
      </p:grpSp>
      <p:graphicFrame>
        <p:nvGraphicFramePr>
          <p:cNvPr id="3" name="Table 2"/>
          <p:cNvGraphicFramePr>
            <a:graphicFrameLocks noGrp="1"/>
          </p:cNvGraphicFramePr>
          <p:nvPr>
            <p:extLst>
              <p:ext uri="{D42A27DB-BD31-4B8C-83A1-F6EECF244321}">
                <p14:modId xmlns:p14="http://schemas.microsoft.com/office/powerpoint/2010/main" val="786641799"/>
              </p:ext>
            </p:extLst>
          </p:nvPr>
        </p:nvGraphicFramePr>
        <p:xfrm>
          <a:off x="1091682" y="3891376"/>
          <a:ext cx="7745036" cy="2326640"/>
        </p:xfrm>
        <a:graphic>
          <a:graphicData uri="http://schemas.openxmlformats.org/drawingml/2006/table">
            <a:tbl>
              <a:tblPr firstRow="1" bandRow="1">
                <a:tableStyleId>{3B4B98B0-60AC-42C2-AFA5-B58CD77FA1E5}</a:tableStyleId>
              </a:tblPr>
              <a:tblGrid>
                <a:gridCol w="1936259">
                  <a:extLst>
                    <a:ext uri="{9D8B030D-6E8A-4147-A177-3AD203B41FA5}">
                      <a16:colId xmlns:a16="http://schemas.microsoft.com/office/drawing/2014/main" val="2545804364"/>
                    </a:ext>
                  </a:extLst>
                </a:gridCol>
                <a:gridCol w="1937598">
                  <a:extLst>
                    <a:ext uri="{9D8B030D-6E8A-4147-A177-3AD203B41FA5}">
                      <a16:colId xmlns:a16="http://schemas.microsoft.com/office/drawing/2014/main" val="3920399289"/>
                    </a:ext>
                  </a:extLst>
                </a:gridCol>
                <a:gridCol w="2069743">
                  <a:extLst>
                    <a:ext uri="{9D8B030D-6E8A-4147-A177-3AD203B41FA5}">
                      <a16:colId xmlns:a16="http://schemas.microsoft.com/office/drawing/2014/main" val="3473861421"/>
                    </a:ext>
                  </a:extLst>
                </a:gridCol>
                <a:gridCol w="1801436">
                  <a:extLst>
                    <a:ext uri="{9D8B030D-6E8A-4147-A177-3AD203B41FA5}">
                      <a16:colId xmlns:a16="http://schemas.microsoft.com/office/drawing/2014/main" val="2376149445"/>
                    </a:ext>
                  </a:extLst>
                </a:gridCol>
              </a:tblGrid>
              <a:tr h="37084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1" dirty="0" smtClean="0">
                          <a:solidFill>
                            <a:srgbClr val="002060"/>
                          </a:solidFill>
                        </a:rPr>
                        <a:t>Case study</a:t>
                      </a:r>
                      <a:r>
                        <a:rPr lang="en-GB" sz="1400" b="0" i="1" baseline="0" dirty="0" smtClean="0">
                          <a:solidFill>
                            <a:srgbClr val="002060"/>
                          </a:solidFill>
                        </a:rPr>
                        <a:t> results for flexibility options:</a:t>
                      </a:r>
                      <a:endParaRPr lang="en-GB" sz="1400" b="0" i="1" dirty="0" smtClean="0">
                        <a:solidFill>
                          <a:srgbClr val="002060"/>
                        </a:solidFill>
                      </a:endParaRPr>
                    </a:p>
                  </a:txBody>
                  <a:tcPr>
                    <a:lnL>
                      <a:noFill/>
                    </a:lnL>
                    <a:lnR>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400" b="0" dirty="0" smtClean="0">
                        <a:solidFill>
                          <a:srgbClr val="002060"/>
                        </a:solidFill>
                      </a:endParaRPr>
                    </a:p>
                  </a:txBody>
                  <a:tcPr>
                    <a:lnL>
                      <a:noFill/>
                    </a:lnL>
                    <a:lnR>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400" b="0" dirty="0">
                        <a:solidFill>
                          <a:srgbClr val="002060"/>
                        </a:solidFill>
                      </a:endParaRPr>
                    </a:p>
                  </a:txBody>
                  <a:tcPr>
                    <a:lnL>
                      <a:noFill/>
                    </a:lnL>
                    <a:lnR>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400" b="0" dirty="0">
                        <a:solidFill>
                          <a:srgbClr val="002060"/>
                        </a:solidFill>
                      </a:endParaRPr>
                    </a:p>
                  </a:txBody>
                  <a:tcPr>
                    <a:lnL>
                      <a:noFill/>
                    </a:lnL>
                    <a:lnR>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49782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dirty="0" smtClean="0">
                          <a:solidFill>
                            <a:srgbClr val="002060"/>
                          </a:solidFill>
                        </a:rPr>
                        <a:t>Flexible</a:t>
                      </a:r>
                      <a:r>
                        <a:rPr lang="en-GB" sz="1400" b="0" baseline="0" dirty="0" smtClean="0">
                          <a:solidFill>
                            <a:srgbClr val="002060"/>
                          </a:solidFill>
                        </a:rPr>
                        <a:t> aeration</a:t>
                      </a:r>
                      <a:endParaRPr lang="en-GB" sz="1400" b="0" dirty="0" smtClean="0">
                        <a:solidFill>
                          <a:srgbClr val="002060"/>
                        </a:solidFill>
                      </a:endParaRPr>
                    </a:p>
                  </a:txBody>
                  <a:tcPr anchor="ctr">
                    <a:lnL>
                      <a:noFill/>
                    </a:lnL>
                    <a:lnR>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dirty="0" smtClean="0">
                          <a:solidFill>
                            <a:srgbClr val="002060"/>
                          </a:solidFill>
                        </a:rPr>
                        <a:t>Intermittent pumping</a:t>
                      </a:r>
                    </a:p>
                  </a:txBody>
                  <a:tcPr anchor="ctr">
                    <a:lnL>
                      <a:noFill/>
                    </a:lnL>
                    <a:lnR>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dirty="0" smtClean="0">
                          <a:solidFill>
                            <a:srgbClr val="002060"/>
                          </a:solidFill>
                        </a:rPr>
                        <a:t>Built-in redundancy</a:t>
                      </a:r>
                      <a:endParaRPr lang="en-GB" sz="1400" b="0" dirty="0">
                        <a:solidFill>
                          <a:srgbClr val="002060"/>
                        </a:solidFill>
                      </a:endParaRPr>
                    </a:p>
                  </a:txBody>
                  <a:tcPr anchor="ctr">
                    <a:lnL>
                      <a:noFill/>
                    </a:lnL>
                    <a:lnR>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dirty="0" smtClean="0">
                          <a:solidFill>
                            <a:srgbClr val="002060"/>
                          </a:solidFill>
                        </a:rPr>
                        <a:t>Biogas production</a:t>
                      </a:r>
                      <a:endParaRPr lang="en-GB" sz="1400" b="0" dirty="0">
                        <a:solidFill>
                          <a:srgbClr val="002060"/>
                        </a:solidFill>
                      </a:endParaRPr>
                    </a:p>
                  </a:txBody>
                  <a:tcPr anchor="ctr">
                    <a:lnL>
                      <a:noFill/>
                    </a:lnL>
                    <a:lnR>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603020"/>
                  </a:ext>
                </a:extLst>
              </a:tr>
              <a:tr h="370840">
                <a:tc>
                  <a:txBody>
                    <a:bodyPr/>
                    <a:lstStyle/>
                    <a:p>
                      <a:r>
                        <a:rPr lang="en-GB" sz="1400" b="0" dirty="0" smtClean="0">
                          <a:solidFill>
                            <a:srgbClr val="002060"/>
                          </a:solidFill>
                        </a:rPr>
                        <a:t>Maximum switch-off</a:t>
                      </a:r>
                      <a:r>
                        <a:rPr lang="en-GB" sz="1400" b="0" baseline="0" dirty="0" smtClean="0">
                          <a:solidFill>
                            <a:srgbClr val="002060"/>
                          </a:solidFill>
                        </a:rPr>
                        <a:t> time between 15 minutes (Berger et al., 2013; Kollmann et al., 2013) and 120 minutes (Schaefer et al., 2017; Nowak et al., 2015)</a:t>
                      </a:r>
                      <a:endParaRPr lang="en-GB" sz="1400" b="0" dirty="0">
                        <a:solidFill>
                          <a:srgbClr val="002060"/>
                        </a:solidFill>
                      </a:endParaRPr>
                    </a:p>
                  </a:txBody>
                  <a:tcPr>
                    <a:lnL>
                      <a:noFill/>
                    </a:lnL>
                    <a:lnR>
                      <a:noFill/>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dirty="0" smtClean="0">
                          <a:solidFill>
                            <a:srgbClr val="002060"/>
                          </a:solidFill>
                        </a:rPr>
                        <a:t>Maximum switch-off</a:t>
                      </a:r>
                      <a:r>
                        <a:rPr lang="en-GB" sz="1400" b="0" baseline="0" dirty="0" smtClean="0">
                          <a:solidFill>
                            <a:srgbClr val="002060"/>
                          </a:solidFill>
                        </a:rPr>
                        <a:t> time up to 30 minutes for inlet pumps (Nowak et al., 2015) and 60 minutes for recirculation pumps (Schaefer et al., 2017)</a:t>
                      </a:r>
                      <a:endParaRPr lang="en-GB" sz="1400" b="0" dirty="0" smtClean="0">
                        <a:solidFill>
                          <a:srgbClr val="002060"/>
                        </a:solidFill>
                      </a:endParaRPr>
                    </a:p>
                  </a:txBody>
                  <a:tcPr>
                    <a:lnL>
                      <a:noFill/>
                    </a:lnL>
                    <a:lnR>
                      <a:noFill/>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1400" b="0" kern="1200" dirty="0" smtClean="0">
                          <a:solidFill>
                            <a:srgbClr val="002060"/>
                          </a:solidFill>
                          <a:latin typeface="+mn-lt"/>
                          <a:ea typeface="+mn-ea"/>
                          <a:cs typeface="+mn-cs"/>
                        </a:rPr>
                        <a:t>Precondition for</a:t>
                      </a:r>
                      <a:r>
                        <a:rPr lang="en-GB" sz="1400" b="0" kern="1200" baseline="0" dirty="0" smtClean="0">
                          <a:solidFill>
                            <a:srgbClr val="002060"/>
                          </a:solidFill>
                          <a:latin typeface="+mn-lt"/>
                          <a:ea typeface="+mn-ea"/>
                          <a:cs typeface="+mn-cs"/>
                        </a:rPr>
                        <a:t> switching-off pumping, withholding of waste water in tanks and sewers (Olsen et al., 2012)</a:t>
                      </a:r>
                      <a:endParaRPr lang="en-GB" sz="1400" b="0" kern="1200" dirty="0">
                        <a:solidFill>
                          <a:srgbClr val="002060"/>
                        </a:solidFill>
                        <a:latin typeface="+mn-lt"/>
                        <a:ea typeface="+mn-ea"/>
                        <a:cs typeface="+mn-cs"/>
                      </a:endParaRPr>
                    </a:p>
                  </a:txBody>
                  <a:tcPr>
                    <a:lnL>
                      <a:noFill/>
                    </a:lnL>
                    <a:lnR>
                      <a:noFill/>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1400" b="0" dirty="0" smtClean="0">
                          <a:solidFill>
                            <a:srgbClr val="002060"/>
                          </a:solidFill>
                        </a:rPr>
                        <a:t>Flexibility potential arises from</a:t>
                      </a:r>
                      <a:r>
                        <a:rPr lang="en-GB" sz="1400" b="0" baseline="0" dirty="0" smtClean="0">
                          <a:solidFill>
                            <a:srgbClr val="002060"/>
                          </a:solidFill>
                        </a:rPr>
                        <a:t> biogas storage (</a:t>
                      </a:r>
                      <a:r>
                        <a:rPr lang="en-GB" sz="1400" b="0" dirty="0" smtClean="0">
                          <a:solidFill>
                            <a:srgbClr val="002060"/>
                          </a:solidFill>
                        </a:rPr>
                        <a:t>Seier</a:t>
                      </a:r>
                      <a:r>
                        <a:rPr lang="en-GB" sz="1400" b="0" baseline="0" dirty="0" smtClean="0">
                          <a:solidFill>
                            <a:srgbClr val="002060"/>
                          </a:solidFill>
                        </a:rPr>
                        <a:t> and </a:t>
                      </a:r>
                      <a:r>
                        <a:rPr lang="en-GB" sz="1400" b="0" dirty="0" smtClean="0">
                          <a:solidFill>
                            <a:srgbClr val="002060"/>
                          </a:solidFill>
                        </a:rPr>
                        <a:t>Schebek,</a:t>
                      </a:r>
                      <a:r>
                        <a:rPr lang="en-GB" sz="1400" b="0" baseline="0" dirty="0" smtClean="0">
                          <a:solidFill>
                            <a:srgbClr val="002060"/>
                          </a:solidFill>
                        </a:rPr>
                        <a:t> </a:t>
                      </a:r>
                      <a:r>
                        <a:rPr lang="en-GB" sz="1400" b="0" dirty="0" smtClean="0">
                          <a:solidFill>
                            <a:srgbClr val="002060"/>
                          </a:solidFill>
                        </a:rPr>
                        <a:t>2017; Schmitt et al.,</a:t>
                      </a:r>
                      <a:r>
                        <a:rPr lang="en-GB" sz="1400" b="0" baseline="0" dirty="0" smtClean="0">
                          <a:solidFill>
                            <a:srgbClr val="002060"/>
                          </a:solidFill>
                        </a:rPr>
                        <a:t> </a:t>
                      </a:r>
                      <a:r>
                        <a:rPr lang="en-GB" sz="1400" b="0" dirty="0" smtClean="0">
                          <a:solidFill>
                            <a:srgbClr val="002060"/>
                          </a:solidFill>
                        </a:rPr>
                        <a:t>2017)</a:t>
                      </a:r>
                      <a:endParaRPr lang="en-GB" sz="1400" b="0" dirty="0">
                        <a:solidFill>
                          <a:srgbClr val="002060"/>
                        </a:solidFill>
                      </a:endParaRPr>
                    </a:p>
                  </a:txBody>
                  <a:tcPr>
                    <a:lnL>
                      <a:noFill/>
                    </a:lnL>
                    <a:lnR>
                      <a:noFill/>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6180708"/>
                  </a:ext>
                </a:extLst>
              </a:tr>
            </a:tbl>
          </a:graphicData>
        </a:graphic>
      </p:graphicFrame>
    </p:spTree>
    <p:extLst>
      <p:ext uri="{BB962C8B-B14F-4D97-AF65-F5344CB8AC3E}">
        <p14:creationId xmlns:p14="http://schemas.microsoft.com/office/powerpoint/2010/main" val="1557149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pPr algn="r"/>
              <a:t>6</a:t>
            </a:fld>
            <a:endParaRPr lang="en-US" dirty="0"/>
          </a:p>
        </p:txBody>
      </p:sp>
      <p:grpSp>
        <p:nvGrpSpPr>
          <p:cNvPr id="16" name="Group 15"/>
          <p:cNvGrpSpPr/>
          <p:nvPr/>
        </p:nvGrpSpPr>
        <p:grpSpPr>
          <a:xfrm>
            <a:off x="1091682" y="315013"/>
            <a:ext cx="8052318" cy="362420"/>
            <a:chOff x="1091682" y="315013"/>
            <a:chExt cx="8052318" cy="362420"/>
          </a:xfrm>
        </p:grpSpPr>
        <p:grpSp>
          <p:nvGrpSpPr>
            <p:cNvPr id="17" name="Group 16"/>
            <p:cNvGrpSpPr/>
            <p:nvPr/>
          </p:nvGrpSpPr>
          <p:grpSpPr>
            <a:xfrm>
              <a:off x="1091682" y="315013"/>
              <a:ext cx="8052318" cy="362420"/>
              <a:chOff x="1091682" y="315698"/>
              <a:chExt cx="7357105" cy="325208"/>
            </a:xfrm>
          </p:grpSpPr>
          <p:sp>
            <p:nvSpPr>
              <p:cNvPr id="19" name="Rectangle 18"/>
              <p:cNvSpPr/>
              <p:nvPr/>
            </p:nvSpPr>
            <p:spPr>
              <a:xfrm>
                <a:off x="1261708" y="326451"/>
                <a:ext cx="926392" cy="276176"/>
              </a:xfrm>
              <a:prstGeom prst="rect">
                <a:avLst/>
              </a:prstGeom>
            </p:spPr>
            <p:txBody>
              <a:bodyPr wrap="none">
                <a:spAutoFit/>
              </a:bodyPr>
              <a:lstStyle/>
              <a:p>
                <a:pPr lvl="0"/>
                <a:r>
                  <a:rPr lang="en-US" sz="1400" dirty="0" smtClean="0">
                    <a:solidFill>
                      <a:schemeClr val="accent1">
                        <a:lumMod val="60000"/>
                        <a:lumOff val="40000"/>
                      </a:schemeClr>
                    </a:solidFill>
                  </a:rPr>
                  <a:t>Motivation</a:t>
                </a:r>
                <a:endParaRPr lang="en-US" sz="1400" dirty="0">
                  <a:solidFill>
                    <a:schemeClr val="accent1">
                      <a:lumMod val="60000"/>
                      <a:lumOff val="40000"/>
                    </a:schemeClr>
                  </a:solidFill>
                </a:endParaRPr>
              </a:p>
            </p:txBody>
          </p:sp>
          <p:sp>
            <p:nvSpPr>
              <p:cNvPr id="20" name="Rectangle 19"/>
              <p:cNvSpPr/>
              <p:nvPr/>
            </p:nvSpPr>
            <p:spPr>
              <a:xfrm>
                <a:off x="2405958" y="322280"/>
                <a:ext cx="1839210" cy="276175"/>
              </a:xfrm>
              <a:prstGeom prst="rect">
                <a:avLst/>
              </a:prstGeom>
            </p:spPr>
            <p:txBody>
              <a:bodyPr wrap="square">
                <a:spAutoFit/>
              </a:bodyPr>
              <a:lstStyle/>
              <a:p>
                <a:pPr lvl="0"/>
                <a:r>
                  <a:rPr lang="en-US" sz="1400" b="1" dirty="0" smtClean="0">
                    <a:solidFill>
                      <a:srgbClr val="002060"/>
                    </a:solidFill>
                  </a:rPr>
                  <a:t>Literature</a:t>
                </a:r>
                <a:endParaRPr lang="en-US" sz="1400" b="1" dirty="0">
                  <a:solidFill>
                    <a:srgbClr val="002060"/>
                  </a:solidFill>
                </a:endParaRPr>
              </a:p>
            </p:txBody>
          </p:sp>
          <p:sp>
            <p:nvSpPr>
              <p:cNvPr id="28" name="Rectangle 27"/>
              <p:cNvSpPr/>
              <p:nvPr/>
            </p:nvSpPr>
            <p:spPr>
              <a:xfrm>
                <a:off x="3768543" y="315698"/>
                <a:ext cx="1991178" cy="276176"/>
              </a:xfrm>
              <a:prstGeom prst="rect">
                <a:avLst/>
              </a:prstGeom>
            </p:spPr>
            <p:txBody>
              <a:bodyPr wrap="square">
                <a:spAutoFit/>
              </a:bodyPr>
              <a:lstStyle/>
              <a:p>
                <a:pPr lvl="0"/>
                <a:r>
                  <a:rPr lang="en-US" sz="1400" dirty="0" smtClean="0">
                    <a:solidFill>
                      <a:schemeClr val="accent1">
                        <a:lumMod val="60000"/>
                        <a:lumOff val="40000"/>
                      </a:schemeClr>
                    </a:solidFill>
                  </a:rPr>
                  <a:t>Modelling framework</a:t>
                </a:r>
                <a:endParaRPr lang="en-US" sz="1400" dirty="0">
                  <a:solidFill>
                    <a:schemeClr val="accent1">
                      <a:lumMod val="60000"/>
                      <a:lumOff val="40000"/>
                    </a:schemeClr>
                  </a:solidFill>
                </a:endParaRPr>
              </a:p>
            </p:txBody>
          </p:sp>
          <p:sp>
            <p:nvSpPr>
              <p:cNvPr id="29" name="Rectangle 28"/>
              <p:cNvSpPr/>
              <p:nvPr/>
            </p:nvSpPr>
            <p:spPr>
              <a:xfrm>
                <a:off x="7363945" y="333129"/>
                <a:ext cx="1084842" cy="276175"/>
              </a:xfrm>
              <a:prstGeom prst="rect">
                <a:avLst/>
              </a:prstGeom>
            </p:spPr>
            <p:txBody>
              <a:bodyPr wrap="square">
                <a:spAutoFit/>
              </a:bodyPr>
              <a:lstStyle/>
              <a:p>
                <a:pPr lvl="0"/>
                <a:r>
                  <a:rPr lang="en-US" sz="1400" dirty="0" smtClean="0">
                    <a:solidFill>
                      <a:schemeClr val="accent1">
                        <a:lumMod val="60000"/>
                        <a:lumOff val="40000"/>
                      </a:schemeClr>
                    </a:solidFill>
                  </a:rPr>
                  <a:t>Discussion</a:t>
                </a:r>
                <a:endParaRPr lang="en-US" sz="1400" dirty="0">
                  <a:solidFill>
                    <a:schemeClr val="accent1">
                      <a:lumMod val="60000"/>
                      <a:lumOff val="40000"/>
                    </a:schemeClr>
                  </a:solidFill>
                </a:endParaRPr>
              </a:p>
            </p:txBody>
          </p:sp>
          <p:cxnSp>
            <p:nvCxnSpPr>
              <p:cNvPr id="30" name="Straight Connector 29"/>
              <p:cNvCxnSpPr/>
              <p:nvPr/>
            </p:nvCxnSpPr>
            <p:spPr>
              <a:xfrm flipV="1">
                <a:off x="1091682" y="634814"/>
                <a:ext cx="7076353" cy="60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6611709" y="328491"/>
              <a:ext cx="2013007" cy="307777"/>
            </a:xfrm>
            <a:prstGeom prst="rect">
              <a:avLst/>
            </a:prstGeom>
          </p:spPr>
          <p:txBody>
            <a:bodyPr wrap="square">
              <a:spAutoFit/>
            </a:bodyPr>
            <a:lstStyle/>
            <a:p>
              <a:pPr lvl="0"/>
              <a:r>
                <a:rPr lang="en-US" sz="1400" dirty="0" smtClean="0">
                  <a:solidFill>
                    <a:schemeClr val="accent1">
                      <a:lumMod val="60000"/>
                      <a:lumOff val="40000"/>
                    </a:schemeClr>
                  </a:solidFill>
                </a:rPr>
                <a:t>Results</a:t>
              </a:r>
              <a:endParaRPr lang="en-US" sz="1400" dirty="0">
                <a:solidFill>
                  <a:schemeClr val="accent1">
                    <a:lumMod val="60000"/>
                    <a:lumOff val="40000"/>
                  </a:schemeClr>
                </a:solidFill>
              </a:endParaRPr>
            </a:p>
          </p:txBody>
        </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91681" y="682628"/>
            <a:ext cx="5520027" cy="5359358"/>
          </a:xfrm>
          <a:prstGeom prst="rect">
            <a:avLst/>
          </a:prstGeom>
        </p:spPr>
      </p:pic>
      <p:sp>
        <p:nvSpPr>
          <p:cNvPr id="14" name="Google Shape;122;p17"/>
          <p:cNvSpPr txBox="1"/>
          <p:nvPr/>
        </p:nvSpPr>
        <p:spPr>
          <a:xfrm>
            <a:off x="6650478" y="2622687"/>
            <a:ext cx="2186240" cy="2010339"/>
          </a:xfrm>
          <a:prstGeom prst="rect">
            <a:avLst/>
          </a:prstGeom>
          <a:noFill/>
          <a:ln>
            <a:noFill/>
          </a:ln>
        </p:spPr>
        <p:txBody>
          <a:bodyPr spcFirstLastPara="1" wrap="square" lIns="91425" tIns="45700" rIns="91425" bIns="45700" anchor="t" anchorCtr="0">
            <a:noAutofit/>
          </a:bodyPr>
          <a:lstStyle/>
          <a:p>
            <a:pPr lvl="0"/>
            <a:r>
              <a:rPr lang="en-GB" i="1" dirty="0" smtClean="0">
                <a:solidFill>
                  <a:srgbClr val="002060"/>
                </a:solidFill>
                <a:latin typeface="Calibri"/>
                <a:ea typeface="Calibri"/>
                <a:cs typeface="Calibri"/>
                <a:sym typeface="Calibri"/>
              </a:rPr>
              <a:t>Energy system models with a focus on end-user </a:t>
            </a:r>
            <a:r>
              <a:rPr lang="en-GB" i="1" dirty="0" smtClean="0">
                <a:solidFill>
                  <a:srgbClr val="002060"/>
                </a:solidFill>
                <a:ea typeface="Calibri"/>
                <a:cs typeface="Calibri"/>
                <a:sym typeface="Calibri"/>
              </a:rPr>
              <a:t>demand </a:t>
            </a:r>
            <a:r>
              <a:rPr lang="en-GB" i="1" dirty="0">
                <a:solidFill>
                  <a:srgbClr val="002060"/>
                </a:solidFill>
                <a:ea typeface="Calibri"/>
                <a:cs typeface="Calibri"/>
                <a:sym typeface="Calibri"/>
              </a:rPr>
              <a:t>response </a:t>
            </a:r>
            <a:endParaRPr sz="1800" dirty="0" smtClean="0">
              <a:solidFill>
                <a:srgbClr val="002060"/>
              </a:solidFill>
            </a:endParaRPr>
          </a:p>
          <a:p>
            <a:pPr marL="0" marR="0" lvl="0" indent="0" algn="l" rtl="0">
              <a:spcBef>
                <a:spcPts val="0"/>
              </a:spcBef>
              <a:spcAft>
                <a:spcPts val="0"/>
              </a:spcAft>
              <a:buNone/>
            </a:pPr>
            <a:endParaRPr sz="1800"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2755735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solidFill>
                  <a:prstClr val="black"/>
                </a:solidFill>
              </a:rPr>
              <a:pPr algn="r"/>
              <a:t>7</a:t>
            </a:fld>
            <a:endParaRPr lang="en-US" dirty="0">
              <a:solidFill>
                <a:prstClr val="black"/>
              </a:solidFill>
            </a:endParaRPr>
          </a:p>
        </p:txBody>
      </p:sp>
      <p:grpSp>
        <p:nvGrpSpPr>
          <p:cNvPr id="4" name="Group 3"/>
          <p:cNvGrpSpPr/>
          <p:nvPr/>
        </p:nvGrpSpPr>
        <p:grpSpPr>
          <a:xfrm>
            <a:off x="1091682" y="290612"/>
            <a:ext cx="7833950" cy="355085"/>
            <a:chOff x="1091682" y="322348"/>
            <a:chExt cx="7833950" cy="355085"/>
          </a:xfrm>
        </p:grpSpPr>
        <p:grpSp>
          <p:nvGrpSpPr>
            <p:cNvPr id="5" name="Group 4"/>
            <p:cNvGrpSpPr/>
            <p:nvPr/>
          </p:nvGrpSpPr>
          <p:grpSpPr>
            <a:xfrm>
              <a:off x="1091682" y="322348"/>
              <a:ext cx="7833950" cy="355085"/>
              <a:chOff x="1091682" y="322280"/>
              <a:chExt cx="7157590" cy="318626"/>
            </a:xfrm>
          </p:grpSpPr>
          <p:sp>
            <p:nvSpPr>
              <p:cNvPr id="8" name="Rectangle 7"/>
              <p:cNvSpPr/>
              <p:nvPr/>
            </p:nvSpPr>
            <p:spPr>
              <a:xfrm>
                <a:off x="1261708" y="326451"/>
                <a:ext cx="926392" cy="276175"/>
              </a:xfrm>
              <a:prstGeom prst="rect">
                <a:avLst/>
              </a:prstGeom>
            </p:spPr>
            <p:txBody>
              <a:bodyPr wrap="none">
                <a:spAutoFit/>
              </a:bodyPr>
              <a:lstStyle/>
              <a:p>
                <a:pPr lvl="0"/>
                <a:r>
                  <a:rPr lang="en-US" sz="1400" dirty="0" smtClean="0">
                    <a:solidFill>
                      <a:schemeClr val="accent1">
                        <a:lumMod val="60000"/>
                        <a:lumOff val="40000"/>
                      </a:schemeClr>
                    </a:solidFill>
                  </a:rPr>
                  <a:t>Motivation</a:t>
                </a:r>
                <a:endParaRPr lang="en-US" sz="1400" dirty="0">
                  <a:solidFill>
                    <a:schemeClr val="accent1">
                      <a:lumMod val="60000"/>
                      <a:lumOff val="40000"/>
                    </a:schemeClr>
                  </a:solidFill>
                </a:endParaRPr>
              </a:p>
            </p:txBody>
          </p:sp>
          <p:sp>
            <p:nvSpPr>
              <p:cNvPr id="9" name="Rectangle 8"/>
              <p:cNvSpPr/>
              <p:nvPr/>
            </p:nvSpPr>
            <p:spPr>
              <a:xfrm>
                <a:off x="2405958" y="322280"/>
                <a:ext cx="1839210" cy="276175"/>
              </a:xfrm>
              <a:prstGeom prst="rect">
                <a:avLst/>
              </a:prstGeom>
            </p:spPr>
            <p:txBody>
              <a:bodyPr wrap="square">
                <a:spAutoFit/>
              </a:bodyPr>
              <a:lstStyle/>
              <a:p>
                <a:pPr lvl="0"/>
                <a:r>
                  <a:rPr lang="en-US" sz="1400" b="1" dirty="0" smtClean="0">
                    <a:solidFill>
                      <a:srgbClr val="002060"/>
                    </a:solidFill>
                  </a:rPr>
                  <a:t>Literature</a:t>
                </a:r>
                <a:endParaRPr lang="en-US" sz="1400" b="1" dirty="0">
                  <a:solidFill>
                    <a:srgbClr val="002060"/>
                  </a:solidFill>
                </a:endParaRPr>
              </a:p>
            </p:txBody>
          </p:sp>
          <p:sp>
            <p:nvSpPr>
              <p:cNvPr id="10" name="Rectangle 9"/>
              <p:cNvSpPr/>
              <p:nvPr/>
            </p:nvSpPr>
            <p:spPr>
              <a:xfrm>
                <a:off x="4038167" y="335417"/>
                <a:ext cx="1903261" cy="276175"/>
              </a:xfrm>
              <a:prstGeom prst="rect">
                <a:avLst/>
              </a:prstGeom>
            </p:spPr>
            <p:txBody>
              <a:bodyPr wrap="square">
                <a:spAutoFit/>
              </a:bodyPr>
              <a:lstStyle/>
              <a:p>
                <a:pPr lvl="0"/>
                <a:r>
                  <a:rPr lang="en-US" sz="1400" dirty="0" smtClean="0">
                    <a:solidFill>
                      <a:schemeClr val="accent1">
                        <a:lumMod val="60000"/>
                        <a:lumOff val="40000"/>
                      </a:schemeClr>
                    </a:solidFill>
                  </a:rPr>
                  <a:t>Modelling framework</a:t>
                </a:r>
                <a:endParaRPr lang="en-US" sz="1400" dirty="0">
                  <a:solidFill>
                    <a:schemeClr val="accent1">
                      <a:lumMod val="60000"/>
                      <a:lumOff val="40000"/>
                    </a:schemeClr>
                  </a:solidFill>
                </a:endParaRPr>
              </a:p>
            </p:txBody>
          </p:sp>
          <p:sp>
            <p:nvSpPr>
              <p:cNvPr id="11" name="Rectangle 10"/>
              <p:cNvSpPr/>
              <p:nvPr/>
            </p:nvSpPr>
            <p:spPr>
              <a:xfrm>
                <a:off x="7164430" y="333129"/>
                <a:ext cx="1084842" cy="276175"/>
              </a:xfrm>
              <a:prstGeom prst="rect">
                <a:avLst/>
              </a:prstGeom>
            </p:spPr>
            <p:txBody>
              <a:bodyPr wrap="square">
                <a:spAutoFit/>
              </a:bodyPr>
              <a:lstStyle/>
              <a:p>
                <a:pPr lvl="0"/>
                <a:r>
                  <a:rPr lang="en-US" sz="1400" dirty="0" smtClean="0">
                    <a:solidFill>
                      <a:schemeClr val="accent1">
                        <a:lumMod val="60000"/>
                        <a:lumOff val="40000"/>
                      </a:schemeClr>
                    </a:solidFill>
                  </a:rPr>
                  <a:t>Discussion</a:t>
                </a:r>
                <a:endParaRPr lang="en-US" sz="1400" dirty="0">
                  <a:solidFill>
                    <a:schemeClr val="accent1">
                      <a:lumMod val="60000"/>
                      <a:lumOff val="40000"/>
                    </a:schemeClr>
                  </a:solidFill>
                </a:endParaRPr>
              </a:p>
            </p:txBody>
          </p:sp>
          <p:cxnSp>
            <p:nvCxnSpPr>
              <p:cNvPr id="12" name="Straight Connector 11"/>
              <p:cNvCxnSpPr/>
              <p:nvPr/>
            </p:nvCxnSpPr>
            <p:spPr>
              <a:xfrm flipV="1">
                <a:off x="1091682" y="634814"/>
                <a:ext cx="7076353" cy="60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6611709" y="328491"/>
              <a:ext cx="2013007" cy="307777"/>
            </a:xfrm>
            <a:prstGeom prst="rect">
              <a:avLst/>
            </a:prstGeom>
          </p:spPr>
          <p:txBody>
            <a:bodyPr wrap="square">
              <a:spAutoFit/>
            </a:bodyPr>
            <a:lstStyle/>
            <a:p>
              <a:pPr lvl="0"/>
              <a:r>
                <a:rPr lang="en-US" sz="1400" dirty="0" smtClean="0">
                  <a:solidFill>
                    <a:schemeClr val="accent1">
                      <a:lumMod val="60000"/>
                      <a:lumOff val="40000"/>
                    </a:schemeClr>
                  </a:solidFill>
                </a:rPr>
                <a:t>Results</a:t>
              </a:r>
              <a:endParaRPr lang="en-US" sz="1400" dirty="0">
                <a:solidFill>
                  <a:schemeClr val="accent1">
                    <a:lumMod val="60000"/>
                    <a:lumOff val="40000"/>
                  </a:schemeClr>
                </a:solidFill>
              </a:endParaRPr>
            </a:p>
          </p:txBody>
        </p:sp>
      </p:grpSp>
      <p:graphicFrame>
        <p:nvGraphicFramePr>
          <p:cNvPr id="13" name="Table 12"/>
          <p:cNvGraphicFramePr>
            <a:graphicFrameLocks noGrp="1"/>
          </p:cNvGraphicFramePr>
          <p:nvPr>
            <p:extLst>
              <p:ext uri="{D42A27DB-BD31-4B8C-83A1-F6EECF244321}">
                <p14:modId xmlns:p14="http://schemas.microsoft.com/office/powerpoint/2010/main" val="3745482829"/>
              </p:ext>
            </p:extLst>
          </p:nvPr>
        </p:nvGraphicFramePr>
        <p:xfrm>
          <a:off x="1114832" y="686425"/>
          <a:ext cx="7737810" cy="4617720"/>
        </p:xfrm>
        <a:graphic>
          <a:graphicData uri="http://schemas.openxmlformats.org/drawingml/2006/table">
            <a:tbl>
              <a:tblPr firstRow="1" bandRow="1">
                <a:tableStyleId>{5C22544A-7EE6-4342-B048-85BDC9FD1C3A}</a:tableStyleId>
              </a:tblPr>
              <a:tblGrid>
                <a:gridCol w="2579270">
                  <a:extLst>
                    <a:ext uri="{9D8B030D-6E8A-4147-A177-3AD203B41FA5}">
                      <a16:colId xmlns:a16="http://schemas.microsoft.com/office/drawing/2014/main" val="3245066967"/>
                    </a:ext>
                  </a:extLst>
                </a:gridCol>
                <a:gridCol w="2579270">
                  <a:extLst>
                    <a:ext uri="{9D8B030D-6E8A-4147-A177-3AD203B41FA5}">
                      <a16:colId xmlns:a16="http://schemas.microsoft.com/office/drawing/2014/main" val="2164709614"/>
                    </a:ext>
                  </a:extLst>
                </a:gridCol>
                <a:gridCol w="2579270">
                  <a:extLst>
                    <a:ext uri="{9D8B030D-6E8A-4147-A177-3AD203B41FA5}">
                      <a16:colId xmlns:a16="http://schemas.microsoft.com/office/drawing/2014/main" val="2572423227"/>
                    </a:ext>
                  </a:extLst>
                </a:gridCol>
              </a:tblGrid>
              <a:tr h="269525">
                <a:tc>
                  <a:txBody>
                    <a:bodyPr/>
                    <a:lstStyle/>
                    <a:p>
                      <a:r>
                        <a:rPr lang="en-GB" sz="1500" dirty="0" smtClean="0">
                          <a:latin typeface="Calibri" panose="020F0502020204030204" pitchFamily="34" charset="0"/>
                          <a:cs typeface="Calibri" panose="020F0502020204030204" pitchFamily="34" charset="0"/>
                        </a:rPr>
                        <a:t>Demand</a:t>
                      </a:r>
                      <a:r>
                        <a:rPr lang="en-GB" sz="1500" baseline="0" dirty="0" smtClean="0">
                          <a:latin typeface="Calibri" panose="020F0502020204030204" pitchFamily="34" charset="0"/>
                          <a:cs typeface="Calibri" panose="020F0502020204030204" pitchFamily="34" charset="0"/>
                        </a:rPr>
                        <a:t> response </a:t>
                      </a:r>
                      <a:r>
                        <a:rPr lang="en-GB" sz="1500" baseline="0" dirty="0" smtClean="0">
                          <a:latin typeface="Calibri" panose="020F0502020204030204" pitchFamily="34" charset="0"/>
                          <a:cs typeface="Calibri" panose="020F0502020204030204" pitchFamily="34" charset="0"/>
                        </a:rPr>
                        <a:t>modelling</a:t>
                      </a:r>
                      <a:endParaRPr lang="en-GB" sz="1500" dirty="0">
                        <a:latin typeface="Calibri" panose="020F0502020204030204" pitchFamily="34" charset="0"/>
                        <a:cs typeface="Calibri" panose="020F0502020204030204" pitchFamily="34" charset="0"/>
                      </a:endParaRPr>
                    </a:p>
                  </a:txBody>
                  <a:tcPr anchor="ctr">
                    <a:solidFill>
                      <a:schemeClr val="accent1">
                        <a:lumMod val="75000"/>
                      </a:schemeClr>
                    </a:solidFill>
                  </a:tcPr>
                </a:tc>
                <a:tc>
                  <a:txBody>
                    <a:bodyPr/>
                    <a:lstStyle/>
                    <a:p>
                      <a:r>
                        <a:rPr lang="en-GB" sz="1500" dirty="0" smtClean="0">
                          <a:latin typeface="Calibri" panose="020F0502020204030204" pitchFamily="34" charset="0"/>
                          <a:cs typeface="Calibri" panose="020F0502020204030204" pitchFamily="34" charset="0"/>
                        </a:rPr>
                        <a:t>WWTP modelling</a:t>
                      </a:r>
                      <a:endParaRPr lang="en-GB" sz="1500" dirty="0">
                        <a:latin typeface="Calibri" panose="020F0502020204030204" pitchFamily="34" charset="0"/>
                        <a:cs typeface="Calibri" panose="020F0502020204030204" pitchFamily="34" charset="0"/>
                      </a:endParaRPr>
                    </a:p>
                  </a:txBody>
                  <a:tcPr anchor="ctr">
                    <a:solidFill>
                      <a:schemeClr val="accent1">
                        <a:lumMod val="75000"/>
                      </a:schemeClr>
                    </a:solidFill>
                  </a:tcPr>
                </a:tc>
                <a:tc>
                  <a:txBody>
                    <a:bodyPr/>
                    <a:lstStyle/>
                    <a:p>
                      <a:r>
                        <a:rPr lang="en-GB" sz="1500" dirty="0" smtClean="0">
                          <a:latin typeface="Calibri" panose="020F0502020204030204" pitchFamily="34" charset="0"/>
                          <a:cs typeface="Calibri" panose="020F0502020204030204" pitchFamily="34" charset="0"/>
                        </a:rPr>
                        <a:t>WWTP flexibility</a:t>
                      </a:r>
                      <a:endParaRPr lang="en-GB" sz="1500" dirty="0">
                        <a:latin typeface="Calibri" panose="020F0502020204030204" pitchFamily="34" charset="0"/>
                        <a:cs typeface="Calibri" panose="020F0502020204030204" pitchFamily="34" charset="0"/>
                      </a:endParaRPr>
                    </a:p>
                  </a:txBody>
                  <a:tcPr anchor="ctr">
                    <a:solidFill>
                      <a:schemeClr val="accent1">
                        <a:lumMod val="75000"/>
                      </a:schemeClr>
                    </a:solidFill>
                  </a:tcPr>
                </a:tc>
                <a:extLst>
                  <a:ext uri="{0D108BD9-81ED-4DB2-BD59-A6C34878D82A}">
                    <a16:rowId xmlns:a16="http://schemas.microsoft.com/office/drawing/2014/main" val="2966628876"/>
                  </a:ext>
                </a:extLst>
              </a:tr>
              <a:tr h="3048336">
                <a:tc>
                  <a:txBody>
                    <a:bodyPr/>
                    <a:lstStyle/>
                    <a:p>
                      <a:pPr marL="285750" indent="-285750">
                        <a:buFont typeface="Arial" panose="020B0604020202020204" pitchFamily="34" charset="0"/>
                        <a:buChar char="•"/>
                      </a:pPr>
                      <a:r>
                        <a:rPr lang="en-GB" sz="1500" dirty="0" smtClean="0">
                          <a:solidFill>
                            <a:schemeClr val="accent1">
                              <a:lumMod val="50000"/>
                            </a:schemeClr>
                          </a:solidFill>
                          <a:latin typeface="Calibri" panose="020F0502020204030204" pitchFamily="34" charset="0"/>
                          <a:cs typeface="Calibri" panose="020F0502020204030204" pitchFamily="34" charset="0"/>
                        </a:rPr>
                        <a:t>Standard ED and UC models </a:t>
                      </a:r>
                      <a:r>
                        <a:rPr lang="en-GB" sz="1500" dirty="0" smtClean="0">
                          <a:solidFill>
                            <a:schemeClr val="accent1">
                              <a:lumMod val="50000"/>
                            </a:schemeClr>
                          </a:solidFill>
                          <a:latin typeface="Calibri" panose="020F0502020204030204" pitchFamily="34" charset="0"/>
                          <a:cs typeface="Calibri" panose="020F0502020204030204" pitchFamily="34" charset="0"/>
                        </a:rPr>
                        <a:t>cannot </a:t>
                      </a:r>
                      <a:r>
                        <a:rPr lang="en-GB" sz="1500" dirty="0" smtClean="0">
                          <a:solidFill>
                            <a:schemeClr val="accent1">
                              <a:lumMod val="50000"/>
                            </a:schemeClr>
                          </a:solidFill>
                          <a:latin typeface="Calibri" panose="020F0502020204030204" pitchFamily="34" charset="0"/>
                          <a:cs typeface="Calibri" panose="020F0502020204030204" pitchFamily="34" charset="0"/>
                        </a:rPr>
                        <a:t>handle non-linearity in constraints.</a:t>
                      </a:r>
                    </a:p>
                    <a:p>
                      <a:pPr marL="0" lvl="3" indent="0">
                        <a:buFont typeface="Arial" panose="020B0604020202020204" pitchFamily="34" charset="0"/>
                        <a:buNone/>
                      </a:pPr>
                      <a:endParaRPr lang="en-GB" sz="1500" dirty="0" smtClean="0">
                        <a:solidFill>
                          <a:schemeClr val="accent1">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500" dirty="0" smtClean="0">
                          <a:solidFill>
                            <a:schemeClr val="accent1">
                              <a:lumMod val="50000"/>
                            </a:schemeClr>
                          </a:solidFill>
                          <a:latin typeface="Calibri" panose="020F0502020204030204" pitchFamily="34" charset="0"/>
                          <a:cs typeface="Calibri" panose="020F0502020204030204" pitchFamily="34" charset="0"/>
                        </a:rPr>
                        <a:t>Power system </a:t>
                      </a:r>
                      <a:r>
                        <a:rPr lang="en-GB" sz="1500" dirty="0" smtClean="0">
                          <a:solidFill>
                            <a:schemeClr val="accent1">
                              <a:lumMod val="50000"/>
                            </a:schemeClr>
                          </a:solidFill>
                          <a:latin typeface="Calibri" panose="020F0502020204030204" pitchFamily="34" charset="0"/>
                          <a:cs typeface="Calibri" panose="020F0502020204030204" pitchFamily="34" charset="0"/>
                        </a:rPr>
                        <a:t>models</a:t>
                      </a:r>
                      <a:r>
                        <a:rPr lang="en-GB" sz="1500" baseline="0" dirty="0" smtClean="0">
                          <a:solidFill>
                            <a:schemeClr val="accent1">
                              <a:lumMod val="50000"/>
                            </a:schemeClr>
                          </a:solidFill>
                          <a:latin typeface="Calibri" panose="020F0502020204030204" pitchFamily="34" charset="0"/>
                          <a:cs typeface="Calibri" panose="020F0502020204030204" pitchFamily="34" charset="0"/>
                        </a:rPr>
                        <a:t> </a:t>
                      </a:r>
                      <a:r>
                        <a:rPr lang="en-GB" sz="1500" dirty="0" smtClean="0">
                          <a:solidFill>
                            <a:schemeClr val="accent1">
                              <a:lumMod val="50000"/>
                            </a:schemeClr>
                          </a:solidFill>
                          <a:latin typeface="Calibri" panose="020F0502020204030204" pitchFamily="34" charset="0"/>
                          <a:cs typeface="Calibri" panose="020F0502020204030204" pitchFamily="34" charset="0"/>
                        </a:rPr>
                        <a:t>do not account for </a:t>
                      </a:r>
                      <a:r>
                        <a:rPr lang="en-GB" sz="1500" dirty="0" smtClean="0">
                          <a:solidFill>
                            <a:schemeClr val="accent1">
                              <a:lumMod val="50000"/>
                            </a:schemeClr>
                          </a:solidFill>
                          <a:latin typeface="Calibri" panose="020F0502020204030204" pitchFamily="34" charset="0"/>
                          <a:cs typeface="Calibri" panose="020F0502020204030204" pitchFamily="34" charset="0"/>
                        </a:rPr>
                        <a:t>other energy sectors.</a:t>
                      </a:r>
                    </a:p>
                    <a:p>
                      <a:pPr marL="285750" indent="-285750">
                        <a:buFont typeface="Arial" panose="020B0604020202020204" pitchFamily="34" charset="0"/>
                        <a:buChar char="•"/>
                      </a:pPr>
                      <a:endParaRPr lang="en-GB" sz="1500" dirty="0" smtClean="0">
                        <a:solidFill>
                          <a:schemeClr val="accent1">
                            <a:lumMod val="50000"/>
                          </a:schemeClr>
                        </a:solidFill>
                        <a:latin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dirty="0" smtClean="0">
                          <a:solidFill>
                            <a:schemeClr val="accent1">
                              <a:lumMod val="50000"/>
                            </a:schemeClr>
                          </a:solidFill>
                          <a:latin typeface="Calibri" panose="020F0502020204030204" pitchFamily="34" charset="0"/>
                          <a:cs typeface="Calibri" panose="020F0502020204030204" pitchFamily="34" charset="0"/>
                        </a:rPr>
                        <a:t>Existing energy</a:t>
                      </a:r>
                      <a:r>
                        <a:rPr lang="en-GB" sz="1500" baseline="0" dirty="0" smtClean="0">
                          <a:solidFill>
                            <a:schemeClr val="accent1">
                              <a:lumMod val="50000"/>
                            </a:schemeClr>
                          </a:solidFill>
                          <a:latin typeface="Calibri" panose="020F0502020204030204" pitchFamily="34" charset="0"/>
                          <a:cs typeface="Calibri" panose="020F0502020204030204" pitchFamily="34" charset="0"/>
                        </a:rPr>
                        <a:t> system models </a:t>
                      </a:r>
                      <a:r>
                        <a:rPr lang="en-GB" sz="1500" dirty="0" smtClean="0">
                          <a:solidFill>
                            <a:schemeClr val="accent1">
                              <a:lumMod val="50000"/>
                            </a:schemeClr>
                          </a:solidFill>
                          <a:latin typeface="Calibri" panose="020F0502020204030204" pitchFamily="34" charset="0"/>
                          <a:cs typeface="Calibri" panose="020F0502020204030204" pitchFamily="34" charset="0"/>
                        </a:rPr>
                        <a:t>focus</a:t>
                      </a:r>
                      <a:r>
                        <a:rPr lang="en-GB" sz="1500" baseline="0" dirty="0" smtClean="0">
                          <a:solidFill>
                            <a:schemeClr val="accent1">
                              <a:lumMod val="50000"/>
                            </a:schemeClr>
                          </a:solidFill>
                          <a:latin typeface="Calibri" panose="020F0502020204030204" pitchFamily="34" charset="0"/>
                          <a:cs typeface="Calibri" panose="020F0502020204030204" pitchFamily="34" charset="0"/>
                        </a:rPr>
                        <a:t> </a:t>
                      </a:r>
                      <a:r>
                        <a:rPr lang="en-GB" sz="1500" dirty="0" smtClean="0">
                          <a:solidFill>
                            <a:schemeClr val="accent1">
                              <a:lumMod val="50000"/>
                            </a:schemeClr>
                          </a:solidFill>
                          <a:latin typeface="Calibri" panose="020F0502020204030204" pitchFamily="34" charset="0"/>
                          <a:cs typeface="Calibri" panose="020F0502020204030204" pitchFamily="34" charset="0"/>
                        </a:rPr>
                        <a:t>on coupling electricity and heating or transport. </a:t>
                      </a:r>
                    </a:p>
                  </a:txBody>
                  <a:tcPr>
                    <a:solidFill>
                      <a:schemeClr val="accent1">
                        <a:lumMod val="20000"/>
                        <a:lumOff val="80000"/>
                      </a:schemeClr>
                    </a:solidFill>
                  </a:tcPr>
                </a:tc>
                <a:tc>
                  <a:txBody>
                    <a:bodyPr/>
                    <a:lstStyle/>
                    <a:p>
                      <a:pPr marL="285750" indent="-285750">
                        <a:buFont typeface="Arial" panose="020B0604020202020204" pitchFamily="34" charset="0"/>
                        <a:buChar char="•"/>
                      </a:pPr>
                      <a:r>
                        <a:rPr lang="en-GB" sz="1500" dirty="0" smtClean="0">
                          <a:solidFill>
                            <a:schemeClr val="accent1">
                              <a:lumMod val="50000"/>
                            </a:schemeClr>
                          </a:solidFill>
                          <a:latin typeface="Calibri" panose="020F0502020204030204" pitchFamily="34" charset="0"/>
                          <a:cs typeface="Calibri" panose="020F0502020204030204" pitchFamily="34" charset="0"/>
                        </a:rPr>
                        <a:t>Complex, non-linear biological and chemical reactions well</a:t>
                      </a:r>
                      <a:r>
                        <a:rPr lang="en-GB" sz="1500" baseline="0" dirty="0" smtClean="0">
                          <a:solidFill>
                            <a:schemeClr val="accent1">
                              <a:lumMod val="50000"/>
                            </a:schemeClr>
                          </a:solidFill>
                          <a:latin typeface="Calibri" panose="020F0502020204030204" pitchFamily="34" charset="0"/>
                          <a:cs typeface="Calibri" panose="020F0502020204030204" pitchFamily="34" charset="0"/>
                        </a:rPr>
                        <a:t> captured by standard </a:t>
                      </a:r>
                      <a:r>
                        <a:rPr lang="en-GB" sz="1500" baseline="0" dirty="0" smtClean="0">
                          <a:solidFill>
                            <a:schemeClr val="accent1">
                              <a:lumMod val="50000"/>
                            </a:schemeClr>
                          </a:solidFill>
                          <a:latin typeface="Calibri" panose="020F0502020204030204" pitchFamily="34" charset="0"/>
                          <a:cs typeface="Calibri" panose="020F0502020204030204" pitchFamily="34" charset="0"/>
                        </a:rPr>
                        <a:t>models</a:t>
                      </a:r>
                    </a:p>
                    <a:p>
                      <a:pPr marL="285750" indent="-285750">
                        <a:buFont typeface="Arial" panose="020B0604020202020204" pitchFamily="34" charset="0"/>
                        <a:buChar char="•"/>
                      </a:pPr>
                      <a:endParaRPr lang="en-GB" sz="1500" baseline="0" dirty="0" smtClean="0">
                        <a:solidFill>
                          <a:schemeClr val="accent1">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500" dirty="0" smtClean="0">
                          <a:solidFill>
                            <a:schemeClr val="accent1">
                              <a:lumMod val="50000"/>
                            </a:schemeClr>
                          </a:solidFill>
                          <a:latin typeface="Calibri" panose="020F0502020204030204" pitchFamily="34" charset="0"/>
                          <a:cs typeface="Calibri" panose="020F0502020204030204" pitchFamily="34" charset="0"/>
                        </a:rPr>
                        <a:t>No connection to the power system or</a:t>
                      </a:r>
                    </a:p>
                    <a:p>
                      <a:pPr marL="285750" indent="-285750">
                        <a:buFont typeface="Arial" panose="020B0604020202020204" pitchFamily="34" charset="0"/>
                        <a:buChar char="•"/>
                      </a:pPr>
                      <a:endParaRPr lang="en-GB" sz="1500" dirty="0" smtClean="0">
                        <a:solidFill>
                          <a:schemeClr val="accent1">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500" dirty="0" smtClean="0">
                          <a:solidFill>
                            <a:schemeClr val="accent1">
                              <a:lumMod val="50000"/>
                            </a:schemeClr>
                          </a:solidFill>
                          <a:latin typeface="Calibri" panose="020F0502020204030204" pitchFamily="34" charset="0"/>
                          <a:cs typeface="Calibri" panose="020F0502020204030204" pitchFamily="34" charset="0"/>
                        </a:rPr>
                        <a:t>WWTPs as price </a:t>
                      </a:r>
                      <a:r>
                        <a:rPr lang="en-GB" sz="1500" dirty="0" smtClean="0">
                          <a:solidFill>
                            <a:schemeClr val="accent1">
                              <a:lumMod val="50000"/>
                            </a:schemeClr>
                          </a:solidFill>
                          <a:latin typeface="Calibri" panose="020F0502020204030204" pitchFamily="34" charset="0"/>
                          <a:cs typeface="Calibri" panose="020F0502020204030204" pitchFamily="34" charset="0"/>
                        </a:rPr>
                        <a:t>takers </a:t>
                      </a:r>
                      <a:endParaRPr lang="en-GB" sz="1500" dirty="0" smtClean="0">
                        <a:solidFill>
                          <a:schemeClr val="accent1">
                            <a:lumMod val="50000"/>
                          </a:schemeClr>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GB" sz="1500" dirty="0" smtClean="0">
                          <a:solidFill>
                            <a:schemeClr val="accent1">
                              <a:lumMod val="50000"/>
                            </a:schemeClr>
                          </a:solidFill>
                          <a:latin typeface="Calibri" panose="020F0502020204030204" pitchFamily="34" charset="0"/>
                          <a:cs typeface="Calibri" panose="020F0502020204030204" pitchFamily="34" charset="0"/>
                        </a:rPr>
                        <a:t>No</a:t>
                      </a:r>
                      <a:r>
                        <a:rPr lang="en-GB" sz="1500" baseline="0" dirty="0" smtClean="0">
                          <a:solidFill>
                            <a:schemeClr val="accent1">
                              <a:lumMod val="50000"/>
                            </a:schemeClr>
                          </a:solidFill>
                          <a:latin typeface="Calibri" panose="020F0502020204030204" pitchFamily="34" charset="0"/>
                          <a:cs typeface="Calibri" panose="020F0502020204030204" pitchFamily="34" charset="0"/>
                        </a:rPr>
                        <a:t> </a:t>
                      </a:r>
                      <a:r>
                        <a:rPr lang="en-GB" sz="1500" dirty="0" smtClean="0">
                          <a:solidFill>
                            <a:schemeClr val="accent1">
                              <a:lumMod val="50000"/>
                            </a:schemeClr>
                          </a:solidFill>
                          <a:latin typeface="Calibri" panose="020F0502020204030204" pitchFamily="34" charset="0"/>
                          <a:cs typeface="Calibri" panose="020F0502020204030204" pitchFamily="34" charset="0"/>
                        </a:rPr>
                        <a:t>influence </a:t>
                      </a:r>
                      <a:r>
                        <a:rPr lang="en-GB" sz="1500" dirty="0" smtClean="0">
                          <a:solidFill>
                            <a:schemeClr val="accent1">
                              <a:lumMod val="50000"/>
                            </a:schemeClr>
                          </a:solidFill>
                          <a:latin typeface="Calibri" panose="020F0502020204030204" pitchFamily="34" charset="0"/>
                          <a:cs typeface="Calibri" panose="020F0502020204030204" pitchFamily="34" charset="0"/>
                        </a:rPr>
                        <a:t>on the </a:t>
                      </a:r>
                      <a:r>
                        <a:rPr lang="en-GB" sz="1500" dirty="0" smtClean="0">
                          <a:solidFill>
                            <a:schemeClr val="accent1">
                              <a:lumMod val="50000"/>
                            </a:schemeClr>
                          </a:solidFill>
                          <a:latin typeface="Calibri" panose="020F0502020204030204" pitchFamily="34" charset="0"/>
                          <a:cs typeface="Calibri" panose="020F0502020204030204" pitchFamily="34" charset="0"/>
                        </a:rPr>
                        <a:t>market</a:t>
                      </a:r>
                      <a:endParaRPr lang="en-GB" sz="1500" baseline="0" dirty="0" smtClean="0">
                        <a:solidFill>
                          <a:schemeClr val="accent1">
                            <a:lumMod val="50000"/>
                          </a:schemeClr>
                        </a:solidFill>
                        <a:latin typeface="Calibri" panose="020F0502020204030204" pitchFamily="34" charset="0"/>
                        <a:cs typeface="Calibri" panose="020F0502020204030204" pitchFamily="34" charset="0"/>
                      </a:endParaRPr>
                    </a:p>
                  </a:txBody>
                  <a:tcPr>
                    <a:solidFill>
                      <a:schemeClr val="accent1">
                        <a:lumMod val="20000"/>
                        <a:lumOff val="80000"/>
                      </a:schemeClr>
                    </a:solidFill>
                  </a:tcPr>
                </a:tc>
                <a:tc>
                  <a:txBody>
                    <a:bodyPr/>
                    <a:lstStyle/>
                    <a:p>
                      <a:pPr marL="285750" indent="-285750">
                        <a:buFont typeface="Arial" panose="020B0604020202020204" pitchFamily="34" charset="0"/>
                        <a:buChar char="•"/>
                      </a:pPr>
                      <a:r>
                        <a:rPr lang="en-GB" sz="1500" dirty="0" smtClean="0">
                          <a:solidFill>
                            <a:schemeClr val="accent1">
                              <a:lumMod val="50000"/>
                            </a:schemeClr>
                          </a:solidFill>
                          <a:latin typeface="Calibri" panose="020F0502020204030204" pitchFamily="34" charset="0"/>
                          <a:cs typeface="Calibri" panose="020F0502020204030204" pitchFamily="34" charset="0"/>
                        </a:rPr>
                        <a:t>Several case studies of flexibility options within individual WWTPs</a:t>
                      </a:r>
                    </a:p>
                    <a:p>
                      <a:pPr marL="285750" indent="-285750">
                        <a:buFont typeface="Arial" panose="020B0604020202020204" pitchFamily="34" charset="0"/>
                        <a:buChar char="•"/>
                      </a:pPr>
                      <a:endParaRPr lang="en-GB" sz="1500" dirty="0" smtClean="0">
                        <a:solidFill>
                          <a:schemeClr val="accent1">
                            <a:lumMod val="50000"/>
                          </a:schemeClr>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500" dirty="0" smtClean="0">
                          <a:solidFill>
                            <a:schemeClr val="accent1">
                              <a:lumMod val="50000"/>
                            </a:schemeClr>
                          </a:solidFill>
                          <a:latin typeface="Calibri" panose="020F0502020204030204" pitchFamily="34" charset="0"/>
                          <a:cs typeface="Calibri" panose="020F0502020204030204" pitchFamily="34" charset="0"/>
                        </a:rPr>
                        <a:t>Focus on electricity cost savings for the individual plant operator, rather than investigating the effects of DR from</a:t>
                      </a:r>
                      <a:r>
                        <a:rPr lang="en-GB" sz="1500" baseline="0" dirty="0" smtClean="0">
                          <a:solidFill>
                            <a:schemeClr val="accent1">
                              <a:lumMod val="50000"/>
                            </a:schemeClr>
                          </a:solidFill>
                          <a:latin typeface="Calibri" panose="020F0502020204030204" pitchFamily="34" charset="0"/>
                          <a:cs typeface="Calibri" panose="020F0502020204030204" pitchFamily="34" charset="0"/>
                        </a:rPr>
                        <a:t> </a:t>
                      </a:r>
                      <a:r>
                        <a:rPr lang="en-GB" sz="1500" dirty="0" smtClean="0">
                          <a:solidFill>
                            <a:schemeClr val="accent1">
                              <a:lumMod val="50000"/>
                            </a:schemeClr>
                          </a:solidFill>
                          <a:latin typeface="Calibri" panose="020F0502020204030204" pitchFamily="34" charset="0"/>
                          <a:cs typeface="Calibri" panose="020F0502020204030204" pitchFamily="34" charset="0"/>
                        </a:rPr>
                        <a:t>WWTPs on the energy system</a:t>
                      </a:r>
                      <a:r>
                        <a:rPr lang="en-GB" sz="1500" dirty="0" smtClean="0">
                          <a:solidFill>
                            <a:schemeClr val="accent1">
                              <a:lumMod val="50000"/>
                            </a:schemeClr>
                          </a:solidFill>
                          <a:latin typeface="Calibri" panose="020F0502020204030204" pitchFamily="34" charset="0"/>
                          <a:cs typeface="Calibri" panose="020F0502020204030204" pitchFamily="34" charset="0"/>
                        </a:rPr>
                        <a:t>.</a:t>
                      </a:r>
                      <a:endParaRPr lang="en-GB" sz="1500" dirty="0" smtClean="0">
                        <a:solidFill>
                          <a:schemeClr val="accent1">
                            <a:lumMod val="50000"/>
                          </a:schemeClr>
                        </a:solidFill>
                        <a:latin typeface="Calibri" panose="020F050202020403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1387074007"/>
                  </a:ext>
                </a:extLst>
              </a:tr>
              <a:tr h="1041722">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en-GB" sz="1500" dirty="0" smtClean="0">
                          <a:solidFill>
                            <a:schemeClr val="accent1">
                              <a:lumMod val="50000"/>
                            </a:schemeClr>
                          </a:solidFill>
                          <a:latin typeface="Calibri" panose="020F0502020204030204" pitchFamily="34" charset="0"/>
                          <a:cs typeface="Calibri" panose="020F0502020204030204" pitchFamily="34" charset="0"/>
                        </a:rPr>
                        <a:t>None of </a:t>
                      </a:r>
                      <a:r>
                        <a:rPr lang="en-GB" sz="1500" dirty="0" smtClean="0">
                          <a:solidFill>
                            <a:schemeClr val="accent1">
                              <a:lumMod val="50000"/>
                            </a:schemeClr>
                          </a:solidFill>
                          <a:latin typeface="Calibri" panose="020F0502020204030204" pitchFamily="34" charset="0"/>
                          <a:cs typeface="Calibri" panose="020F0502020204030204" pitchFamily="34" charset="0"/>
                        </a:rPr>
                        <a:t>the</a:t>
                      </a:r>
                      <a:r>
                        <a:rPr lang="en-GB" sz="1500" baseline="0" dirty="0" smtClean="0">
                          <a:solidFill>
                            <a:schemeClr val="accent1">
                              <a:lumMod val="50000"/>
                            </a:schemeClr>
                          </a:solidFill>
                          <a:latin typeface="Calibri" panose="020F0502020204030204" pitchFamily="34" charset="0"/>
                          <a:cs typeface="Calibri" panose="020F0502020204030204" pitchFamily="34" charset="0"/>
                        </a:rPr>
                        <a:t> published</a:t>
                      </a:r>
                      <a:r>
                        <a:rPr lang="en-GB" sz="1500" dirty="0" smtClean="0">
                          <a:solidFill>
                            <a:schemeClr val="accent1">
                              <a:lumMod val="50000"/>
                            </a:schemeClr>
                          </a:solidFill>
                          <a:latin typeface="Calibri" panose="020F0502020204030204" pitchFamily="34" charset="0"/>
                          <a:cs typeface="Calibri" panose="020F0502020204030204" pitchFamily="34" charset="0"/>
                        </a:rPr>
                        <a:t> demand response </a:t>
                      </a:r>
                      <a:r>
                        <a:rPr lang="en-GB" sz="1500" dirty="0" smtClean="0">
                          <a:solidFill>
                            <a:schemeClr val="accent1">
                              <a:lumMod val="50000"/>
                            </a:schemeClr>
                          </a:solidFill>
                          <a:latin typeface="Calibri" panose="020F0502020204030204" pitchFamily="34" charset="0"/>
                          <a:cs typeface="Calibri" panose="020F0502020204030204" pitchFamily="34" charset="0"/>
                        </a:rPr>
                        <a:t>models </a:t>
                      </a:r>
                      <a:r>
                        <a:rPr lang="en-GB" sz="1500" dirty="0" smtClean="0">
                          <a:solidFill>
                            <a:schemeClr val="accent1">
                              <a:lumMod val="50000"/>
                            </a:schemeClr>
                          </a:solidFill>
                          <a:latin typeface="Calibri" panose="020F0502020204030204" pitchFamily="34" charset="0"/>
                          <a:cs typeface="Calibri" panose="020F0502020204030204" pitchFamily="34" charset="0"/>
                        </a:rPr>
                        <a:t>explores </a:t>
                      </a:r>
                      <a:r>
                        <a:rPr lang="en-GB" sz="1500" dirty="0" smtClean="0">
                          <a:solidFill>
                            <a:schemeClr val="accent1">
                              <a:lumMod val="50000"/>
                            </a:schemeClr>
                          </a:solidFill>
                          <a:latin typeface="Calibri" panose="020F0502020204030204" pitchFamily="34" charset="0"/>
                          <a:cs typeface="Calibri" panose="020F0502020204030204" pitchFamily="34" charset="0"/>
                        </a:rPr>
                        <a:t>the water-energy</a:t>
                      </a:r>
                      <a:r>
                        <a:rPr lang="en-GB" sz="1500" baseline="0" dirty="0" smtClean="0">
                          <a:solidFill>
                            <a:schemeClr val="accent1">
                              <a:lumMod val="50000"/>
                            </a:schemeClr>
                          </a:solidFill>
                          <a:latin typeface="Calibri" panose="020F0502020204030204" pitchFamily="34" charset="0"/>
                          <a:cs typeface="Calibri" panose="020F0502020204030204" pitchFamily="34" charset="0"/>
                        </a:rPr>
                        <a:t> </a:t>
                      </a:r>
                      <a:r>
                        <a:rPr lang="en-GB" sz="1500" dirty="0" smtClean="0">
                          <a:solidFill>
                            <a:schemeClr val="accent1">
                              <a:lumMod val="50000"/>
                            </a:schemeClr>
                          </a:solidFill>
                          <a:latin typeface="Calibri" panose="020F0502020204030204" pitchFamily="34" charset="0"/>
                          <a:cs typeface="Calibri" panose="020F0502020204030204" pitchFamily="34" charset="0"/>
                        </a:rPr>
                        <a:t>nexus to date</a:t>
                      </a:r>
                      <a:r>
                        <a:rPr lang="en-GB" sz="1500" dirty="0" smtClean="0">
                          <a:solidFill>
                            <a:schemeClr val="accent1">
                              <a:lumMod val="50000"/>
                            </a:schemeClr>
                          </a:solidFill>
                          <a:latin typeface="Calibri" panose="020F0502020204030204" pitchFamily="34" charset="0"/>
                          <a:cs typeface="Calibri" panose="020F0502020204030204" pitchFamily="34" charset="0"/>
                        </a:rPr>
                        <a:t>.</a:t>
                      </a:r>
                      <a:endParaRPr lang="en-GB" sz="1500" dirty="0" smtClean="0">
                        <a:solidFill>
                          <a:schemeClr val="accent1">
                            <a:lumMod val="50000"/>
                          </a:schemeClr>
                        </a:solidFill>
                        <a:latin typeface="Calibri" panose="020F0502020204030204" pitchFamily="34" charset="0"/>
                        <a:cs typeface="Calibri" panose="020F0502020204030204" pitchFamily="34" charset="0"/>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en-GB" sz="1500" dirty="0" smtClean="0">
                          <a:solidFill>
                            <a:schemeClr val="accent1">
                              <a:lumMod val="50000"/>
                            </a:schemeClr>
                          </a:solidFill>
                          <a:latin typeface="Calibri" panose="020F0502020204030204" pitchFamily="34" charset="0"/>
                          <a:cs typeface="Calibri" panose="020F0502020204030204" pitchFamily="34" charset="0"/>
                        </a:rPr>
                        <a:t>A reduced, linearised form of the </a:t>
                      </a:r>
                      <a:r>
                        <a:rPr lang="en-GB" sz="1500" dirty="0" smtClean="0">
                          <a:solidFill>
                            <a:schemeClr val="accent1">
                              <a:lumMod val="50000"/>
                            </a:schemeClr>
                          </a:solidFill>
                          <a:latin typeface="Calibri" panose="020F0502020204030204" pitchFamily="34" charset="0"/>
                          <a:cs typeface="Calibri" panose="020F0502020204030204" pitchFamily="34" charset="0"/>
                        </a:rPr>
                        <a:t>standard model </a:t>
                      </a:r>
                      <a:r>
                        <a:rPr lang="en-GB" sz="1500" dirty="0" smtClean="0">
                          <a:solidFill>
                            <a:schemeClr val="accent1">
                              <a:lumMod val="50000"/>
                            </a:schemeClr>
                          </a:solidFill>
                          <a:latin typeface="Calibri" panose="020F0502020204030204" pitchFamily="34" charset="0"/>
                          <a:cs typeface="Calibri" panose="020F0502020204030204" pitchFamily="34" charset="0"/>
                        </a:rPr>
                        <a:t>would be required for integration into a wider</a:t>
                      </a:r>
                      <a:r>
                        <a:rPr lang="en-GB" sz="1500" baseline="0" dirty="0" smtClean="0">
                          <a:solidFill>
                            <a:schemeClr val="accent1">
                              <a:lumMod val="50000"/>
                            </a:schemeClr>
                          </a:solidFill>
                          <a:latin typeface="Calibri" panose="020F0502020204030204" pitchFamily="34" charset="0"/>
                          <a:cs typeface="Calibri" panose="020F0502020204030204" pitchFamily="34" charset="0"/>
                        </a:rPr>
                        <a:t> energy system</a:t>
                      </a:r>
                      <a:endParaRPr lang="en-GB" sz="1500" dirty="0" smtClean="0">
                        <a:solidFill>
                          <a:schemeClr val="accent1">
                            <a:lumMod val="50000"/>
                          </a:schemeClr>
                        </a:solidFill>
                        <a:latin typeface="Calibri" panose="020F0502020204030204" pitchFamily="34" charset="0"/>
                        <a:cs typeface="Calibri" panose="020F0502020204030204" pitchFamily="34" charset="0"/>
                      </a:endParaRPr>
                    </a:p>
                  </a:txBody>
                  <a:tcPr>
                    <a:solidFill>
                      <a:schemeClr val="accent1">
                        <a:lumMod val="20000"/>
                        <a:lumOff val="80000"/>
                      </a:schemeClr>
                    </a:solidFill>
                  </a:tcPr>
                </a:tc>
                <a:tc>
                  <a:txBody>
                    <a:bodyPr/>
                    <a:lstStyle/>
                    <a:p>
                      <a:pPr marL="285750" indent="-285750">
                        <a:buFont typeface="Wingdings" panose="05000000000000000000" pitchFamily="2" charset="2"/>
                        <a:buChar char="Ø"/>
                      </a:pPr>
                      <a:r>
                        <a:rPr lang="en-GB" sz="1500" dirty="0" smtClean="0">
                          <a:solidFill>
                            <a:schemeClr val="accent1">
                              <a:lumMod val="50000"/>
                            </a:schemeClr>
                          </a:solidFill>
                          <a:latin typeface="Calibri" panose="020F0502020204030204" pitchFamily="34" charset="0"/>
                          <a:cs typeface="Calibri" panose="020F0502020204030204" pitchFamily="34" charset="0"/>
                        </a:rPr>
                        <a:t>Lack of structural assessment of the effects of DR for both WWTP operators and the power </a:t>
                      </a:r>
                      <a:r>
                        <a:rPr lang="en-GB" sz="1500" dirty="0" smtClean="0">
                          <a:solidFill>
                            <a:schemeClr val="accent1">
                              <a:lumMod val="50000"/>
                            </a:schemeClr>
                          </a:solidFill>
                          <a:latin typeface="Calibri" panose="020F0502020204030204" pitchFamily="34" charset="0"/>
                          <a:cs typeface="Calibri" panose="020F0502020204030204" pitchFamily="34" charset="0"/>
                        </a:rPr>
                        <a:t>system</a:t>
                      </a:r>
                      <a:endParaRPr lang="en-GB" sz="1500" dirty="0" smtClean="0">
                        <a:solidFill>
                          <a:schemeClr val="accent1">
                            <a:lumMod val="50000"/>
                          </a:schemeClr>
                        </a:solidFill>
                        <a:latin typeface="Calibri" panose="020F050202020403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3421191128"/>
                  </a:ext>
                </a:extLst>
              </a:tr>
            </a:tbl>
          </a:graphicData>
        </a:graphic>
      </p:graphicFrame>
      <p:sp>
        <p:nvSpPr>
          <p:cNvPr id="14" name="TextBox 13"/>
          <p:cNvSpPr txBox="1"/>
          <p:nvPr/>
        </p:nvSpPr>
        <p:spPr>
          <a:xfrm>
            <a:off x="1045382" y="5307206"/>
            <a:ext cx="7948145" cy="1015663"/>
          </a:xfrm>
          <a:prstGeom prst="rect">
            <a:avLst/>
          </a:prstGeom>
          <a:noFill/>
        </p:spPr>
        <p:txBody>
          <a:bodyPr wrap="square" rtlCol="0">
            <a:spAutoFit/>
          </a:bodyPr>
          <a:lstStyle/>
          <a:p>
            <a:pPr marL="285750" indent="-285750">
              <a:buFont typeface="Wingdings" panose="05000000000000000000" pitchFamily="2" charset="2"/>
              <a:buChar char="Ø"/>
            </a:pPr>
            <a:r>
              <a:rPr lang="en-GB" sz="2000" i="1" dirty="0">
                <a:solidFill>
                  <a:srgbClr val="002060"/>
                </a:solidFill>
                <a:cs typeface="Calibri" panose="020F0502020204030204" pitchFamily="34" charset="0"/>
              </a:rPr>
              <a:t>In order to analyse DR from WWTPs, an integrated energy </a:t>
            </a:r>
            <a:r>
              <a:rPr lang="en-GB" sz="2000" i="1" dirty="0" smtClean="0">
                <a:solidFill>
                  <a:srgbClr val="002060"/>
                </a:solidFill>
                <a:cs typeface="Calibri" panose="020F0502020204030204" pitchFamily="34" charset="0"/>
              </a:rPr>
              <a:t>system which captures both power system and WWTP operation </a:t>
            </a:r>
            <a:r>
              <a:rPr lang="en-GB" sz="2000" i="1" dirty="0">
                <a:solidFill>
                  <a:srgbClr val="002060"/>
                </a:solidFill>
                <a:cs typeface="Calibri" panose="020F0502020204030204" pitchFamily="34" charset="0"/>
              </a:rPr>
              <a:t>should </a:t>
            </a:r>
            <a:r>
              <a:rPr lang="en-GB" sz="2000" i="1" dirty="0" smtClean="0">
                <a:solidFill>
                  <a:srgbClr val="002060"/>
                </a:solidFill>
                <a:cs typeface="Calibri" panose="020F0502020204030204" pitchFamily="34" charset="0"/>
              </a:rPr>
              <a:t>be used.</a:t>
            </a:r>
            <a:endParaRPr lang="en-GB" sz="2000" i="1" dirty="0">
              <a:solidFill>
                <a:srgbClr val="002060"/>
              </a:solidFill>
              <a:cs typeface="Calibri" panose="020F0502020204030204" pitchFamily="34" charset="0"/>
            </a:endParaRPr>
          </a:p>
          <a:p>
            <a:endParaRPr lang="en-GB" sz="2000" i="1" dirty="0">
              <a:solidFill>
                <a:srgbClr val="002060"/>
              </a:solidFill>
            </a:endParaRPr>
          </a:p>
        </p:txBody>
      </p:sp>
    </p:spTree>
    <p:extLst>
      <p:ext uri="{BB962C8B-B14F-4D97-AF65-F5344CB8AC3E}">
        <p14:creationId xmlns:p14="http://schemas.microsoft.com/office/powerpoint/2010/main" val="3532535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6032EFF6-B497-1D4E-A557-D85E06E93D4C}" type="slidenum">
              <a:rPr lang="en-US" smtClean="0"/>
              <a:pPr algn="r"/>
              <a:t>8</a:t>
            </a:fld>
            <a:endParaRPr lang="en-US" dirty="0"/>
          </a:p>
        </p:txBody>
      </p:sp>
      <p:sp>
        <p:nvSpPr>
          <p:cNvPr id="24" name="Left Brace 23">
            <a:extLst>
              <a:ext uri="{FF2B5EF4-FFF2-40B4-BE49-F238E27FC236}">
                <a16:creationId xmlns:a16="http://schemas.microsoft.com/office/drawing/2014/main" id="{6FD55576-EF09-498E-8D2E-9C0D2E9FA71F}"/>
              </a:ext>
            </a:extLst>
          </p:cNvPr>
          <p:cNvSpPr/>
          <p:nvPr/>
        </p:nvSpPr>
        <p:spPr>
          <a:xfrm rot="10800000" flipH="1">
            <a:off x="6489838" y="1315115"/>
            <a:ext cx="234690" cy="4152624"/>
          </a:xfrm>
          <a:prstGeom prst="leftBrace">
            <a:avLst>
              <a:gd name="adj1" fmla="val 166188"/>
              <a:gd name="adj2" fmla="val 81701"/>
            </a:avLst>
          </a:prstGeom>
          <a:noFill/>
          <a:ln w="6350" cap="flat" cmpd="sng" algn="ctr">
            <a:solidFill>
              <a:schemeClr val="accent1">
                <a:lumMod val="60000"/>
                <a:lumOff val="40000"/>
              </a:schemeClr>
            </a:solid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IE" sz="1200" b="0" i="0" u="none" strike="noStrike" kern="0" cap="none" spc="0" normalizeH="0" baseline="0" noProof="0" dirty="0" smtClean="0">
              <a:ln>
                <a:noFill/>
              </a:ln>
              <a:solidFill>
                <a:prstClr val="black"/>
              </a:solidFill>
              <a:effectLst/>
              <a:uLnTx/>
              <a:uFillTx/>
            </a:endParaRPr>
          </a:p>
        </p:txBody>
      </p:sp>
      <p:sp>
        <p:nvSpPr>
          <p:cNvPr id="25" name="TextBox 24">
            <a:extLst>
              <a:ext uri="{FF2B5EF4-FFF2-40B4-BE49-F238E27FC236}">
                <a16:creationId xmlns:a16="http://schemas.microsoft.com/office/drawing/2014/main" id="{B4A0A62C-82C8-4467-A76C-0500AF74EA66}"/>
              </a:ext>
            </a:extLst>
          </p:cNvPr>
          <p:cNvSpPr txBox="1"/>
          <p:nvPr/>
        </p:nvSpPr>
        <p:spPr>
          <a:xfrm flipH="1">
            <a:off x="6738963" y="1270828"/>
            <a:ext cx="2274187" cy="4339650"/>
          </a:xfrm>
          <a:prstGeom prst="rect">
            <a:avLst/>
          </a:prstGeom>
          <a:noFill/>
        </p:spPr>
        <p:txBody>
          <a:bodyPr wrap="square" rtlCol="0">
            <a:spAutoFit/>
          </a:bodyPr>
          <a:lstStyle/>
          <a:p>
            <a:pPr marL="0" marR="0" lvl="0" indent="0" defTabSz="844083" eaLnBrk="1" fontAlgn="auto" latinLnBrk="0" hangingPunct="1">
              <a:lnSpc>
                <a:spcPct val="100000"/>
              </a:lnSpc>
              <a:spcBef>
                <a:spcPts val="0"/>
              </a:spcBef>
              <a:spcAft>
                <a:spcPts val="0"/>
              </a:spcAft>
              <a:buClrTx/>
              <a:buSzTx/>
              <a:buFontTx/>
              <a:buNone/>
              <a:tabLst/>
              <a:defRPr/>
            </a:pPr>
            <a:r>
              <a:rPr kumimoji="0" lang="en-IE" sz="1200" b="0" i="0" u="none" strike="noStrike" kern="0" cap="none" spc="0" normalizeH="0" baseline="0" noProof="0" dirty="0" smtClean="0">
                <a:ln>
                  <a:noFill/>
                </a:ln>
                <a:solidFill>
                  <a:prstClr val="black"/>
                </a:solidFill>
                <a:effectLst/>
                <a:uLnTx/>
                <a:uFillTx/>
              </a:rPr>
              <a:t>Minimise: </a:t>
            </a:r>
            <a:r>
              <a:rPr kumimoji="0" lang="en-IE" sz="1200" b="1" i="1" u="none" strike="noStrike" kern="0" cap="none" spc="0" normalizeH="0" baseline="0" noProof="0" dirty="0" smtClean="0">
                <a:ln>
                  <a:noFill/>
                </a:ln>
                <a:solidFill>
                  <a:prstClr val="black"/>
                </a:solidFill>
                <a:effectLst/>
                <a:uLnTx/>
                <a:uFillTx/>
              </a:rPr>
              <a:t>Total system cost </a:t>
            </a:r>
          </a:p>
          <a:p>
            <a:pPr marL="0" marR="0" lvl="0" indent="0" defTabSz="844083" eaLnBrk="1" fontAlgn="auto" latinLnBrk="0" hangingPunct="1">
              <a:lnSpc>
                <a:spcPct val="100000"/>
              </a:lnSpc>
              <a:spcBef>
                <a:spcPts val="0"/>
              </a:spcBef>
              <a:spcAft>
                <a:spcPts val="0"/>
              </a:spcAft>
              <a:buClrTx/>
              <a:buSzTx/>
              <a:buFontTx/>
              <a:buNone/>
              <a:tabLst/>
              <a:defRPr/>
            </a:pPr>
            <a:r>
              <a:rPr kumimoji="0" lang="en-IE" sz="1200" b="0" i="0" u="none" strike="noStrike" kern="0" cap="none" spc="0" normalizeH="0" baseline="0" noProof="0" dirty="0" smtClean="0">
                <a:ln>
                  <a:noFill/>
                </a:ln>
                <a:solidFill>
                  <a:prstClr val="black"/>
                </a:solidFill>
                <a:effectLst/>
                <a:uLnTx/>
                <a:uFillTx/>
              </a:rPr>
              <a:t>(objective function)</a:t>
            </a:r>
          </a:p>
          <a:p>
            <a:pPr marL="0" marR="0" lvl="0" indent="0" defTabSz="844083" eaLnBrk="1" fontAlgn="auto" latinLnBrk="0" hangingPunct="1">
              <a:lnSpc>
                <a:spcPct val="100000"/>
              </a:lnSpc>
              <a:spcBef>
                <a:spcPts val="0"/>
              </a:spcBef>
              <a:spcAft>
                <a:spcPts val="0"/>
              </a:spcAft>
              <a:buClrTx/>
              <a:buSzTx/>
              <a:buFontTx/>
              <a:buNone/>
              <a:tabLst/>
              <a:defRPr/>
            </a:pPr>
            <a:endParaRPr kumimoji="0" lang="en-IE" sz="1200" b="0" i="0" u="none" strike="noStrike" kern="0" cap="none" spc="0" normalizeH="0" baseline="0" noProof="0" dirty="0" smtClean="0">
              <a:ln>
                <a:noFill/>
              </a:ln>
              <a:solidFill>
                <a:prstClr val="black"/>
              </a:solidFill>
              <a:effectLst/>
              <a:uLnTx/>
              <a:uFillTx/>
            </a:endParaRPr>
          </a:p>
          <a:p>
            <a:pPr marL="263776" marR="0" lvl="0" indent="-263776"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0" cap="none" spc="0" normalizeH="0" baseline="0" noProof="0" dirty="0" smtClean="0">
                <a:ln>
                  <a:noFill/>
                </a:ln>
                <a:solidFill>
                  <a:prstClr val="black"/>
                </a:solidFill>
                <a:effectLst/>
                <a:uLnTx/>
                <a:uFillTx/>
              </a:rPr>
              <a:t>Variable costs</a:t>
            </a:r>
          </a:p>
          <a:p>
            <a:pPr marL="263776" marR="0" lvl="0" indent="-263776"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0" cap="none" spc="0" normalizeH="0" baseline="0" noProof="0" dirty="0" smtClean="0">
                <a:ln>
                  <a:noFill/>
                </a:ln>
                <a:solidFill>
                  <a:prstClr val="black"/>
                </a:solidFill>
                <a:effectLst/>
                <a:uLnTx/>
                <a:uFillTx/>
              </a:rPr>
              <a:t>Start-up costs</a:t>
            </a:r>
          </a:p>
          <a:p>
            <a:pPr marL="263776" marR="0" lvl="0" indent="-263776"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0" cap="none" spc="0" normalizeH="0" baseline="0" noProof="0" dirty="0" smtClean="0">
                <a:ln>
                  <a:noFill/>
                </a:ln>
                <a:solidFill>
                  <a:prstClr val="black"/>
                </a:solidFill>
                <a:effectLst/>
                <a:uLnTx/>
                <a:uFillTx/>
              </a:rPr>
              <a:t>Penalties</a:t>
            </a:r>
          </a:p>
          <a:p>
            <a:pPr marL="263776" marR="0" lvl="0" indent="-263776"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0" cap="none" spc="0" normalizeH="0" baseline="0" noProof="0" dirty="0" smtClean="0">
                <a:ln>
                  <a:noFill/>
                </a:ln>
                <a:solidFill>
                  <a:prstClr val="black"/>
                </a:solidFill>
                <a:effectLst/>
                <a:uLnTx/>
                <a:uFillTx/>
              </a:rPr>
              <a:t>Value of stored energy</a:t>
            </a:r>
          </a:p>
          <a:p>
            <a:pPr marL="263776" marR="0" lvl="0" indent="-263776"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0" cap="none" spc="0" normalizeH="0" baseline="0" noProof="0" dirty="0" smtClean="0">
                <a:ln>
                  <a:noFill/>
                </a:ln>
                <a:solidFill>
                  <a:prstClr val="black"/>
                </a:solidFill>
                <a:effectLst/>
                <a:uLnTx/>
                <a:uFillTx/>
              </a:rPr>
              <a:t>Policy related costs</a:t>
            </a:r>
          </a:p>
          <a:p>
            <a:pPr marL="0" marR="0" lvl="0" indent="0" defTabSz="844083" eaLnBrk="1" fontAlgn="auto" latinLnBrk="0" hangingPunct="1">
              <a:lnSpc>
                <a:spcPct val="100000"/>
              </a:lnSpc>
              <a:spcBef>
                <a:spcPts val="0"/>
              </a:spcBef>
              <a:spcAft>
                <a:spcPts val="0"/>
              </a:spcAft>
              <a:buClrTx/>
              <a:buSzTx/>
              <a:buFontTx/>
              <a:buNone/>
              <a:tabLst/>
              <a:defRPr/>
            </a:pPr>
            <a:endParaRPr kumimoji="0" lang="en-IE" sz="1200" b="0" i="0" u="none" strike="noStrike" kern="0" cap="none" spc="0" normalizeH="0" baseline="0" noProof="0" dirty="0" smtClean="0">
              <a:ln>
                <a:noFill/>
              </a:ln>
              <a:solidFill>
                <a:prstClr val="black"/>
              </a:solidFill>
              <a:effectLst/>
              <a:uLnTx/>
              <a:uFillTx/>
            </a:endParaRPr>
          </a:p>
          <a:p>
            <a:pPr marL="0" marR="0" lvl="0" indent="0" algn="ctr" defTabSz="844083" eaLnBrk="1" fontAlgn="auto" latinLnBrk="0" hangingPunct="1">
              <a:lnSpc>
                <a:spcPct val="100000"/>
              </a:lnSpc>
              <a:spcBef>
                <a:spcPts val="0"/>
              </a:spcBef>
              <a:spcAft>
                <a:spcPts val="0"/>
              </a:spcAft>
              <a:buClrTx/>
              <a:buSzTx/>
              <a:buFontTx/>
              <a:buNone/>
              <a:tabLst/>
              <a:defRPr/>
            </a:pPr>
            <a:r>
              <a:rPr kumimoji="0" lang="en-IE" sz="1200" b="1" i="1" u="none" strike="noStrike" kern="0" cap="none" spc="0" normalizeH="0" baseline="0" noProof="0" dirty="0" smtClean="0">
                <a:ln>
                  <a:noFill/>
                </a:ln>
                <a:solidFill>
                  <a:prstClr val="black"/>
                </a:solidFill>
                <a:effectLst/>
                <a:uLnTx/>
                <a:uFillTx/>
              </a:rPr>
              <a:t>s.t. </a:t>
            </a:r>
            <a:r>
              <a:rPr lang="en-IE" sz="1200" b="1" i="1" kern="0" dirty="0" smtClean="0">
                <a:solidFill>
                  <a:prstClr val="black"/>
                </a:solidFill>
              </a:rPr>
              <a:t>constraints</a:t>
            </a:r>
            <a:r>
              <a:rPr kumimoji="0" lang="en-IE" sz="1200" b="1" i="1" u="none" strike="noStrike" kern="0" cap="none" spc="0" normalizeH="0" baseline="0" noProof="0" dirty="0" smtClean="0">
                <a:ln>
                  <a:noFill/>
                </a:ln>
                <a:solidFill>
                  <a:prstClr val="black"/>
                </a:solidFill>
                <a:effectLst/>
                <a:uLnTx/>
                <a:uFillTx/>
              </a:rPr>
              <a:t>:</a:t>
            </a:r>
            <a:endParaRPr kumimoji="0" lang="en-IE" sz="1200" b="0" i="0" u="none" strike="noStrike" kern="0" cap="none" spc="0" normalizeH="0" baseline="0" noProof="0" dirty="0" smtClean="0">
              <a:ln>
                <a:noFill/>
              </a:ln>
              <a:solidFill>
                <a:prstClr val="black"/>
              </a:solidFill>
              <a:effectLst/>
              <a:uLnTx/>
              <a:uFillTx/>
            </a:endParaRPr>
          </a:p>
          <a:p>
            <a:pPr marL="249122" marR="0" lvl="0" indent="-249122" defTabSz="844083" eaLnBrk="1" fontAlgn="auto" latinLnBrk="0" hangingPunct="1">
              <a:lnSpc>
                <a:spcPct val="100000"/>
              </a:lnSpc>
              <a:spcBef>
                <a:spcPts val="0"/>
              </a:spcBef>
              <a:spcAft>
                <a:spcPts val="0"/>
              </a:spcAft>
              <a:buClrTx/>
              <a:buSzTx/>
              <a:buFont typeface="Arial" panose="020B0604020202020204" pitchFamily="34" charset="0"/>
              <a:buChar char="•"/>
              <a:tabLst>
                <a:tab pos="332316" algn="l"/>
              </a:tabLst>
              <a:defRPr/>
            </a:pPr>
            <a:r>
              <a:rPr kumimoji="0" lang="en-IE" sz="1200" b="0" i="0" u="none" strike="noStrike" kern="0" cap="none" spc="0" normalizeH="0" baseline="0" noProof="0" dirty="0" smtClean="0">
                <a:ln>
                  <a:noFill/>
                </a:ln>
                <a:solidFill>
                  <a:prstClr val="black"/>
                </a:solidFill>
                <a:effectLst/>
                <a:uLnTx/>
                <a:uFillTx/>
              </a:rPr>
              <a:t>Energy balance (nodes and storages)</a:t>
            </a:r>
          </a:p>
          <a:p>
            <a:pPr marL="249122" marR="0" lvl="0" indent="-249122" defTabSz="844083" eaLnBrk="1" fontAlgn="auto" latinLnBrk="0" hangingPunct="1">
              <a:lnSpc>
                <a:spcPct val="100000"/>
              </a:lnSpc>
              <a:spcBef>
                <a:spcPts val="0"/>
              </a:spcBef>
              <a:spcAft>
                <a:spcPts val="0"/>
              </a:spcAft>
              <a:buClrTx/>
              <a:buSzTx/>
              <a:buFont typeface="Arial" panose="020B0604020202020204" pitchFamily="34" charset="0"/>
              <a:buChar char="•"/>
              <a:tabLst>
                <a:tab pos="332316" algn="l"/>
              </a:tabLst>
              <a:defRPr/>
            </a:pPr>
            <a:r>
              <a:rPr kumimoji="0" lang="en-IE" sz="1200" b="0" i="0" u="none" strike="noStrike" kern="0" cap="none" spc="0" normalizeH="0" baseline="0" noProof="0" dirty="0" smtClean="0">
                <a:ln>
                  <a:noFill/>
                </a:ln>
                <a:solidFill>
                  <a:prstClr val="black"/>
                </a:solidFill>
                <a:effectLst/>
                <a:uLnTx/>
                <a:uFillTx/>
              </a:rPr>
              <a:t>Reserve requirements</a:t>
            </a:r>
          </a:p>
          <a:p>
            <a:pPr marL="249122" marR="0" lvl="0" indent="-249122" defTabSz="844083" eaLnBrk="1" fontAlgn="auto" latinLnBrk="0" hangingPunct="1">
              <a:lnSpc>
                <a:spcPct val="100000"/>
              </a:lnSpc>
              <a:spcBef>
                <a:spcPts val="0"/>
              </a:spcBef>
              <a:spcAft>
                <a:spcPts val="0"/>
              </a:spcAft>
              <a:buClrTx/>
              <a:buSzTx/>
              <a:buFont typeface="Arial" panose="020B0604020202020204" pitchFamily="34" charset="0"/>
              <a:buChar char="•"/>
              <a:tabLst>
                <a:tab pos="332316" algn="l"/>
              </a:tabLst>
              <a:defRPr/>
            </a:pPr>
            <a:r>
              <a:rPr kumimoji="0" lang="en-IE" sz="1200" b="0" i="0" u="none" strike="noStrike" kern="0" cap="none" spc="0" normalizeH="0" baseline="0" noProof="0" dirty="0" smtClean="0">
                <a:ln>
                  <a:noFill/>
                </a:ln>
                <a:solidFill>
                  <a:prstClr val="black"/>
                </a:solidFill>
                <a:effectLst/>
                <a:uLnTx/>
                <a:uFillTx/>
              </a:rPr>
              <a:t>Unit constraints</a:t>
            </a:r>
          </a:p>
          <a:p>
            <a:pPr marL="671163" marR="0" lvl="2" indent="-249122" defTabSz="844083" eaLnBrk="1" fontAlgn="auto" latinLnBrk="0" hangingPunct="1">
              <a:lnSpc>
                <a:spcPct val="100000"/>
              </a:lnSpc>
              <a:spcBef>
                <a:spcPts val="0"/>
              </a:spcBef>
              <a:spcAft>
                <a:spcPts val="0"/>
              </a:spcAft>
              <a:buClrTx/>
              <a:buSzTx/>
              <a:buFont typeface="Arial" panose="020B0604020202020204" pitchFamily="34" charset="0"/>
              <a:buChar char="•"/>
              <a:tabLst>
                <a:tab pos="332316" algn="l"/>
              </a:tabLst>
              <a:defRPr/>
            </a:pPr>
            <a:r>
              <a:rPr kumimoji="0" lang="en-IE" sz="1200" b="0" i="0" u="none" strike="noStrike" kern="0" cap="none" spc="0" normalizeH="0" baseline="0" noProof="0" dirty="0" smtClean="0">
                <a:ln>
                  <a:noFill/>
                </a:ln>
                <a:solidFill>
                  <a:prstClr val="black"/>
                </a:solidFill>
                <a:effectLst/>
                <a:uLnTx/>
                <a:uFillTx/>
              </a:rPr>
              <a:t>Max. and min. generation</a:t>
            </a:r>
          </a:p>
          <a:p>
            <a:pPr marL="671163" marR="0" lvl="2" indent="-249122" defTabSz="844083" eaLnBrk="1" fontAlgn="auto" latinLnBrk="0" hangingPunct="1">
              <a:lnSpc>
                <a:spcPct val="100000"/>
              </a:lnSpc>
              <a:spcBef>
                <a:spcPts val="0"/>
              </a:spcBef>
              <a:spcAft>
                <a:spcPts val="0"/>
              </a:spcAft>
              <a:buClrTx/>
              <a:buSzTx/>
              <a:buFont typeface="Arial" panose="020B0604020202020204" pitchFamily="34" charset="0"/>
              <a:buChar char="•"/>
              <a:tabLst>
                <a:tab pos="332316" algn="l"/>
              </a:tabLst>
              <a:defRPr/>
            </a:pPr>
            <a:r>
              <a:rPr kumimoji="0" lang="en-IE" sz="1200" b="0" i="0" u="none" strike="noStrike" kern="0" cap="none" spc="0" normalizeH="0" baseline="0" noProof="0" dirty="0" smtClean="0">
                <a:ln>
                  <a:noFill/>
                </a:ln>
                <a:solidFill>
                  <a:prstClr val="black"/>
                </a:solidFill>
                <a:effectLst/>
                <a:uLnTx/>
                <a:uFillTx/>
              </a:rPr>
              <a:t>Ramp up / down</a:t>
            </a:r>
          </a:p>
          <a:p>
            <a:pPr marL="671163" marR="0" lvl="2" indent="-249122" defTabSz="844083" eaLnBrk="1" fontAlgn="auto" latinLnBrk="0" hangingPunct="1">
              <a:lnSpc>
                <a:spcPct val="100000"/>
              </a:lnSpc>
              <a:spcBef>
                <a:spcPts val="0"/>
              </a:spcBef>
              <a:spcAft>
                <a:spcPts val="0"/>
              </a:spcAft>
              <a:buClrTx/>
              <a:buSzTx/>
              <a:buFont typeface="Arial" panose="020B0604020202020204" pitchFamily="34" charset="0"/>
              <a:buChar char="•"/>
              <a:tabLst>
                <a:tab pos="332316" algn="l"/>
              </a:tabLst>
              <a:defRPr/>
            </a:pPr>
            <a:r>
              <a:rPr kumimoji="0" lang="en-IE" sz="1200" b="0" i="0" u="none" strike="noStrike" kern="0" cap="none" spc="0" normalizeH="0" baseline="0" noProof="0" dirty="0" smtClean="0">
                <a:ln>
                  <a:noFill/>
                </a:ln>
                <a:solidFill>
                  <a:prstClr val="black"/>
                </a:solidFill>
                <a:effectLst/>
                <a:uLnTx/>
                <a:uFillTx/>
              </a:rPr>
              <a:t>Start up / shut down</a:t>
            </a:r>
          </a:p>
          <a:p>
            <a:pPr marL="671163" marR="0" lvl="2" indent="-249122" defTabSz="844083" eaLnBrk="1" fontAlgn="auto" latinLnBrk="0" hangingPunct="1">
              <a:lnSpc>
                <a:spcPct val="100000"/>
              </a:lnSpc>
              <a:spcBef>
                <a:spcPts val="0"/>
              </a:spcBef>
              <a:spcAft>
                <a:spcPts val="0"/>
              </a:spcAft>
              <a:buClrTx/>
              <a:buSzTx/>
              <a:buFont typeface="Arial" panose="020B0604020202020204" pitchFamily="34" charset="0"/>
              <a:buChar char="•"/>
              <a:tabLst>
                <a:tab pos="332316" algn="l"/>
              </a:tabLst>
              <a:defRPr/>
            </a:pPr>
            <a:r>
              <a:rPr kumimoji="0" lang="en-IE" sz="1200" b="0" i="0" u="none" strike="noStrike" kern="0" cap="none" spc="0" normalizeH="0" baseline="0" noProof="0" dirty="0" smtClean="0">
                <a:ln>
                  <a:noFill/>
                </a:ln>
                <a:solidFill>
                  <a:prstClr val="black"/>
                </a:solidFill>
                <a:effectLst/>
                <a:uLnTx/>
                <a:uFillTx/>
              </a:rPr>
              <a:t>Part-load efficiency</a:t>
            </a:r>
          </a:p>
          <a:p>
            <a:pPr marL="671163" marR="0" lvl="2" indent="-249122" defTabSz="844083" eaLnBrk="1" fontAlgn="auto" latinLnBrk="0" hangingPunct="1">
              <a:lnSpc>
                <a:spcPct val="100000"/>
              </a:lnSpc>
              <a:spcBef>
                <a:spcPts val="0"/>
              </a:spcBef>
              <a:spcAft>
                <a:spcPts val="0"/>
              </a:spcAft>
              <a:buClrTx/>
              <a:buSzTx/>
              <a:buFont typeface="Arial" panose="020B0604020202020204" pitchFamily="34" charset="0"/>
              <a:buChar char="•"/>
              <a:tabLst>
                <a:tab pos="332316" algn="l"/>
              </a:tabLst>
              <a:defRPr/>
            </a:pPr>
            <a:r>
              <a:rPr kumimoji="0" lang="en-IE" sz="1200" b="0" i="0" u="none" strike="noStrike" kern="0" cap="none" spc="0" normalizeH="0" baseline="0" noProof="0" dirty="0" smtClean="0">
                <a:ln>
                  <a:noFill/>
                </a:ln>
                <a:solidFill>
                  <a:prstClr val="black"/>
                </a:solidFill>
                <a:effectLst/>
                <a:uLnTx/>
                <a:uFillTx/>
              </a:rPr>
              <a:t>Interactions between units</a:t>
            </a:r>
          </a:p>
          <a:p>
            <a:pPr marL="249122" marR="0" lvl="0" indent="-249122" defTabSz="844083" eaLnBrk="1" fontAlgn="auto" latinLnBrk="0" hangingPunct="1">
              <a:lnSpc>
                <a:spcPct val="100000"/>
              </a:lnSpc>
              <a:spcBef>
                <a:spcPts val="0"/>
              </a:spcBef>
              <a:spcAft>
                <a:spcPts val="0"/>
              </a:spcAft>
              <a:buClrTx/>
              <a:buSzTx/>
              <a:buFont typeface="Arial" panose="020B0604020202020204" pitchFamily="34" charset="0"/>
              <a:buChar char="•"/>
              <a:tabLst>
                <a:tab pos="332316" algn="l"/>
              </a:tabLst>
              <a:defRPr/>
            </a:pPr>
            <a:r>
              <a:rPr kumimoji="0" lang="en-IE" sz="1200" b="0" i="0" u="none" strike="noStrike" kern="0" cap="none" spc="0" normalizeH="0" baseline="0" noProof="0" dirty="0" smtClean="0">
                <a:ln>
                  <a:noFill/>
                </a:ln>
                <a:solidFill>
                  <a:prstClr val="black"/>
                </a:solidFill>
                <a:effectLst/>
                <a:uLnTx/>
                <a:uFillTx/>
              </a:rPr>
              <a:t>Other constraints (e.g. CO2 limit)</a:t>
            </a:r>
          </a:p>
        </p:txBody>
      </p:sp>
      <p:sp>
        <p:nvSpPr>
          <p:cNvPr id="26" name="Rectangle: Rounded Corners 15">
            <a:extLst>
              <a:ext uri="{FF2B5EF4-FFF2-40B4-BE49-F238E27FC236}">
                <a16:creationId xmlns:a16="http://schemas.microsoft.com/office/drawing/2014/main" id="{3CF8BDC3-AAED-4A66-8A11-87A112E95A96}"/>
              </a:ext>
            </a:extLst>
          </p:cNvPr>
          <p:cNvSpPr/>
          <p:nvPr/>
        </p:nvSpPr>
        <p:spPr>
          <a:xfrm flipH="1">
            <a:off x="3859722" y="1253410"/>
            <a:ext cx="2547914" cy="1671080"/>
          </a:xfrm>
          <a:prstGeom prst="roundRect">
            <a:avLst/>
          </a:prstGeom>
          <a:solidFill>
            <a:schemeClr val="accent1">
              <a:lumMod val="40000"/>
              <a:lumOff val="60000"/>
            </a:schemeClr>
          </a:solidFill>
          <a:ln w="635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0" lang="en-IE" sz="2400" b="1" i="0" u="none" strike="noStrike" kern="0" cap="none" spc="0" normalizeH="0" baseline="0" noProof="0" dirty="0" smtClean="0">
                <a:ln>
                  <a:noFill/>
                </a:ln>
                <a:solidFill>
                  <a:prstClr val="white"/>
                </a:solidFill>
                <a:effectLst/>
                <a:uLnTx/>
                <a:uFillTx/>
                <a:latin typeface="Calibri" panose="020F0502020204030204"/>
                <a:ea typeface="+mn-ea"/>
                <a:cs typeface="+mn-cs"/>
              </a:rPr>
              <a:t>Backbone</a:t>
            </a:r>
          </a:p>
          <a:p>
            <a:pPr marL="0" marR="0" lvl="0" indent="0" algn="ctr" defTabSz="844083" eaLnBrk="1" fontAlgn="auto" latinLnBrk="0" hangingPunct="1">
              <a:lnSpc>
                <a:spcPct val="100000"/>
              </a:lnSpc>
              <a:spcBef>
                <a:spcPts val="0"/>
              </a:spcBef>
              <a:spcAft>
                <a:spcPts val="0"/>
              </a:spcAft>
              <a:buClrTx/>
              <a:buSzTx/>
              <a:buFontTx/>
              <a:buNone/>
              <a:tabLst/>
              <a:defRPr/>
            </a:pPr>
            <a:r>
              <a:rPr kumimoji="0" lang="en-IE" sz="1400" b="1" i="1" u="none" strike="noStrike" kern="0" cap="none" spc="0" normalizeH="0" baseline="0" noProof="0" dirty="0" smtClean="0">
                <a:ln>
                  <a:noFill/>
                </a:ln>
                <a:solidFill>
                  <a:prstClr val="white"/>
                </a:solidFill>
                <a:effectLst/>
                <a:uLnTx/>
                <a:uFillTx/>
                <a:latin typeface="Calibri" panose="020F0502020204030204"/>
                <a:ea typeface="+mn-ea"/>
                <a:cs typeface="+mn-cs"/>
              </a:rPr>
              <a:t>Data-driven energy </a:t>
            </a:r>
            <a:r>
              <a:rPr kumimoji="0" lang="en-IE" sz="1400" b="1" i="1" u="none" strike="noStrike" kern="0" cap="none" spc="0" normalizeH="0" baseline="0" noProof="0" dirty="0">
                <a:ln>
                  <a:noFill/>
                </a:ln>
                <a:solidFill>
                  <a:prstClr val="white"/>
                </a:solidFill>
                <a:effectLst/>
                <a:uLnTx/>
                <a:uFillTx/>
                <a:latin typeface="Calibri" panose="020F0502020204030204"/>
                <a:ea typeface="+mn-ea"/>
                <a:cs typeface="+mn-cs"/>
              </a:rPr>
              <a:t>systems </a:t>
            </a:r>
            <a:r>
              <a:rPr kumimoji="0" lang="en-IE" sz="1400" b="1" i="1" u="none" strike="noStrike" kern="0" cap="none" spc="0" normalizeH="0" baseline="0" noProof="0" dirty="0" smtClean="0">
                <a:ln>
                  <a:noFill/>
                </a:ln>
                <a:solidFill>
                  <a:prstClr val="white"/>
                </a:solidFill>
                <a:effectLst/>
                <a:uLnTx/>
                <a:uFillTx/>
                <a:latin typeface="Calibri" panose="020F0502020204030204"/>
                <a:ea typeface="+mn-ea"/>
                <a:cs typeface="+mn-cs"/>
              </a:rPr>
              <a:t>model</a:t>
            </a:r>
          </a:p>
          <a:p>
            <a:pPr marL="0" marR="0" lvl="0" indent="0" algn="ctr" defTabSz="844083"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Unit commitment and economic dispatch</a:t>
            </a:r>
            <a:endParaRPr kumimoji="0" lang="en-IE" sz="12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rot="10800000" flipH="1">
            <a:off x="3242640" y="1498505"/>
            <a:ext cx="665180" cy="1185763"/>
            <a:chOff x="18178556" y="7857557"/>
            <a:chExt cx="1150773" cy="2526321"/>
          </a:xfrm>
        </p:grpSpPr>
        <p:sp>
          <p:nvSpPr>
            <p:cNvPr id="28" name="Arrow: Right 14">
              <a:extLst>
                <a:ext uri="{FF2B5EF4-FFF2-40B4-BE49-F238E27FC236}">
                  <a16:creationId xmlns:a16="http://schemas.microsoft.com/office/drawing/2014/main" id="{CAEDAC9F-D368-4DEE-80D2-13890B72494A}"/>
                </a:ext>
              </a:extLst>
            </p:cNvPr>
            <p:cNvSpPr/>
            <p:nvPr/>
          </p:nvSpPr>
          <p:spPr>
            <a:xfrm>
              <a:off x="18211834" y="7857557"/>
              <a:ext cx="1003468" cy="2526321"/>
            </a:xfrm>
            <a:prstGeom prst="rightArrow">
              <a:avLst/>
            </a:prstGeom>
            <a:solidFill>
              <a:schemeClr val="accent1">
                <a:lumMod val="40000"/>
                <a:lumOff val="60000"/>
              </a:schemeClr>
            </a:solidFill>
            <a:ln w="635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IE" sz="1200" b="0" i="0" u="none" strike="noStrike" kern="0" cap="none" spc="0" normalizeH="0" baseline="0" noProof="0" smtClean="0">
                <a:ln>
                  <a:noFill/>
                </a:ln>
                <a:solidFill>
                  <a:schemeClr val="bg1"/>
                </a:solidFill>
                <a:effectLst/>
                <a:uLnTx/>
                <a:uFillTx/>
              </a:endParaRPr>
            </a:p>
          </p:txBody>
        </p:sp>
        <p:sp>
          <p:nvSpPr>
            <p:cNvPr id="29" name="TextBox 28"/>
            <p:cNvSpPr txBox="1"/>
            <p:nvPr/>
          </p:nvSpPr>
          <p:spPr>
            <a:xfrm rot="10800000">
              <a:off x="18178556" y="8825638"/>
              <a:ext cx="1150773" cy="59015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schemeClr val="bg1"/>
                  </a:solidFill>
                  <a:effectLst/>
                  <a:uLnTx/>
                  <a:uFillTx/>
                </a:rPr>
                <a:t>Input</a:t>
              </a:r>
            </a:p>
          </p:txBody>
        </p:sp>
      </p:grpSp>
      <p:grpSp>
        <p:nvGrpSpPr>
          <p:cNvPr id="30" name="Group 29"/>
          <p:cNvGrpSpPr/>
          <p:nvPr/>
        </p:nvGrpSpPr>
        <p:grpSpPr>
          <a:xfrm flipH="1">
            <a:off x="4383818" y="2921918"/>
            <a:ext cx="1475672" cy="532001"/>
            <a:chOff x="20472887" y="10331558"/>
            <a:chExt cx="2748067" cy="1123696"/>
          </a:xfrm>
        </p:grpSpPr>
        <p:sp>
          <p:nvSpPr>
            <p:cNvPr id="31" name="Arrow: Right 16">
              <a:extLst>
                <a:ext uri="{FF2B5EF4-FFF2-40B4-BE49-F238E27FC236}">
                  <a16:creationId xmlns:a16="http://schemas.microsoft.com/office/drawing/2014/main" id="{C28F8C71-7AD3-42F8-9897-1BE62C00DB85}"/>
                </a:ext>
              </a:extLst>
            </p:cNvPr>
            <p:cNvSpPr/>
            <p:nvPr/>
          </p:nvSpPr>
          <p:spPr>
            <a:xfrm rot="5400000">
              <a:off x="21315622" y="9549922"/>
              <a:ext cx="1062597" cy="2748067"/>
            </a:xfrm>
            <a:prstGeom prst="rightArrow">
              <a:avLst>
                <a:gd name="adj1" fmla="val 74884"/>
                <a:gd name="adj2" fmla="val 50000"/>
              </a:avLst>
            </a:prstGeom>
            <a:solidFill>
              <a:schemeClr val="accent1">
                <a:lumMod val="40000"/>
                <a:lumOff val="60000"/>
              </a:schemeClr>
            </a:solidFill>
            <a:ln w="635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IE" sz="1200" b="0" i="0" u="none" strike="noStrike" kern="0" cap="none" spc="0" normalizeH="0" baseline="0" noProof="0" smtClean="0">
                <a:ln>
                  <a:noFill/>
                </a:ln>
                <a:solidFill>
                  <a:schemeClr val="bg1"/>
                </a:solidFill>
                <a:effectLst/>
                <a:uLnTx/>
                <a:uFillTx/>
              </a:endParaRPr>
            </a:p>
          </p:txBody>
        </p:sp>
        <p:sp>
          <p:nvSpPr>
            <p:cNvPr id="32" name="TextBox 31"/>
            <p:cNvSpPr txBox="1"/>
            <p:nvPr/>
          </p:nvSpPr>
          <p:spPr>
            <a:xfrm>
              <a:off x="21091692" y="10331558"/>
              <a:ext cx="1331712" cy="983598"/>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schemeClr val="bg1"/>
                  </a:solidFill>
                  <a:effectLst/>
                  <a:uLnTx/>
                  <a:uFillTx/>
                </a:rPr>
                <a:t>Model Output</a:t>
              </a:r>
            </a:p>
          </p:txBody>
        </p:sp>
      </p:grpSp>
      <p:grpSp>
        <p:nvGrpSpPr>
          <p:cNvPr id="33" name="Group 32"/>
          <p:cNvGrpSpPr/>
          <p:nvPr/>
        </p:nvGrpSpPr>
        <p:grpSpPr>
          <a:xfrm>
            <a:off x="3257645" y="3477080"/>
            <a:ext cx="3593565" cy="2526939"/>
            <a:chOff x="3278851" y="3860009"/>
            <a:chExt cx="3593565" cy="2526939"/>
          </a:xfrm>
        </p:grpSpPr>
        <p:sp>
          <p:nvSpPr>
            <p:cNvPr id="34" name="Rounded Rectangle 33"/>
            <p:cNvSpPr/>
            <p:nvPr/>
          </p:nvSpPr>
          <p:spPr>
            <a:xfrm flipH="1">
              <a:off x="3278851" y="3860009"/>
              <a:ext cx="3313537" cy="2526939"/>
            </a:xfrm>
            <a:prstGeom prst="roundRect">
              <a:avLst/>
            </a:prstGeom>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anchor="t"/>
            <a:lstStyle/>
            <a:p>
              <a:pPr marL="0" marR="0" lvl="0" indent="0" defTabSz="844083"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prstClr val="black"/>
                  </a:solidFill>
                  <a:effectLst/>
                  <a:uLnTx/>
                  <a:uFillTx/>
                </a:rPr>
                <a:t>    </a:t>
              </a:r>
              <a:r>
                <a:rPr kumimoji="0" lang="en-GB" sz="1000" b="1" i="0" u="none" strike="noStrike" kern="0" cap="none" spc="0" normalizeH="0" baseline="0" noProof="0" dirty="0" smtClean="0">
                  <a:ln>
                    <a:noFill/>
                  </a:ln>
                  <a:solidFill>
                    <a:prstClr val="black"/>
                  </a:solidFill>
                  <a:effectLst/>
                  <a:uLnTx/>
                  <a:uFillTx/>
                </a:rPr>
                <a:t>Electricity </a:t>
              </a:r>
              <a:r>
                <a:rPr kumimoji="0" lang="en-GB" sz="1000" b="1" i="0" u="none" strike="noStrike" kern="0" cap="none" spc="0" normalizeH="0" baseline="0" noProof="0" dirty="0">
                  <a:ln>
                    <a:noFill/>
                  </a:ln>
                  <a:solidFill>
                    <a:prstClr val="black"/>
                  </a:solidFill>
                  <a:effectLst/>
                  <a:uLnTx/>
                  <a:uFillTx/>
                </a:rPr>
                <a:t>generation 01/01/2016 - </a:t>
              </a:r>
              <a:r>
                <a:rPr kumimoji="0" lang="en-GB" sz="1000" b="1" i="0" u="none" strike="noStrike" kern="0" cap="none" spc="0" normalizeH="0" baseline="0" noProof="0" dirty="0" smtClean="0">
                  <a:ln>
                    <a:noFill/>
                  </a:ln>
                  <a:solidFill>
                    <a:prstClr val="black"/>
                  </a:solidFill>
                  <a:effectLst/>
                  <a:uLnTx/>
                  <a:uFillTx/>
                </a:rPr>
                <a:t>07/01/2016:</a:t>
              </a: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prstClr val="black"/>
                </a:solidFill>
                <a:effectLst/>
                <a:uLnTx/>
                <a:uFillTx/>
              </a:endParaRP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smtClean="0">
                <a:ln>
                  <a:noFill/>
                </a:ln>
                <a:solidFill>
                  <a:prstClr val="black"/>
                </a:solidFill>
                <a:effectLst/>
                <a:uLnTx/>
                <a:uFillTx/>
              </a:endParaRP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black"/>
                </a:solidFill>
                <a:effectLst/>
                <a:uLnTx/>
                <a:uFillTx/>
              </a:endParaRP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smtClean="0">
                <a:ln>
                  <a:noFill/>
                </a:ln>
                <a:solidFill>
                  <a:prstClr val="black"/>
                </a:solidFill>
                <a:effectLst/>
                <a:uLnTx/>
                <a:uFillTx/>
              </a:endParaRP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black"/>
                </a:solidFill>
                <a:effectLst/>
                <a:uLnTx/>
                <a:uFillTx/>
              </a:endParaRP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smtClean="0">
                <a:ln>
                  <a:noFill/>
                </a:ln>
                <a:solidFill>
                  <a:prstClr val="black"/>
                </a:solidFill>
                <a:effectLst/>
                <a:uLnTx/>
                <a:uFillTx/>
              </a:endParaRP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black"/>
                </a:solidFill>
                <a:effectLst/>
                <a:uLnTx/>
                <a:uFillTx/>
              </a:endParaRP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smtClean="0">
                <a:ln>
                  <a:noFill/>
                </a:ln>
                <a:solidFill>
                  <a:prstClr val="black"/>
                </a:solidFill>
                <a:effectLst/>
                <a:uLnTx/>
                <a:uFillTx/>
              </a:endParaRP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black"/>
                </a:solidFill>
                <a:effectLst/>
                <a:uLnTx/>
                <a:uFillTx/>
              </a:endParaRP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smtClean="0">
                <a:ln>
                  <a:noFill/>
                </a:ln>
                <a:solidFill>
                  <a:prstClr val="black"/>
                </a:solidFill>
                <a:effectLst/>
                <a:uLnTx/>
                <a:uFillTx/>
              </a:endParaRPr>
            </a:p>
            <a:p>
              <a:pPr marL="0" marR="0" lvl="0" indent="0" defTabSz="844083"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prstClr val="black"/>
                  </a:solidFill>
                  <a:effectLst/>
                  <a:uLnTx/>
                  <a:uFillTx/>
                </a:rPr>
                <a:t>    </a:t>
              </a:r>
            </a:p>
            <a:p>
              <a:pPr marL="0" marR="0" lvl="0" indent="0" defTabSz="844083"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black"/>
                </a:solidFill>
                <a:effectLst/>
                <a:uLnTx/>
                <a:uFillTx/>
              </a:endParaRPr>
            </a:p>
          </p:txBody>
        </p:sp>
        <p:graphicFrame>
          <p:nvGraphicFramePr>
            <p:cNvPr id="35" name="Chart 34">
              <a:extLst>
                <a:ext uri="{FF2B5EF4-FFF2-40B4-BE49-F238E27FC236}">
                  <a16:creationId xmlns:a16="http://schemas.microsoft.com/office/drawing/2014/main" id="{1ADDFB2E-E3B0-4B3C-8179-83E21ADF40C8}"/>
                </a:ext>
              </a:extLst>
            </p:cNvPr>
            <p:cNvGraphicFramePr>
              <a:graphicFrameLocks/>
            </p:cNvGraphicFramePr>
            <p:nvPr>
              <p:extLst>
                <p:ext uri="{D42A27DB-BD31-4B8C-83A1-F6EECF244321}">
                  <p14:modId xmlns:p14="http://schemas.microsoft.com/office/powerpoint/2010/main" val="2269277059"/>
                </p:ext>
              </p:extLst>
            </p:nvPr>
          </p:nvGraphicFramePr>
          <p:xfrm>
            <a:off x="3354665" y="4051102"/>
            <a:ext cx="3141943" cy="2201877"/>
          </p:xfrm>
          <a:graphic>
            <a:graphicData uri="http://schemas.openxmlformats.org/drawingml/2006/chart">
              <c:chart xmlns:c="http://schemas.openxmlformats.org/drawingml/2006/chart" xmlns:r="http://schemas.openxmlformats.org/officeDocument/2006/relationships" r:id="rId2"/>
            </a:graphicData>
          </a:graphic>
        </p:graphicFrame>
        <p:sp>
          <p:nvSpPr>
            <p:cNvPr id="36" name="TextBox 35">
              <a:extLst>
                <a:ext uri="{FF2B5EF4-FFF2-40B4-BE49-F238E27FC236}">
                  <a16:creationId xmlns:a16="http://schemas.microsoft.com/office/drawing/2014/main" id="{CAFC57E6-961D-4CA6-93D0-065CD6212115}"/>
                </a:ext>
              </a:extLst>
            </p:cNvPr>
            <p:cNvSpPr txBox="1"/>
            <p:nvPr/>
          </p:nvSpPr>
          <p:spPr>
            <a:xfrm flipH="1">
              <a:off x="3502199" y="5735213"/>
              <a:ext cx="3370217" cy="184666"/>
            </a:xfrm>
            <a:prstGeom prst="rect">
              <a:avLst/>
            </a:prstGeom>
            <a:no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E" sz="600" b="0" i="0" u="none" strike="noStrike" kern="0" cap="none" spc="0" normalizeH="0" baseline="0" noProof="0" dirty="0" smtClean="0">
                  <a:ln>
                    <a:noFill/>
                  </a:ln>
                  <a:solidFill>
                    <a:prstClr val="black"/>
                  </a:solidFill>
                  <a:effectLst/>
                  <a:uLnTx/>
                  <a:uFillTx/>
                  <a:latin typeface="Calibri" panose="020F0502020204030204"/>
                  <a:ea typeface="+mn-ea"/>
                  <a:cs typeface="+mn-cs"/>
                </a:rPr>
                <a:t>          Friday          Saturday         Sunday        Monday        Tuesday       Wednesday    Thursday</a:t>
              </a:r>
            </a:p>
          </p:txBody>
        </p:sp>
      </p:grpSp>
      <p:grpSp>
        <p:nvGrpSpPr>
          <p:cNvPr id="37" name="Group 36"/>
          <p:cNvGrpSpPr/>
          <p:nvPr/>
        </p:nvGrpSpPr>
        <p:grpSpPr>
          <a:xfrm>
            <a:off x="276114" y="982623"/>
            <a:ext cx="3125514" cy="5068223"/>
            <a:chOff x="329910" y="1325640"/>
            <a:chExt cx="3125514" cy="5068223"/>
          </a:xfrm>
        </p:grpSpPr>
        <p:grpSp>
          <p:nvGrpSpPr>
            <p:cNvPr id="38" name="Group 37"/>
            <p:cNvGrpSpPr/>
            <p:nvPr/>
          </p:nvGrpSpPr>
          <p:grpSpPr>
            <a:xfrm>
              <a:off x="329910" y="1325640"/>
              <a:ext cx="3084063" cy="5068223"/>
              <a:chOff x="321117" y="1318725"/>
              <a:chExt cx="3084063" cy="5068223"/>
            </a:xfrm>
          </p:grpSpPr>
          <p:sp>
            <p:nvSpPr>
              <p:cNvPr id="40" name="Rounded Rectangle 39"/>
              <p:cNvSpPr/>
              <p:nvPr/>
            </p:nvSpPr>
            <p:spPr>
              <a:xfrm flipH="1">
                <a:off x="321117" y="1318725"/>
                <a:ext cx="2957733" cy="5068223"/>
              </a:xfrm>
              <a:prstGeom prst="roundRect">
                <a:avLst/>
              </a:prstGeom>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anchor="t"/>
              <a:lstStyle/>
              <a:p>
                <a:pPr marL="0" marR="0" lvl="0" indent="0" defTabSz="844083"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prstClr val="black"/>
                    </a:solidFill>
                    <a:effectLst/>
                    <a:uLnTx/>
                    <a:uFillTx/>
                  </a:rPr>
                  <a:t>    </a:t>
                </a:r>
                <a:endParaRPr kumimoji="0" lang="en-GB" sz="1000" b="0" i="0" u="none" strike="noStrike" kern="0" cap="none" spc="0" normalizeH="0" baseline="0" noProof="0" dirty="0">
                  <a:ln>
                    <a:noFill/>
                  </a:ln>
                  <a:solidFill>
                    <a:prstClr val="black"/>
                  </a:solidFill>
                  <a:effectLst/>
                  <a:uLnTx/>
                  <a:uFillTx/>
                </a:endParaRPr>
              </a:p>
            </p:txBody>
          </p:sp>
          <p:graphicFrame>
            <p:nvGraphicFramePr>
              <p:cNvPr id="41" name="Chart 2"/>
              <p:cNvGraphicFramePr>
                <a:graphicFrameLocks/>
              </p:cNvGraphicFramePr>
              <p:nvPr>
                <p:extLst>
                  <p:ext uri="{D42A27DB-BD31-4B8C-83A1-F6EECF244321}">
                    <p14:modId xmlns:p14="http://schemas.microsoft.com/office/powerpoint/2010/main" val="3976774468"/>
                  </p:ext>
                </p:extLst>
              </p:nvPr>
            </p:nvGraphicFramePr>
            <p:xfrm>
              <a:off x="354835" y="3405625"/>
              <a:ext cx="3050345" cy="2666559"/>
            </p:xfrm>
            <a:graphic>
              <a:graphicData uri="http://schemas.openxmlformats.org/drawingml/2006/chart">
                <c:chart xmlns:c="http://schemas.openxmlformats.org/drawingml/2006/chart" xmlns:r="http://schemas.openxmlformats.org/officeDocument/2006/relationships" r:id="rId3"/>
              </a:graphicData>
            </a:graphic>
          </p:graphicFrame>
          <p:sp>
            <p:nvSpPr>
              <p:cNvPr id="42" name="Rectangle 41">
                <a:extLst>
                  <a:ext uri="{FF2B5EF4-FFF2-40B4-BE49-F238E27FC236}">
                    <a16:creationId xmlns:a16="http://schemas.microsoft.com/office/drawing/2014/main" id="{AB4A31C7-5723-45FC-9C59-58BB561D6A06}"/>
                  </a:ext>
                </a:extLst>
              </p:cNvPr>
              <p:cNvSpPr/>
              <p:nvPr/>
            </p:nvSpPr>
            <p:spPr>
              <a:xfrm>
                <a:off x="496169" y="1755452"/>
                <a:ext cx="2450141" cy="2158988"/>
              </a:xfrm>
              <a:prstGeom prst="rect">
                <a:avLst/>
              </a:prstGeom>
              <a:noFill/>
              <a:ln w="6350" cap="flat" cmpd="sng" algn="ctr">
                <a:noFill/>
                <a:prstDash val="solid"/>
                <a:miter lim="800000"/>
              </a:ln>
              <a:effectLst/>
            </p:spPr>
            <p:txBody>
              <a:bodyPr rtlCol="0" anchor="ctr"/>
              <a:lstStyle/>
              <a:p>
                <a:pPr marL="285750" marR="0" lvl="0" indent="-285750"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smtClean="0">
                    <a:ln>
                      <a:noFill/>
                    </a:ln>
                    <a:solidFill>
                      <a:prstClr val="black"/>
                    </a:solidFill>
                    <a:effectLst/>
                    <a:uLnTx/>
                    <a:uFillTx/>
                    <a:latin typeface="Calibri" panose="020F0502020204030204"/>
                    <a:ea typeface="+mn-ea"/>
                    <a:cs typeface="+mn-cs"/>
                  </a:rPr>
                  <a:t>Electricity grid: nodes and connections</a:t>
                </a:r>
              </a:p>
              <a:p>
                <a:pPr marL="285750" marR="0" lvl="0" indent="-285750"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smtClean="0">
                    <a:ln>
                      <a:noFill/>
                    </a:ln>
                    <a:solidFill>
                      <a:prstClr val="black"/>
                    </a:solidFill>
                    <a:effectLst/>
                    <a:uLnTx/>
                    <a:uFillTx/>
                    <a:latin typeface="Calibri" panose="020F0502020204030204"/>
                    <a:ea typeface="+mn-ea"/>
                    <a:cs typeface="+mn-cs"/>
                  </a:rPr>
                  <a:t>Technical generation unit data </a:t>
                </a:r>
              </a:p>
              <a:p>
                <a:pPr marL="285750" marR="0" lvl="0" indent="-285750"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smtClean="0">
                    <a:ln>
                      <a:noFill/>
                    </a:ln>
                    <a:solidFill>
                      <a:prstClr val="black"/>
                    </a:solidFill>
                    <a:effectLst/>
                    <a:uLnTx/>
                    <a:uFillTx/>
                    <a:latin typeface="Calibri" panose="020F0502020204030204"/>
                    <a:ea typeface="+mn-ea"/>
                    <a:cs typeface="+mn-cs"/>
                  </a:rPr>
                  <a:t>Time series: forecasts and realizations</a:t>
                </a:r>
              </a:p>
              <a:p>
                <a:pPr marL="285750" marR="0" lvl="0" indent="-285750"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smtClean="0">
                    <a:ln>
                      <a:noFill/>
                    </a:ln>
                    <a:solidFill>
                      <a:prstClr val="black"/>
                    </a:solidFill>
                    <a:effectLst/>
                    <a:uLnTx/>
                    <a:uFillTx/>
                    <a:latin typeface="Calibri" panose="020F0502020204030204"/>
                    <a:ea typeface="+mn-ea"/>
                    <a:cs typeface="+mn-cs"/>
                  </a:rPr>
                  <a:t>Fuel costs</a:t>
                </a:r>
              </a:p>
              <a:p>
                <a:pPr marL="285750" marR="0" lvl="0" indent="-285750"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smtClean="0">
                    <a:ln>
                      <a:noFill/>
                    </a:ln>
                    <a:solidFill>
                      <a:prstClr val="black"/>
                    </a:solidFill>
                    <a:effectLst/>
                    <a:uLnTx/>
                    <a:uFillTx/>
                    <a:latin typeface="Calibri" panose="020F0502020204030204"/>
                    <a:ea typeface="+mn-ea"/>
                    <a:cs typeface="+mn-cs"/>
                  </a:rPr>
                  <a:t>Investment costs</a:t>
                </a:r>
              </a:p>
              <a:p>
                <a:pPr marL="285750" marR="0" lvl="0" indent="-285750" defTabSz="84408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smtClean="0">
                    <a:ln>
                      <a:noFill/>
                    </a:ln>
                    <a:solidFill>
                      <a:prstClr val="black"/>
                    </a:solidFill>
                    <a:effectLst/>
                    <a:uLnTx/>
                    <a:uFillTx/>
                    <a:latin typeface="Calibri" panose="020F0502020204030204"/>
                    <a:ea typeface="+mn-ea"/>
                    <a:cs typeface="+mn-cs"/>
                  </a:rPr>
                  <a:t>Policy costs and constraints</a:t>
                </a:r>
              </a:p>
              <a:p>
                <a:pPr marL="285750" marR="0" lvl="0" indent="-285750" defTabSz="844083"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defTabSz="844083"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defTabSz="844083"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grpSp>
        <p:sp>
          <p:nvSpPr>
            <p:cNvPr id="39" name="Textfeld 12"/>
            <p:cNvSpPr txBox="1"/>
            <p:nvPr/>
          </p:nvSpPr>
          <p:spPr>
            <a:xfrm flipH="1">
              <a:off x="655183" y="1473358"/>
              <a:ext cx="280024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prstClr val="black"/>
                  </a:solidFill>
                  <a:effectLst/>
                  <a:uLnTx/>
                  <a:uFillTx/>
                </a:rPr>
                <a:t>Data on the Irish power system</a:t>
              </a:r>
            </a:p>
          </p:txBody>
        </p:sp>
      </p:grpSp>
      <p:grpSp>
        <p:nvGrpSpPr>
          <p:cNvPr id="44" name="Group 43"/>
          <p:cNvGrpSpPr/>
          <p:nvPr/>
        </p:nvGrpSpPr>
        <p:grpSpPr>
          <a:xfrm>
            <a:off x="1091682" y="315013"/>
            <a:ext cx="8052318" cy="362420"/>
            <a:chOff x="1091682" y="315013"/>
            <a:chExt cx="8052318" cy="362420"/>
          </a:xfrm>
        </p:grpSpPr>
        <p:grpSp>
          <p:nvGrpSpPr>
            <p:cNvPr id="45" name="Group 44"/>
            <p:cNvGrpSpPr/>
            <p:nvPr/>
          </p:nvGrpSpPr>
          <p:grpSpPr>
            <a:xfrm>
              <a:off x="1091682" y="315013"/>
              <a:ext cx="8052318" cy="362420"/>
              <a:chOff x="1091682" y="315698"/>
              <a:chExt cx="7357105" cy="325208"/>
            </a:xfrm>
          </p:grpSpPr>
          <p:sp>
            <p:nvSpPr>
              <p:cNvPr id="47" name="Rectangle 46"/>
              <p:cNvSpPr/>
              <p:nvPr/>
            </p:nvSpPr>
            <p:spPr>
              <a:xfrm>
                <a:off x="1261708" y="326451"/>
                <a:ext cx="926392" cy="276176"/>
              </a:xfrm>
              <a:prstGeom prst="rect">
                <a:avLst/>
              </a:prstGeom>
            </p:spPr>
            <p:txBody>
              <a:bodyPr wrap="none">
                <a:spAutoFit/>
              </a:bodyPr>
              <a:lstStyle/>
              <a:p>
                <a:pPr lvl="0"/>
                <a:r>
                  <a:rPr lang="en-US" sz="1400" dirty="0" smtClean="0">
                    <a:solidFill>
                      <a:schemeClr val="accent1">
                        <a:lumMod val="60000"/>
                        <a:lumOff val="40000"/>
                      </a:schemeClr>
                    </a:solidFill>
                  </a:rPr>
                  <a:t>Motivation</a:t>
                </a:r>
                <a:endParaRPr lang="en-US" sz="1400" dirty="0">
                  <a:solidFill>
                    <a:schemeClr val="accent1">
                      <a:lumMod val="60000"/>
                      <a:lumOff val="40000"/>
                    </a:schemeClr>
                  </a:solidFill>
                </a:endParaRPr>
              </a:p>
            </p:txBody>
          </p:sp>
          <p:sp>
            <p:nvSpPr>
              <p:cNvPr id="48" name="Rectangle 47"/>
              <p:cNvSpPr/>
              <p:nvPr/>
            </p:nvSpPr>
            <p:spPr>
              <a:xfrm>
                <a:off x="2405958" y="322280"/>
                <a:ext cx="1839210" cy="276175"/>
              </a:xfrm>
              <a:prstGeom prst="rect">
                <a:avLst/>
              </a:prstGeom>
            </p:spPr>
            <p:txBody>
              <a:bodyPr wrap="square">
                <a:spAutoFit/>
              </a:bodyPr>
              <a:lstStyle/>
              <a:p>
                <a:pPr lvl="0"/>
                <a:r>
                  <a:rPr lang="en-US" sz="1400" dirty="0" smtClean="0">
                    <a:solidFill>
                      <a:schemeClr val="accent1">
                        <a:lumMod val="60000"/>
                        <a:lumOff val="40000"/>
                      </a:schemeClr>
                    </a:solidFill>
                  </a:rPr>
                  <a:t>Literature</a:t>
                </a:r>
                <a:endParaRPr lang="en-US" sz="1400" dirty="0">
                  <a:solidFill>
                    <a:schemeClr val="accent1">
                      <a:lumMod val="60000"/>
                      <a:lumOff val="40000"/>
                    </a:schemeClr>
                  </a:solidFill>
                </a:endParaRPr>
              </a:p>
            </p:txBody>
          </p:sp>
          <p:sp>
            <p:nvSpPr>
              <p:cNvPr id="56" name="Rectangle 55"/>
              <p:cNvSpPr/>
              <p:nvPr/>
            </p:nvSpPr>
            <p:spPr>
              <a:xfrm>
                <a:off x="3768543" y="315698"/>
                <a:ext cx="1991178" cy="276176"/>
              </a:xfrm>
              <a:prstGeom prst="rect">
                <a:avLst/>
              </a:prstGeom>
            </p:spPr>
            <p:txBody>
              <a:bodyPr wrap="square">
                <a:spAutoFit/>
              </a:bodyPr>
              <a:lstStyle/>
              <a:p>
                <a:pPr lvl="0"/>
                <a:r>
                  <a:rPr lang="en-US" sz="1400" b="1" dirty="0" smtClean="0">
                    <a:solidFill>
                      <a:srgbClr val="002060"/>
                    </a:solidFill>
                  </a:rPr>
                  <a:t>Modelling framework</a:t>
                </a:r>
                <a:endParaRPr lang="en-US" sz="1400" b="1" dirty="0">
                  <a:solidFill>
                    <a:srgbClr val="002060"/>
                  </a:solidFill>
                </a:endParaRPr>
              </a:p>
            </p:txBody>
          </p:sp>
          <p:sp>
            <p:nvSpPr>
              <p:cNvPr id="57" name="Rectangle 56"/>
              <p:cNvSpPr/>
              <p:nvPr/>
            </p:nvSpPr>
            <p:spPr>
              <a:xfrm>
                <a:off x="7363945" y="333129"/>
                <a:ext cx="1084842" cy="276175"/>
              </a:xfrm>
              <a:prstGeom prst="rect">
                <a:avLst/>
              </a:prstGeom>
            </p:spPr>
            <p:txBody>
              <a:bodyPr wrap="square">
                <a:spAutoFit/>
              </a:bodyPr>
              <a:lstStyle/>
              <a:p>
                <a:pPr lvl="0"/>
                <a:r>
                  <a:rPr lang="en-US" sz="1400" dirty="0" smtClean="0">
                    <a:solidFill>
                      <a:schemeClr val="accent1">
                        <a:lumMod val="60000"/>
                        <a:lumOff val="40000"/>
                      </a:schemeClr>
                    </a:solidFill>
                  </a:rPr>
                  <a:t>Discussion</a:t>
                </a:r>
                <a:endParaRPr lang="en-US" sz="1400" dirty="0">
                  <a:solidFill>
                    <a:schemeClr val="accent1">
                      <a:lumMod val="60000"/>
                      <a:lumOff val="40000"/>
                    </a:schemeClr>
                  </a:solidFill>
                </a:endParaRPr>
              </a:p>
            </p:txBody>
          </p:sp>
          <p:cxnSp>
            <p:nvCxnSpPr>
              <p:cNvPr id="58" name="Straight Connector 57"/>
              <p:cNvCxnSpPr/>
              <p:nvPr/>
            </p:nvCxnSpPr>
            <p:spPr>
              <a:xfrm flipV="1">
                <a:off x="1091682" y="634814"/>
                <a:ext cx="7076353" cy="60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a:xfrm>
              <a:off x="6611709" y="328491"/>
              <a:ext cx="2013007" cy="307777"/>
            </a:xfrm>
            <a:prstGeom prst="rect">
              <a:avLst/>
            </a:prstGeom>
          </p:spPr>
          <p:txBody>
            <a:bodyPr wrap="square">
              <a:spAutoFit/>
            </a:bodyPr>
            <a:lstStyle/>
            <a:p>
              <a:pPr lvl="0"/>
              <a:r>
                <a:rPr lang="en-US" sz="1400" dirty="0" smtClean="0">
                  <a:solidFill>
                    <a:schemeClr val="accent1">
                      <a:lumMod val="60000"/>
                      <a:lumOff val="40000"/>
                    </a:schemeClr>
                  </a:solidFill>
                </a:rPr>
                <a:t>Results</a:t>
              </a:r>
              <a:endParaRPr lang="en-US" sz="1400" dirty="0">
                <a:solidFill>
                  <a:schemeClr val="accent1">
                    <a:lumMod val="60000"/>
                    <a:lumOff val="40000"/>
                  </a:schemeClr>
                </a:solidFill>
              </a:endParaRPr>
            </a:p>
          </p:txBody>
        </p:sp>
      </p:grpSp>
    </p:spTree>
    <p:extLst>
      <p:ext uri="{BB962C8B-B14F-4D97-AF65-F5344CB8AC3E}">
        <p14:creationId xmlns:p14="http://schemas.microsoft.com/office/powerpoint/2010/main" val="637695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lgn="r"/>
            <a:fld id="{6032EFF6-B497-1D4E-A557-D85E06E93D4C}" type="slidenum">
              <a:rPr lang="en-US" smtClean="0"/>
              <a:pPr algn="r"/>
              <a:t>9</a:t>
            </a:fld>
            <a:endParaRPr lang="en-US" dirty="0"/>
          </a:p>
        </p:txBody>
      </p:sp>
      <p:pic>
        <p:nvPicPr>
          <p:cNvPr id="5" name="Picture 4"/>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415637" y="1372378"/>
            <a:ext cx="3685942" cy="4343079"/>
          </a:xfrm>
          <a:prstGeom prst="rect">
            <a:avLst/>
          </a:prstGeom>
        </p:spPr>
      </p:pic>
      <p:cxnSp>
        <p:nvCxnSpPr>
          <p:cNvPr id="6" name="Straight Arrow Connector 5"/>
          <p:cNvCxnSpPr/>
          <p:nvPr/>
        </p:nvCxnSpPr>
        <p:spPr>
          <a:xfrm>
            <a:off x="1661017" y="2512585"/>
            <a:ext cx="537587" cy="550457"/>
          </a:xfrm>
          <a:prstGeom prst="straightConnector1">
            <a:avLst/>
          </a:prstGeom>
          <a:noFill/>
          <a:ln w="57150" cap="flat" cmpd="sng" algn="ctr">
            <a:solidFill>
              <a:srgbClr val="FFC000"/>
            </a:solidFill>
            <a:prstDash val="solid"/>
            <a:miter lim="800000"/>
            <a:headEnd type="none" w="med" len="med"/>
            <a:tailEnd type="triangle" w="med" len="med"/>
          </a:ln>
          <a:effectLst/>
        </p:spPr>
      </p:cxnSp>
      <p:grpSp>
        <p:nvGrpSpPr>
          <p:cNvPr id="7" name="Group 6"/>
          <p:cNvGrpSpPr/>
          <p:nvPr/>
        </p:nvGrpSpPr>
        <p:grpSpPr>
          <a:xfrm>
            <a:off x="444497" y="1384968"/>
            <a:ext cx="969268" cy="1042002"/>
            <a:chOff x="14999854" y="15143779"/>
            <a:chExt cx="1184130" cy="1264015"/>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2414" y="15143779"/>
              <a:ext cx="666157" cy="73684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9854" y="15405943"/>
              <a:ext cx="666157" cy="73684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17827" y="15670947"/>
              <a:ext cx="666157" cy="736847"/>
            </a:xfrm>
            <a:prstGeom prst="rect">
              <a:avLst/>
            </a:prstGeom>
          </p:spPr>
        </p:pic>
      </p:grpSp>
      <p:sp>
        <p:nvSpPr>
          <p:cNvPr id="11" name="Rectangle 10"/>
          <p:cNvSpPr/>
          <p:nvPr/>
        </p:nvSpPr>
        <p:spPr>
          <a:xfrm>
            <a:off x="1365074" y="2235052"/>
            <a:ext cx="342487" cy="345724"/>
          </a:xfrm>
          <a:prstGeom prst="rect">
            <a:avLst/>
          </a:prstGeom>
          <a:gradFill flip="none" rotWithShape="1">
            <a:gsLst>
              <a:gs pos="0">
                <a:srgbClr val="FFC000"/>
              </a:gs>
              <a:gs pos="100000">
                <a:srgbClr val="5B9BD5">
                  <a:shade val="67500"/>
                  <a:satMod val="115000"/>
                </a:srgbClr>
              </a:gs>
              <a:gs pos="100000">
                <a:srgbClr val="5B9BD5">
                  <a:lumMod val="60000"/>
                  <a:lumOff val="40000"/>
                </a:srgbClr>
              </a:gs>
            </a:gsLst>
            <a:lin ang="10800000" scaled="1"/>
            <a:tileRect/>
          </a:gra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806" y="1825445"/>
            <a:ext cx="795598" cy="873267"/>
          </a:xfrm>
          <a:prstGeom prst="rect">
            <a:avLst/>
          </a:prstGeom>
        </p:spPr>
      </p:pic>
      <p:cxnSp>
        <p:nvCxnSpPr>
          <p:cNvPr id="13" name="Straight Arrow Connector 12"/>
          <p:cNvCxnSpPr>
            <a:stCxn id="14" idx="1"/>
          </p:cNvCxnSpPr>
          <p:nvPr/>
        </p:nvCxnSpPr>
        <p:spPr>
          <a:xfrm flipH="1">
            <a:off x="2810279" y="2612981"/>
            <a:ext cx="343066" cy="238825"/>
          </a:xfrm>
          <a:prstGeom prst="straightConnector1">
            <a:avLst/>
          </a:prstGeom>
          <a:noFill/>
          <a:ln w="57150" cap="flat" cmpd="sng" algn="ctr">
            <a:solidFill>
              <a:srgbClr val="FFC000"/>
            </a:solidFill>
            <a:prstDash val="solid"/>
            <a:miter lim="800000"/>
            <a:headEnd type="none" w="med" len="med"/>
            <a:tailEnd type="triangle" w="med" len="med"/>
          </a:ln>
          <a:effectLst/>
        </p:spPr>
      </p:cxnSp>
      <p:sp>
        <p:nvSpPr>
          <p:cNvPr id="14" name="Rectangle 13"/>
          <p:cNvSpPr/>
          <p:nvPr/>
        </p:nvSpPr>
        <p:spPr>
          <a:xfrm>
            <a:off x="3153345" y="2437763"/>
            <a:ext cx="369845" cy="350435"/>
          </a:xfrm>
          <a:prstGeom prst="rect">
            <a:avLst/>
          </a:prstGeom>
          <a:gradFill flip="none" rotWithShape="1">
            <a:gsLst>
              <a:gs pos="0">
                <a:sysClr val="windowText" lastClr="000000"/>
              </a:gs>
              <a:gs pos="0">
                <a:sysClr val="windowText" lastClr="000000"/>
              </a:gs>
              <a:gs pos="100000">
                <a:srgbClr val="FFC000"/>
              </a:gs>
            </a:gsLst>
            <a:lin ang="10800000" scaled="1"/>
            <a:tileRect/>
          </a:gra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5" name="Group 14"/>
          <p:cNvGrpSpPr/>
          <p:nvPr/>
        </p:nvGrpSpPr>
        <p:grpSpPr>
          <a:xfrm>
            <a:off x="4149156" y="1616712"/>
            <a:ext cx="4769461" cy="3759835"/>
            <a:chOff x="19853700" y="15884155"/>
            <a:chExt cx="6751359" cy="5177858"/>
          </a:xfrm>
        </p:grpSpPr>
        <p:pic>
          <p:nvPicPr>
            <p:cNvPr id="16" name="Picture 15"/>
            <p:cNvPicPr>
              <a:picLocks noChangeAspect="1"/>
            </p:cNvPicPr>
            <p:nvPr/>
          </p:nvPicPr>
          <p:blipFill rotWithShape="1">
            <a:blip r:embed="rId6">
              <a:duotone>
                <a:srgbClr val="5B9BD5">
                  <a:shade val="45000"/>
                  <a:satMod val="135000"/>
                </a:srgbClr>
                <a:prstClr val="white"/>
              </a:duotone>
              <a:extLst>
                <a:ext uri="{28A0092B-C50C-407E-A947-70E740481C1C}">
                  <a14:useLocalDpi xmlns:a14="http://schemas.microsoft.com/office/drawing/2010/main" val="0"/>
                </a:ext>
              </a:extLst>
            </a:blip>
            <a:srcRect l="3267" t="10120" r="59374" b="43951"/>
            <a:stretch/>
          </p:blipFill>
          <p:spPr>
            <a:xfrm>
              <a:off x="19853700" y="15884155"/>
              <a:ext cx="6751359" cy="5177858"/>
            </a:xfrm>
            <a:prstGeom prst="roundRect">
              <a:avLst>
                <a:gd name="adj" fmla="val 19269"/>
              </a:avLst>
            </a:prstGeom>
          </p:spPr>
        </p:pic>
        <p:sp>
          <p:nvSpPr>
            <p:cNvPr id="17" name="Rectangle 16"/>
            <p:cNvSpPr/>
            <p:nvPr/>
          </p:nvSpPr>
          <p:spPr>
            <a:xfrm>
              <a:off x="22485658" y="17975698"/>
              <a:ext cx="1657273" cy="930623"/>
            </a:xfrm>
            <a:prstGeom prst="rect">
              <a:avLst/>
            </a:prstGeom>
            <a:gradFill flip="none" rotWithShape="1">
              <a:gsLst>
                <a:gs pos="47000">
                  <a:srgbClr val="5B9BD5"/>
                </a:gs>
                <a:gs pos="100000">
                  <a:srgbClr val="FFC000"/>
                </a:gs>
              </a:gsLst>
              <a:lin ang="108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Wastewater treatment unit </a:t>
              </a:r>
            </a:p>
          </p:txBody>
        </p:sp>
        <p:sp>
          <p:nvSpPr>
            <p:cNvPr id="18" name="Oval 17"/>
            <p:cNvSpPr/>
            <p:nvPr/>
          </p:nvSpPr>
          <p:spPr>
            <a:xfrm>
              <a:off x="22061879" y="19830330"/>
              <a:ext cx="2562064" cy="1203174"/>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Water body node without upper limit</a:t>
              </a:r>
            </a:p>
          </p:txBody>
        </p:sp>
        <p:cxnSp>
          <p:nvCxnSpPr>
            <p:cNvPr id="19" name="Straight Arrow Connector 18"/>
            <p:cNvCxnSpPr/>
            <p:nvPr/>
          </p:nvCxnSpPr>
          <p:spPr>
            <a:xfrm>
              <a:off x="20556846" y="16853106"/>
              <a:ext cx="1494471" cy="10068"/>
            </a:xfrm>
            <a:prstGeom prst="straightConnector1">
              <a:avLst/>
            </a:prstGeom>
            <a:noFill/>
            <a:ln w="57150" cap="flat" cmpd="sng" algn="ctr">
              <a:solidFill>
                <a:srgbClr val="44546A"/>
              </a:solidFill>
              <a:prstDash val="solid"/>
              <a:miter lim="800000"/>
              <a:tailEnd type="triangle"/>
            </a:ln>
            <a:effectLst/>
          </p:spPr>
        </p:cxnSp>
        <p:sp>
          <p:nvSpPr>
            <p:cNvPr id="20" name="TextBox 19"/>
            <p:cNvSpPr txBox="1"/>
            <p:nvPr/>
          </p:nvSpPr>
          <p:spPr>
            <a:xfrm>
              <a:off x="19853701" y="16384587"/>
              <a:ext cx="2739864" cy="39431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wastewater inflow</a:t>
              </a:r>
            </a:p>
          </p:txBody>
        </p:sp>
        <p:cxnSp>
          <p:nvCxnSpPr>
            <p:cNvPr id="21" name="Straight Arrow Connector 20"/>
            <p:cNvCxnSpPr>
              <a:stCxn id="17" idx="2"/>
              <a:endCxn id="18" idx="0"/>
            </p:cNvCxnSpPr>
            <p:nvPr/>
          </p:nvCxnSpPr>
          <p:spPr>
            <a:xfrm>
              <a:off x="23314294" y="18906321"/>
              <a:ext cx="28617" cy="924009"/>
            </a:xfrm>
            <a:prstGeom prst="straightConnector1">
              <a:avLst/>
            </a:prstGeom>
            <a:noFill/>
            <a:ln w="57150" cap="flat" cmpd="sng" algn="ctr">
              <a:solidFill>
                <a:srgbClr val="44546A"/>
              </a:solidFill>
              <a:prstDash val="solid"/>
              <a:miter lim="800000"/>
              <a:tailEnd type="triangle"/>
            </a:ln>
            <a:effectLst/>
          </p:spPr>
        </p:cxnSp>
        <p:cxnSp>
          <p:nvCxnSpPr>
            <p:cNvPr id="22" name="Straight Arrow Connector 21"/>
            <p:cNvCxnSpPr>
              <a:endCxn id="17" idx="0"/>
            </p:cNvCxnSpPr>
            <p:nvPr/>
          </p:nvCxnSpPr>
          <p:spPr>
            <a:xfrm>
              <a:off x="23314296" y="17294240"/>
              <a:ext cx="0" cy="681457"/>
            </a:xfrm>
            <a:prstGeom prst="straightConnector1">
              <a:avLst/>
            </a:prstGeom>
            <a:noFill/>
            <a:ln w="57150" cap="flat" cmpd="sng" algn="ctr">
              <a:solidFill>
                <a:srgbClr val="44546A"/>
              </a:solidFill>
              <a:prstDash val="solid"/>
              <a:miter lim="800000"/>
              <a:tailEnd type="triangle"/>
            </a:ln>
            <a:effectLst/>
          </p:spPr>
        </p:cxnSp>
        <p:sp>
          <p:nvSpPr>
            <p:cNvPr id="23" name="TextBox 22"/>
            <p:cNvSpPr txBox="1"/>
            <p:nvPr/>
          </p:nvSpPr>
          <p:spPr>
            <a:xfrm>
              <a:off x="23481452" y="17240491"/>
              <a:ext cx="2622268" cy="38146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wastewater inflow</a:t>
              </a:r>
            </a:p>
          </p:txBody>
        </p:sp>
        <p:sp>
          <p:nvSpPr>
            <p:cNvPr id="24" name="TextBox 23"/>
            <p:cNvSpPr txBox="1"/>
            <p:nvPr/>
          </p:nvSpPr>
          <p:spPr>
            <a:xfrm>
              <a:off x="23387843" y="18984792"/>
              <a:ext cx="2639480" cy="38146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wastewater outflow</a:t>
              </a:r>
            </a:p>
          </p:txBody>
        </p:sp>
        <p:sp>
          <p:nvSpPr>
            <p:cNvPr id="25" name="Oval 24"/>
            <p:cNvSpPr/>
            <p:nvPr/>
          </p:nvSpPr>
          <p:spPr>
            <a:xfrm>
              <a:off x="22061879" y="16193758"/>
              <a:ext cx="2590009" cy="1130822"/>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Virtual storage node with fixed upper limit</a:t>
              </a:r>
            </a:p>
          </p:txBody>
        </p:sp>
      </p:grpSp>
      <p:cxnSp>
        <p:nvCxnSpPr>
          <p:cNvPr id="26" name="Straight Arrow Connector 25"/>
          <p:cNvCxnSpPr>
            <a:stCxn id="27" idx="6"/>
            <a:endCxn id="17" idx="1"/>
          </p:cNvCxnSpPr>
          <p:nvPr/>
        </p:nvCxnSpPr>
        <p:spPr>
          <a:xfrm>
            <a:off x="3369320" y="3425273"/>
            <a:ext cx="2639170" cy="48066"/>
          </a:xfrm>
          <a:prstGeom prst="straightConnector1">
            <a:avLst/>
          </a:prstGeom>
          <a:noFill/>
          <a:ln w="57150" cap="flat" cmpd="sng" algn="ctr">
            <a:solidFill>
              <a:srgbClr val="FFC000"/>
            </a:solidFill>
            <a:prstDash val="solid"/>
            <a:miter lim="800000"/>
            <a:headEnd type="none" w="med" len="med"/>
            <a:tailEnd type="triangle" w="med" len="med"/>
          </a:ln>
          <a:effectLst/>
        </p:spPr>
      </p:cxnSp>
      <p:sp>
        <p:nvSpPr>
          <p:cNvPr id="27" name="Oval 26"/>
          <p:cNvSpPr/>
          <p:nvPr/>
        </p:nvSpPr>
        <p:spPr>
          <a:xfrm>
            <a:off x="1900302" y="2855227"/>
            <a:ext cx="1469018" cy="1140091"/>
          </a:xfrm>
          <a:prstGeom prst="ellipse">
            <a:avLst/>
          </a:prstGeom>
          <a:solidFill>
            <a:srgbClr val="FFC000"/>
          </a:solidFill>
          <a:ln w="3175"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Irish electricity node</a:t>
            </a:r>
          </a:p>
        </p:txBody>
      </p:sp>
      <p:sp>
        <p:nvSpPr>
          <p:cNvPr id="28" name="TextBox 27"/>
          <p:cNvSpPr txBox="1"/>
          <p:nvPr/>
        </p:nvSpPr>
        <p:spPr>
          <a:xfrm>
            <a:off x="3646215" y="3055813"/>
            <a:ext cx="1578009" cy="286326"/>
          </a:xfrm>
          <a:prstGeom prst="rect">
            <a:avLst/>
          </a:prstGeom>
          <a:noFill/>
        </p:spPr>
        <p:txBody>
          <a:bodyPr wrap="square" rtlCol="0">
            <a:spAutoFit/>
          </a:bodyPr>
          <a:lstStyle/>
          <a:p>
            <a:pPr defTabSz="457200">
              <a:buClrTx/>
              <a:buFontTx/>
              <a:buNone/>
            </a:pPr>
            <a:r>
              <a:rPr lang="en-GB" sz="1200" kern="1200" dirty="0" smtClean="0">
                <a:solidFill>
                  <a:prstClr val="black"/>
                </a:solidFill>
                <a:latin typeface="Calibri" panose="020F0502020204030204" pitchFamily="34" charset="0"/>
                <a:ea typeface="+mn-ea"/>
                <a:cs typeface="Calibri" panose="020F0502020204030204" pitchFamily="34" charset="0"/>
              </a:rPr>
              <a:t>electricity input</a:t>
            </a:r>
            <a:endParaRPr lang="en-GB" sz="1200" kern="1200" dirty="0">
              <a:solidFill>
                <a:prstClr val="black"/>
              </a:solidFill>
              <a:latin typeface="Calibri" panose="020F0502020204030204" pitchFamily="34" charset="0"/>
              <a:ea typeface="+mn-ea"/>
              <a:cs typeface="Calibri" panose="020F0502020204030204" pitchFamily="34" charset="0"/>
            </a:endParaRPr>
          </a:p>
        </p:txBody>
      </p:sp>
      <p:pic>
        <p:nvPicPr>
          <p:cNvPr id="29" name="Picture 28"/>
          <p:cNvPicPr>
            <a:picLocks noChangeAspect="1"/>
          </p:cNvPicPr>
          <p:nvPr/>
        </p:nvPicPr>
        <p:blipFill rotWithShape="1">
          <a:blip r:embed="rId7">
            <a:extLst>
              <a:ext uri="{28A0092B-C50C-407E-A947-70E740481C1C}">
                <a14:useLocalDpi xmlns:a14="http://schemas.microsoft.com/office/drawing/2010/main" val="0"/>
              </a:ext>
            </a:extLst>
          </a:blip>
          <a:srcRect l="1326" t="1364" r="8772" b="5103"/>
          <a:stretch/>
        </p:blipFill>
        <p:spPr>
          <a:xfrm>
            <a:off x="1291587" y="4509961"/>
            <a:ext cx="1085979" cy="824123"/>
          </a:xfrm>
          <a:prstGeom prst="ellipse">
            <a:avLst/>
          </a:prstGeom>
        </p:spPr>
      </p:pic>
      <p:cxnSp>
        <p:nvCxnSpPr>
          <p:cNvPr id="30" name="Straight Connector 29"/>
          <p:cNvCxnSpPr>
            <a:stCxn id="32" idx="6"/>
            <a:endCxn id="33" idx="2"/>
          </p:cNvCxnSpPr>
          <p:nvPr/>
        </p:nvCxnSpPr>
        <p:spPr>
          <a:xfrm>
            <a:off x="1738051" y="4575451"/>
            <a:ext cx="566780" cy="0"/>
          </a:xfrm>
          <a:prstGeom prst="line">
            <a:avLst/>
          </a:prstGeom>
          <a:noFill/>
          <a:ln w="57150" cap="flat" cmpd="sng" algn="ctr">
            <a:solidFill>
              <a:srgbClr val="5B9BD5"/>
            </a:solidFill>
            <a:prstDash val="solid"/>
            <a:miter lim="800000"/>
          </a:ln>
          <a:effectLst/>
        </p:spPr>
      </p:cxnSp>
      <p:sp>
        <p:nvSpPr>
          <p:cNvPr id="31" name="Rectangle 30"/>
          <p:cNvSpPr/>
          <p:nvPr/>
        </p:nvSpPr>
        <p:spPr>
          <a:xfrm rot="16200000">
            <a:off x="1901047" y="4387033"/>
            <a:ext cx="322967" cy="366619"/>
          </a:xfrm>
          <a:prstGeom prst="rect">
            <a:avLst/>
          </a:prstGeom>
          <a:gradFill flip="none" rotWithShape="1">
            <a:gsLst>
              <a:gs pos="0">
                <a:srgbClr val="FFC000"/>
              </a:gs>
              <a:gs pos="100000">
                <a:srgbClr val="5B9BD5">
                  <a:shade val="67500"/>
                  <a:satMod val="115000"/>
                </a:srgbClr>
              </a:gs>
              <a:gs pos="100000">
                <a:srgbClr val="5B9BD5">
                  <a:lumMod val="60000"/>
                  <a:lumOff val="40000"/>
                </a:srgbClr>
              </a:gs>
            </a:gsLst>
            <a:lin ang="10800000" scaled="1"/>
            <a:tileRect/>
          </a:gra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Oval 31"/>
          <p:cNvSpPr/>
          <p:nvPr/>
        </p:nvSpPr>
        <p:spPr>
          <a:xfrm>
            <a:off x="478866" y="4300823"/>
            <a:ext cx="1259185" cy="549256"/>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Upper reservoir</a:t>
            </a:r>
          </a:p>
        </p:txBody>
      </p:sp>
      <p:sp>
        <p:nvSpPr>
          <p:cNvPr id="33" name="Oval 32"/>
          <p:cNvSpPr/>
          <p:nvPr/>
        </p:nvSpPr>
        <p:spPr>
          <a:xfrm>
            <a:off x="2304831" y="4300822"/>
            <a:ext cx="1263074" cy="549257"/>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Lower reservoir</a:t>
            </a:r>
          </a:p>
        </p:txBody>
      </p:sp>
      <p:cxnSp>
        <p:nvCxnSpPr>
          <p:cNvPr id="34" name="Straight Arrow Connector 33"/>
          <p:cNvCxnSpPr>
            <a:stCxn id="27" idx="3"/>
            <a:endCxn id="31" idx="3"/>
          </p:cNvCxnSpPr>
          <p:nvPr/>
        </p:nvCxnSpPr>
        <p:spPr>
          <a:xfrm flipH="1">
            <a:off x="2062531" y="3828356"/>
            <a:ext cx="52904" cy="580503"/>
          </a:xfrm>
          <a:prstGeom prst="straightConnector1">
            <a:avLst/>
          </a:prstGeom>
          <a:noFill/>
          <a:ln w="57150" cap="flat" cmpd="sng" algn="ctr">
            <a:solidFill>
              <a:srgbClr val="FFC000"/>
            </a:solidFill>
            <a:prstDash val="solid"/>
            <a:miter lim="800000"/>
            <a:headEnd type="triangle" w="med" len="med"/>
            <a:tailEnd type="triangle" w="med" len="med"/>
          </a:ln>
          <a:effectLst/>
        </p:spPr>
      </p:cxnSp>
      <p:sp>
        <p:nvSpPr>
          <p:cNvPr id="35" name="TextBox 34"/>
          <p:cNvSpPr txBox="1"/>
          <p:nvPr/>
        </p:nvSpPr>
        <p:spPr>
          <a:xfrm>
            <a:off x="2012335" y="1811128"/>
            <a:ext cx="1578009" cy="286326"/>
          </a:xfrm>
          <a:prstGeom prst="rect">
            <a:avLst/>
          </a:prstGeom>
          <a:noFill/>
        </p:spPr>
        <p:txBody>
          <a:bodyPr wrap="square" rtlCol="0">
            <a:spAutoFit/>
          </a:bodyPr>
          <a:lstStyle/>
          <a:p>
            <a:pPr defTabSz="457200">
              <a:buClrTx/>
              <a:buFontTx/>
              <a:buNone/>
            </a:pPr>
            <a:r>
              <a:rPr lang="en-GB" sz="1200" kern="1200" dirty="0" smtClean="0">
                <a:solidFill>
                  <a:prstClr val="black"/>
                </a:solidFill>
                <a:latin typeface="Calibri" panose="020F0502020204030204" pitchFamily="34" charset="0"/>
                <a:ea typeface="+mn-ea"/>
                <a:cs typeface="Calibri" panose="020F0502020204030204" pitchFamily="34" charset="0"/>
              </a:rPr>
              <a:t>electricity grid</a:t>
            </a:r>
            <a:endParaRPr lang="en-GB" sz="1200" kern="1200" dirty="0">
              <a:solidFill>
                <a:prstClr val="black"/>
              </a:solidFill>
              <a:latin typeface="Calibri" panose="020F0502020204030204" pitchFamily="34" charset="0"/>
              <a:ea typeface="+mn-ea"/>
              <a:cs typeface="Calibri" panose="020F0502020204030204" pitchFamily="34" charset="0"/>
            </a:endParaRPr>
          </a:p>
        </p:txBody>
      </p:sp>
      <p:sp>
        <p:nvSpPr>
          <p:cNvPr id="36" name="TextBox 35"/>
          <p:cNvSpPr txBox="1"/>
          <p:nvPr/>
        </p:nvSpPr>
        <p:spPr>
          <a:xfrm>
            <a:off x="4919953" y="1493148"/>
            <a:ext cx="2043953" cy="286326"/>
          </a:xfrm>
          <a:prstGeom prst="rect">
            <a:avLst/>
          </a:prstGeom>
          <a:noFill/>
        </p:spPr>
        <p:txBody>
          <a:bodyPr wrap="square" rtlCol="0">
            <a:spAutoFit/>
          </a:bodyPr>
          <a:lstStyle/>
          <a:p>
            <a:pPr defTabSz="457200">
              <a:buClrTx/>
              <a:buFontTx/>
              <a:buNone/>
            </a:pPr>
            <a:r>
              <a:rPr lang="en-GB" sz="1200" kern="1200" dirty="0" smtClean="0">
                <a:solidFill>
                  <a:prstClr val="black"/>
                </a:solidFill>
                <a:latin typeface="Calibri" panose="020F0502020204030204" pitchFamily="34" charset="0"/>
                <a:ea typeface="+mn-ea"/>
                <a:cs typeface="Calibri" panose="020F0502020204030204" pitchFamily="34" charset="0"/>
              </a:rPr>
              <a:t>wastewater grid</a:t>
            </a:r>
            <a:endParaRPr lang="en-GB" sz="1200" kern="1200" dirty="0">
              <a:solidFill>
                <a:prstClr val="black"/>
              </a:solidFill>
              <a:latin typeface="Calibri" panose="020F0502020204030204" pitchFamily="34" charset="0"/>
              <a:ea typeface="+mn-ea"/>
              <a:cs typeface="Calibri" panose="020F0502020204030204" pitchFamily="34" charset="0"/>
            </a:endParaRPr>
          </a:p>
        </p:txBody>
      </p:sp>
      <p:sp>
        <p:nvSpPr>
          <p:cNvPr id="37" name="TextBox 36"/>
          <p:cNvSpPr txBox="1"/>
          <p:nvPr/>
        </p:nvSpPr>
        <p:spPr>
          <a:xfrm>
            <a:off x="6581136" y="5575103"/>
            <a:ext cx="3227257" cy="286326"/>
          </a:xfrm>
          <a:prstGeom prst="rect">
            <a:avLst/>
          </a:prstGeom>
          <a:noFill/>
        </p:spPr>
        <p:txBody>
          <a:bodyPr wrap="square" rtlCol="0">
            <a:spAutoFit/>
          </a:bodyPr>
          <a:lstStyle/>
          <a:p>
            <a:pPr defTabSz="457200">
              <a:buClrTx/>
              <a:buFontTx/>
              <a:buNone/>
            </a:pPr>
            <a:r>
              <a:rPr lang="en-GB" sz="1200" kern="1200" dirty="0" smtClean="0">
                <a:solidFill>
                  <a:prstClr val="black"/>
                </a:solidFill>
                <a:latin typeface="Calibri" panose="020F0502020204030204" pitchFamily="34" charset="0"/>
                <a:ea typeface="+mn-ea"/>
                <a:cs typeface="Calibri" panose="020F0502020204030204" pitchFamily="34" charset="0"/>
              </a:rPr>
              <a:t>*BOD: Biological Oxygen Demand</a:t>
            </a:r>
            <a:endParaRPr lang="en-GB" sz="1200" kern="1200" dirty="0">
              <a:solidFill>
                <a:prstClr val="black"/>
              </a:solidFill>
              <a:latin typeface="Calibri" panose="020F0502020204030204" pitchFamily="34" charset="0"/>
              <a:ea typeface="+mn-ea"/>
              <a:cs typeface="Calibri" panose="020F0502020204030204" pitchFamily="34" charset="0"/>
            </a:endParaRPr>
          </a:p>
        </p:txBody>
      </p:sp>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9827" b="92486" l="1289" r="96263">
                        <a14:foregroundMark x1="69588" y1="65896" x2="69588" y2="65896"/>
                        <a14:foregroundMark x1="23840" y1="61079" x2="23840" y2="61079"/>
                        <a14:foregroundMark x1="63015" y1="68401" x2="63015" y2="68401"/>
                        <a14:foregroundMark x1="21134" y1="64355" x2="21134" y2="64355"/>
                      </a14:backgroundRemoval>
                    </a14:imgEffect>
                  </a14:imgLayer>
                </a14:imgProps>
              </a:ext>
              <a:ext uri="{28A0092B-C50C-407E-A947-70E740481C1C}">
                <a14:useLocalDpi xmlns:a14="http://schemas.microsoft.com/office/drawing/2010/main" val="0"/>
              </a:ext>
            </a:extLst>
          </a:blip>
          <a:stretch>
            <a:fillRect/>
          </a:stretch>
        </p:blipFill>
        <p:spPr>
          <a:xfrm>
            <a:off x="1293107" y="1812124"/>
            <a:ext cx="932229" cy="622953"/>
          </a:xfrm>
          <a:prstGeom prst="rect">
            <a:avLst/>
          </a:prstGeom>
        </p:spPr>
      </p:pic>
      <p:cxnSp>
        <p:nvCxnSpPr>
          <p:cNvPr id="39" name="Straight Arrow Connector 38"/>
          <p:cNvCxnSpPr>
            <a:stCxn id="27" idx="5"/>
          </p:cNvCxnSpPr>
          <p:nvPr/>
        </p:nvCxnSpPr>
        <p:spPr>
          <a:xfrm>
            <a:off x="3154187" y="3828356"/>
            <a:ext cx="1562786" cy="892950"/>
          </a:xfrm>
          <a:prstGeom prst="straightConnector1">
            <a:avLst/>
          </a:prstGeom>
          <a:noFill/>
          <a:ln w="57150" cap="flat" cmpd="sng" algn="ctr">
            <a:solidFill>
              <a:srgbClr val="FFC000"/>
            </a:solidFill>
            <a:prstDash val="solid"/>
            <a:miter lim="800000"/>
            <a:tailEnd type="triangle"/>
          </a:ln>
          <a:effectLst/>
        </p:spPr>
      </p:cxnSp>
      <p:sp>
        <p:nvSpPr>
          <p:cNvPr id="40" name="TextBox 39"/>
          <p:cNvSpPr txBox="1"/>
          <p:nvPr/>
        </p:nvSpPr>
        <p:spPr>
          <a:xfrm>
            <a:off x="3837803" y="4693892"/>
            <a:ext cx="1799609" cy="276999"/>
          </a:xfrm>
          <a:prstGeom prst="rect">
            <a:avLst/>
          </a:prstGeom>
          <a:noFill/>
        </p:spPr>
        <p:txBody>
          <a:bodyPr wrap="square" rtlCol="0">
            <a:spAutoFit/>
          </a:bodyPr>
          <a:lstStyle/>
          <a:p>
            <a:pPr defTabSz="457200">
              <a:buClrTx/>
              <a:buFontTx/>
              <a:buNone/>
            </a:pPr>
            <a:r>
              <a:rPr lang="en-GB" sz="1200" kern="1200" dirty="0" smtClean="0">
                <a:solidFill>
                  <a:prstClr val="black"/>
                </a:solidFill>
                <a:latin typeface="Calibri" panose="020F0502020204030204" pitchFamily="34" charset="0"/>
                <a:ea typeface="+mn-ea"/>
                <a:cs typeface="Calibri" panose="020F0502020204030204" pitchFamily="34" charset="0"/>
              </a:rPr>
              <a:t>electricity demand</a:t>
            </a:r>
            <a:endParaRPr lang="en-GB" sz="1200" kern="1200" dirty="0">
              <a:solidFill>
                <a:prstClr val="black"/>
              </a:solidFill>
              <a:latin typeface="Calibri" panose="020F0502020204030204" pitchFamily="34" charset="0"/>
              <a:ea typeface="+mn-ea"/>
              <a:cs typeface="Calibri" panose="020F0502020204030204" pitchFamily="34" charset="0"/>
            </a:endParaRPr>
          </a:p>
        </p:txBody>
      </p:sp>
      <p:grpSp>
        <p:nvGrpSpPr>
          <p:cNvPr id="55" name="Group 54"/>
          <p:cNvGrpSpPr/>
          <p:nvPr/>
        </p:nvGrpSpPr>
        <p:grpSpPr>
          <a:xfrm>
            <a:off x="1091682" y="315013"/>
            <a:ext cx="8052318" cy="362420"/>
            <a:chOff x="1091682" y="315013"/>
            <a:chExt cx="8052318" cy="362420"/>
          </a:xfrm>
        </p:grpSpPr>
        <p:grpSp>
          <p:nvGrpSpPr>
            <p:cNvPr id="56" name="Group 55"/>
            <p:cNvGrpSpPr/>
            <p:nvPr/>
          </p:nvGrpSpPr>
          <p:grpSpPr>
            <a:xfrm>
              <a:off x="1091682" y="315013"/>
              <a:ext cx="8052318" cy="362420"/>
              <a:chOff x="1091682" y="315698"/>
              <a:chExt cx="7357105" cy="325208"/>
            </a:xfrm>
          </p:grpSpPr>
          <p:sp>
            <p:nvSpPr>
              <p:cNvPr id="58" name="Rectangle 57"/>
              <p:cNvSpPr/>
              <p:nvPr/>
            </p:nvSpPr>
            <p:spPr>
              <a:xfrm>
                <a:off x="1261708" y="326451"/>
                <a:ext cx="926392" cy="276176"/>
              </a:xfrm>
              <a:prstGeom prst="rect">
                <a:avLst/>
              </a:prstGeom>
            </p:spPr>
            <p:txBody>
              <a:bodyPr wrap="none">
                <a:spAutoFit/>
              </a:bodyPr>
              <a:lstStyle/>
              <a:p>
                <a:pPr lvl="0"/>
                <a:r>
                  <a:rPr lang="en-US" sz="1400" dirty="0" smtClean="0">
                    <a:solidFill>
                      <a:schemeClr val="accent1">
                        <a:lumMod val="60000"/>
                        <a:lumOff val="40000"/>
                      </a:schemeClr>
                    </a:solidFill>
                  </a:rPr>
                  <a:t>Motivation</a:t>
                </a:r>
                <a:endParaRPr lang="en-US" sz="1400" dirty="0">
                  <a:solidFill>
                    <a:schemeClr val="accent1">
                      <a:lumMod val="60000"/>
                      <a:lumOff val="40000"/>
                    </a:schemeClr>
                  </a:solidFill>
                </a:endParaRPr>
              </a:p>
            </p:txBody>
          </p:sp>
          <p:sp>
            <p:nvSpPr>
              <p:cNvPr id="59" name="Rectangle 58"/>
              <p:cNvSpPr/>
              <p:nvPr/>
            </p:nvSpPr>
            <p:spPr>
              <a:xfrm>
                <a:off x="2405958" y="322280"/>
                <a:ext cx="1839210" cy="276175"/>
              </a:xfrm>
              <a:prstGeom prst="rect">
                <a:avLst/>
              </a:prstGeom>
            </p:spPr>
            <p:txBody>
              <a:bodyPr wrap="square">
                <a:spAutoFit/>
              </a:bodyPr>
              <a:lstStyle/>
              <a:p>
                <a:pPr lvl="0"/>
                <a:r>
                  <a:rPr lang="en-US" sz="1400" dirty="0" smtClean="0">
                    <a:solidFill>
                      <a:schemeClr val="accent1">
                        <a:lumMod val="60000"/>
                        <a:lumOff val="40000"/>
                      </a:schemeClr>
                    </a:solidFill>
                  </a:rPr>
                  <a:t>Literature</a:t>
                </a:r>
                <a:endParaRPr lang="en-US" sz="1400" dirty="0">
                  <a:solidFill>
                    <a:schemeClr val="accent1">
                      <a:lumMod val="60000"/>
                      <a:lumOff val="40000"/>
                    </a:schemeClr>
                  </a:solidFill>
                </a:endParaRPr>
              </a:p>
            </p:txBody>
          </p:sp>
          <p:sp>
            <p:nvSpPr>
              <p:cNvPr id="60" name="Rectangle 59"/>
              <p:cNvSpPr/>
              <p:nvPr/>
            </p:nvSpPr>
            <p:spPr>
              <a:xfrm>
                <a:off x="3768543" y="315698"/>
                <a:ext cx="1991178" cy="276176"/>
              </a:xfrm>
              <a:prstGeom prst="rect">
                <a:avLst/>
              </a:prstGeom>
            </p:spPr>
            <p:txBody>
              <a:bodyPr wrap="square">
                <a:spAutoFit/>
              </a:bodyPr>
              <a:lstStyle/>
              <a:p>
                <a:pPr lvl="0"/>
                <a:r>
                  <a:rPr lang="en-US" sz="1400" b="1" dirty="0" smtClean="0">
                    <a:solidFill>
                      <a:srgbClr val="002060"/>
                    </a:solidFill>
                  </a:rPr>
                  <a:t>Modelling framework</a:t>
                </a:r>
                <a:endParaRPr lang="en-US" sz="1400" b="1" dirty="0">
                  <a:solidFill>
                    <a:srgbClr val="002060"/>
                  </a:solidFill>
                </a:endParaRPr>
              </a:p>
            </p:txBody>
          </p:sp>
          <p:sp>
            <p:nvSpPr>
              <p:cNvPr id="61" name="Rectangle 60"/>
              <p:cNvSpPr/>
              <p:nvPr/>
            </p:nvSpPr>
            <p:spPr>
              <a:xfrm>
                <a:off x="7363945" y="333129"/>
                <a:ext cx="1084842" cy="276175"/>
              </a:xfrm>
              <a:prstGeom prst="rect">
                <a:avLst/>
              </a:prstGeom>
            </p:spPr>
            <p:txBody>
              <a:bodyPr wrap="square">
                <a:spAutoFit/>
              </a:bodyPr>
              <a:lstStyle/>
              <a:p>
                <a:pPr lvl="0"/>
                <a:r>
                  <a:rPr lang="en-US" sz="1400" dirty="0" smtClean="0">
                    <a:solidFill>
                      <a:schemeClr val="accent1">
                        <a:lumMod val="60000"/>
                        <a:lumOff val="40000"/>
                      </a:schemeClr>
                    </a:solidFill>
                  </a:rPr>
                  <a:t>Discussion</a:t>
                </a:r>
                <a:endParaRPr lang="en-US" sz="1400" dirty="0">
                  <a:solidFill>
                    <a:schemeClr val="accent1">
                      <a:lumMod val="60000"/>
                      <a:lumOff val="40000"/>
                    </a:schemeClr>
                  </a:solidFill>
                </a:endParaRPr>
              </a:p>
            </p:txBody>
          </p:sp>
          <p:cxnSp>
            <p:nvCxnSpPr>
              <p:cNvPr id="62" name="Straight Connector 61"/>
              <p:cNvCxnSpPr/>
              <p:nvPr/>
            </p:nvCxnSpPr>
            <p:spPr>
              <a:xfrm flipV="1">
                <a:off x="1091682" y="634814"/>
                <a:ext cx="7076353" cy="60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57" name="Rectangle 56"/>
            <p:cNvSpPr/>
            <p:nvPr/>
          </p:nvSpPr>
          <p:spPr>
            <a:xfrm>
              <a:off x="6611709" y="328491"/>
              <a:ext cx="2013007" cy="307777"/>
            </a:xfrm>
            <a:prstGeom prst="rect">
              <a:avLst/>
            </a:prstGeom>
          </p:spPr>
          <p:txBody>
            <a:bodyPr wrap="square">
              <a:spAutoFit/>
            </a:bodyPr>
            <a:lstStyle/>
            <a:p>
              <a:pPr lvl="0"/>
              <a:r>
                <a:rPr lang="en-US" sz="1400" dirty="0" smtClean="0">
                  <a:solidFill>
                    <a:schemeClr val="accent1">
                      <a:lumMod val="60000"/>
                      <a:lumOff val="40000"/>
                    </a:schemeClr>
                  </a:solidFill>
                </a:rPr>
                <a:t>Results</a:t>
              </a:r>
              <a:endParaRPr lang="en-US" sz="1400" dirty="0">
                <a:solidFill>
                  <a:schemeClr val="accent1">
                    <a:lumMod val="60000"/>
                    <a:lumOff val="40000"/>
                  </a:schemeClr>
                </a:solidFill>
              </a:endParaRPr>
            </a:p>
          </p:txBody>
        </p:sp>
      </p:grpSp>
    </p:spTree>
    <p:extLst>
      <p:ext uri="{BB962C8B-B14F-4D97-AF65-F5344CB8AC3E}">
        <p14:creationId xmlns:p14="http://schemas.microsoft.com/office/powerpoint/2010/main" val="288743259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E264EC0583954AB757EC9B256452BF" ma:contentTypeVersion="0" ma:contentTypeDescription="Create a new document." ma:contentTypeScope="" ma:versionID="3efffce8cc40e87d69739ac41a53466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A226A5-570B-4AE7-B166-811E7416FD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6423FFE-95F4-43B7-9495-3B91E7D99BA4}">
  <ds:schemaRefs>
    <ds:schemaRef ds:uri="http://schemas.microsoft.com/sharepoint/v3/contenttype/forms"/>
  </ds:schemaRefs>
</ds:datastoreItem>
</file>

<file path=customXml/itemProps3.xml><?xml version="1.0" encoding="utf-8"?>
<ds:datastoreItem xmlns:ds="http://schemas.openxmlformats.org/officeDocument/2006/customXml" ds:itemID="{54C08C84-3E78-4B5C-B429-35091248C6BE}">
  <ds:schemaRefs>
    <ds:schemaRef ds:uri="http://purl.org/dc/dcmitype/"/>
    <ds:schemaRef ds:uri="http://purl.org/dc/terms/"/>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2553</TotalTime>
  <Words>2083</Words>
  <Application>Microsoft Office PowerPoint</Application>
  <PresentationFormat>On-screen Show (4:3)</PresentationFormat>
  <Paragraphs>305</Paragraphs>
  <Slides>12</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DIN Next LT Pro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Gallagher</dc:creator>
  <cp:lastModifiedBy>Dana Kirchem</cp:lastModifiedBy>
  <cp:revision>292</cp:revision>
  <dcterms:created xsi:type="dcterms:W3CDTF">2017-07-06T20:46:34Z</dcterms:created>
  <dcterms:modified xsi:type="dcterms:W3CDTF">2019-08-26T17:02:36Z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0x01010077E264EC0583954AB757EC9B256452BF</vt:lpwstr>
  </property>
</Properties>
</file>