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1"/>
  </p:notesMasterIdLst>
  <p:sldIdLst>
    <p:sldId id="256" r:id="rId2"/>
    <p:sldId id="257" r:id="rId3"/>
    <p:sldId id="260" r:id="rId4"/>
    <p:sldId id="262" r:id="rId5"/>
    <p:sldId id="261" r:id="rId6"/>
    <p:sldId id="273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69" r:id="rId15"/>
    <p:sldId id="275" r:id="rId16"/>
    <p:sldId id="276" r:id="rId17"/>
    <p:sldId id="271" r:id="rId18"/>
    <p:sldId id="272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59296-18F0-41FC-AE4E-034051CDC643}" type="datetimeFigureOut">
              <a:rPr lang="en-US" smtClean="0"/>
              <a:t>12-Sep-19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FF290-31CD-4DCE-AA63-FD1A039CB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9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27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42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50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7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0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601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6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1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41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23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44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20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08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99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01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FF290-31CD-4DCE-AA63-FD1A039CB5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3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34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6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8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8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 descr="ç¸å³å¾ç">
            <a:extLst>
              <a:ext uri="{FF2B5EF4-FFF2-40B4-BE49-F238E27FC236}">
                <a16:creationId xmlns="" xmlns:a16="http://schemas.microsoft.com/office/drawing/2014/main" id="{566C222B-297A-4C5F-9D8C-0F2362955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535855"/>
            <a:ext cx="745636" cy="74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3" y="5689217"/>
            <a:ext cx="1789180" cy="43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3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18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8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515533"/>
            <a:ext cx="3703320" cy="43535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15534"/>
            <a:ext cx="3703320" cy="4353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7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87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498600"/>
            <a:ext cx="3703320" cy="73627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379134"/>
            <a:ext cx="3703320" cy="34899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498600"/>
            <a:ext cx="3703320" cy="73627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379134"/>
            <a:ext cx="3703320" cy="3489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966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0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193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579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486024"/>
            <a:ext cx="7543801" cy="438307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17-Sep-2019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Impact of Flexibility Service Requirements on Investment Decisions and Costs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F69DFDD-B19A-4564-A649-7FD76BAAA03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22959" y="1365312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84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50" dirty="0"/>
              <a:t>Impact of Flexibility Service Requirements on Power System Investment Decisions and </a:t>
            </a:r>
            <a:r>
              <a:rPr lang="en-US" sz="4050" dirty="0" smtClean="0"/>
              <a:t>Costs</a:t>
            </a:r>
            <a:endParaRPr lang="en-US" sz="40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Ciara </a:t>
            </a:r>
            <a:r>
              <a:rPr lang="en-US" dirty="0" err="1" smtClean="0"/>
              <a:t>O’Dwyer</a:t>
            </a:r>
            <a:endParaRPr lang="en-US" dirty="0" smtClean="0"/>
          </a:p>
          <a:p>
            <a:r>
              <a:rPr lang="en-US" dirty="0" smtClean="0"/>
              <a:t>Damian Flynn</a:t>
            </a:r>
          </a:p>
          <a:p>
            <a:r>
              <a:rPr lang="en-US" dirty="0" smtClean="0"/>
              <a:t>ESRI/UCD conference 17/09/2019</a:t>
            </a:r>
          </a:p>
        </p:txBody>
      </p:sp>
      <p:pic>
        <p:nvPicPr>
          <p:cNvPr id="4" name="Picture 2" descr="ç¸å³å¾ç">
            <a:extLst>
              <a:ext uri="{FF2B5EF4-FFF2-40B4-BE49-F238E27FC236}">
                <a16:creationId xmlns="" xmlns:a16="http://schemas.microsoft.com/office/drawing/2014/main" id="{566C222B-297A-4C5F-9D8C-0F2362955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151" y="4663779"/>
            <a:ext cx="1352418" cy="135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155" y="420285"/>
            <a:ext cx="3246474" cy="79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Core plant portfolio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084564"/>
              </p:ext>
            </p:extLst>
          </p:nvPr>
        </p:nvGraphicFramePr>
        <p:xfrm>
          <a:off x="1815118" y="1629834"/>
          <a:ext cx="5610226" cy="3972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7843"/>
                <a:gridCol w="1672358"/>
                <a:gridCol w="1730025"/>
              </a:tblGrid>
              <a:tr h="26736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Steady </a:t>
                      </a: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Evolution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2030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Core Investment 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Model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3"/>
                    </a:solidFill>
                  </a:tcPr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Coal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Gas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5657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Distillate / HFO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Onshore Wind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Offshore Wind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700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700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Hydro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Biomass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Solar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Pumped Storage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Battery Storage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DC Interconnection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1650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CHP or Waste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953933" y="2387600"/>
            <a:ext cx="3564467" cy="287867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953931" y="4521206"/>
            <a:ext cx="3564467" cy="287867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3" y="1888066"/>
            <a:ext cx="7613227" cy="3981027"/>
          </a:xfrm>
        </p:spPr>
        <p:txBody>
          <a:bodyPr>
            <a:normAutofit/>
          </a:bodyPr>
          <a:lstStyle/>
          <a:p>
            <a:pPr marL="173831" indent="-173831"/>
            <a:r>
              <a:rPr lang="en-US" dirty="0"/>
              <a:t>Investment options:</a:t>
            </a:r>
          </a:p>
          <a:p>
            <a:pPr marL="329279" lvl="1" indent="-173831"/>
            <a:r>
              <a:rPr lang="en-US" dirty="0"/>
              <a:t>OCGT</a:t>
            </a:r>
          </a:p>
          <a:p>
            <a:pPr marL="329279" lvl="1" indent="-173831"/>
            <a:r>
              <a:rPr lang="en-US" dirty="0"/>
              <a:t>CCGT</a:t>
            </a:r>
          </a:p>
          <a:p>
            <a:pPr marL="329279" lvl="1" indent="-173831"/>
            <a:r>
              <a:rPr lang="en-US" dirty="0"/>
              <a:t>Grid-scale batteries</a:t>
            </a:r>
          </a:p>
          <a:p>
            <a:pPr marL="173831" indent="-173831"/>
            <a:r>
              <a:rPr lang="en-US" dirty="0" smtClean="0"/>
              <a:t>Three representative weeks selected based on random sampling</a:t>
            </a:r>
          </a:p>
          <a:p>
            <a:pPr marL="173831" indent="-173831"/>
            <a:r>
              <a:rPr lang="en-US" dirty="0" smtClean="0"/>
              <a:t>Objective </a:t>
            </a:r>
            <a:r>
              <a:rPr lang="en-US" dirty="0"/>
              <a:t>function considers fuel and carbon </a:t>
            </a:r>
            <a:r>
              <a:rPr lang="en-US" dirty="0" smtClean="0"/>
              <a:t>costs, start </a:t>
            </a:r>
            <a:r>
              <a:rPr lang="en-US" dirty="0"/>
              <a:t>costs </a:t>
            </a:r>
            <a:r>
              <a:rPr lang="en-US" dirty="0" smtClean="0"/>
              <a:t>and variable </a:t>
            </a:r>
            <a:r>
              <a:rPr lang="en-US" dirty="0"/>
              <a:t>O&amp;M </a:t>
            </a:r>
            <a:r>
              <a:rPr lang="en-US" dirty="0" smtClean="0"/>
              <a:t>and penalties </a:t>
            </a:r>
          </a:p>
          <a:p>
            <a:pPr marL="173831" indent="-173831"/>
            <a:r>
              <a:rPr lang="en-US" dirty="0" smtClean="0"/>
              <a:t>Unit constraints include min. gen. levels and min. operation and shut down hours</a:t>
            </a:r>
          </a:p>
          <a:p>
            <a:pPr marL="173831" indent="-173831"/>
            <a:r>
              <a:rPr lang="en-US" dirty="0" smtClean="0"/>
              <a:t>Inertial floor of 17.5 GWs enforced</a:t>
            </a:r>
          </a:p>
          <a:p>
            <a:pPr marL="0" indent="0">
              <a:buNone/>
            </a:pPr>
            <a:endParaRPr lang="en-US" dirty="0" smtClean="0"/>
          </a:p>
          <a:p>
            <a:pPr marL="329279" lvl="1" indent="-17383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73831" indent="-17383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23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576" y="1541723"/>
            <a:ext cx="7613227" cy="3981027"/>
          </a:xfrm>
        </p:spPr>
        <p:txBody>
          <a:bodyPr>
            <a:normAutofit/>
          </a:bodyPr>
          <a:lstStyle/>
          <a:p>
            <a:pPr marL="173831" indent="-173831"/>
            <a:r>
              <a:rPr lang="en-US" dirty="0" smtClean="0"/>
              <a:t>Capacity margin of 1000 MW</a:t>
            </a:r>
          </a:p>
          <a:p>
            <a:pPr marL="155448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73831" indent="-17383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825174"/>
              </p:ext>
            </p:extLst>
          </p:nvPr>
        </p:nvGraphicFramePr>
        <p:xfrm>
          <a:off x="499533" y="2264303"/>
          <a:ext cx="5628209" cy="2190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600"/>
                <a:gridCol w="4510609"/>
              </a:tblGrid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Reserve Scenario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Description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ctr">
                    <a:solidFill>
                      <a:schemeClr val="accent3"/>
                    </a:solidFill>
                  </a:tcPr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A</a:t>
                      </a: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No Reserve (Capacity Margin Included)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only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POR &amp; FFR only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&amp; 1 Hour Ramping Product only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POR, FFR &amp; 1 Hour Ramping Product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7742" y="2289697"/>
            <a:ext cx="2762674" cy="2035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785" y="4292439"/>
            <a:ext cx="1597542" cy="71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Results – investment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829" y="1387544"/>
            <a:ext cx="5798373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6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Results – investment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32" y="1388529"/>
            <a:ext cx="5798372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7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Results – scheduling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4" y="1391068"/>
            <a:ext cx="5798385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8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Results – scheduling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16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841" y="1388532"/>
            <a:ext cx="5798370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8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3" y="1888066"/>
            <a:ext cx="7613227" cy="3981027"/>
          </a:xfrm>
        </p:spPr>
        <p:txBody>
          <a:bodyPr>
            <a:normAutofit/>
          </a:bodyPr>
          <a:lstStyle/>
          <a:p>
            <a:pPr marL="173831" indent="-173831"/>
            <a:r>
              <a:rPr lang="en-US" dirty="0" smtClean="0"/>
              <a:t>Importance of operational detail in investment models</a:t>
            </a:r>
          </a:p>
          <a:p>
            <a:pPr marL="173831" indent="-173831"/>
            <a:r>
              <a:rPr lang="en-US" dirty="0" smtClean="0"/>
              <a:t>Inclusion of system services in investment models alters optimum plant portfolio</a:t>
            </a:r>
          </a:p>
          <a:p>
            <a:pPr marL="173831" indent="-173831"/>
            <a:r>
              <a:rPr lang="en-US" dirty="0" smtClean="0"/>
              <a:t>Importance of clear long-term signals for investors</a:t>
            </a:r>
          </a:p>
          <a:p>
            <a:pPr marL="173831" indent="-173831"/>
            <a:r>
              <a:rPr lang="en-US" dirty="0" smtClean="0"/>
              <a:t>Sub-optimal investments will lead to in increased operating costs and increased levels of curtailment and CO</a:t>
            </a:r>
            <a:r>
              <a:rPr lang="en-US" baseline="-25000" dirty="0" smtClean="0"/>
              <a:t>2</a:t>
            </a:r>
            <a:r>
              <a:rPr lang="en-US" dirty="0" smtClean="0"/>
              <a:t> emissions</a:t>
            </a:r>
          </a:p>
          <a:p>
            <a:pPr marL="329279" lvl="1" indent="-17383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73831" indent="-17383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7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3" y="1888066"/>
            <a:ext cx="7613227" cy="3981027"/>
          </a:xfrm>
        </p:spPr>
        <p:txBody>
          <a:bodyPr>
            <a:normAutofit/>
          </a:bodyPr>
          <a:lstStyle/>
          <a:p>
            <a:pPr marL="173831" indent="-173831"/>
            <a:r>
              <a:rPr lang="en-US" dirty="0" smtClean="0"/>
              <a:t>Higher RES scenarios</a:t>
            </a:r>
          </a:p>
          <a:p>
            <a:pPr marL="173831" indent="-173831"/>
            <a:r>
              <a:rPr lang="en-US" dirty="0" smtClean="0"/>
              <a:t>Uncertainty </a:t>
            </a:r>
            <a:r>
              <a:rPr lang="en-US" dirty="0"/>
              <a:t>surrounding </a:t>
            </a:r>
            <a:r>
              <a:rPr lang="en-US" dirty="0" smtClean="0"/>
              <a:t>input assumptions</a:t>
            </a:r>
          </a:p>
          <a:p>
            <a:pPr marL="329279" lvl="1" indent="-173831"/>
            <a:r>
              <a:rPr lang="en-US" dirty="0" smtClean="0"/>
              <a:t>Capital </a:t>
            </a:r>
            <a:r>
              <a:rPr lang="en-US" dirty="0"/>
              <a:t>costs </a:t>
            </a:r>
            <a:endParaRPr lang="en-US" dirty="0" smtClean="0"/>
          </a:p>
          <a:p>
            <a:pPr marL="329279" lvl="1" indent="-173831"/>
            <a:r>
              <a:rPr lang="en-US" dirty="0" smtClean="0"/>
              <a:t>Flexibility </a:t>
            </a:r>
            <a:r>
              <a:rPr lang="en-US" dirty="0"/>
              <a:t>of conventional plant </a:t>
            </a:r>
            <a:endParaRPr lang="en-US" dirty="0" smtClean="0"/>
          </a:p>
          <a:p>
            <a:pPr marL="329279" lvl="1" indent="-173831"/>
            <a:r>
              <a:rPr lang="en-US" dirty="0" smtClean="0"/>
              <a:t>System </a:t>
            </a:r>
            <a:r>
              <a:rPr lang="en-US" dirty="0"/>
              <a:t>requirements for the new </a:t>
            </a:r>
            <a:r>
              <a:rPr lang="en-US" dirty="0" smtClean="0"/>
              <a:t>products</a:t>
            </a:r>
          </a:p>
          <a:p>
            <a:pPr marL="173831" indent="-173831"/>
            <a:r>
              <a:rPr lang="en-US" dirty="0" smtClean="0"/>
              <a:t>Representative weeks used in this work may not capture more extreme events</a:t>
            </a:r>
          </a:p>
          <a:p>
            <a:pPr marL="0" indent="0">
              <a:buNone/>
            </a:pPr>
            <a:endParaRPr lang="en-US" dirty="0" smtClean="0"/>
          </a:p>
          <a:p>
            <a:pPr marL="329279" lvl="1" indent="-17383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73831" indent="-17383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2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50" dirty="0"/>
              <a:t>Impact of Flexibility Service Requirements on Power System Investment Decisions and Cost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Ciara </a:t>
            </a:r>
            <a:r>
              <a:rPr lang="en-US" dirty="0" err="1" smtClean="0"/>
              <a:t>O’Dwyer</a:t>
            </a:r>
            <a:endParaRPr lang="en-US" dirty="0" smtClean="0"/>
          </a:p>
          <a:p>
            <a:r>
              <a:rPr lang="en-US" dirty="0" smtClean="0"/>
              <a:t>Damian Flynn</a:t>
            </a:r>
          </a:p>
          <a:p>
            <a:r>
              <a:rPr lang="en-US" dirty="0" smtClean="0"/>
              <a:t>ESRI/UCD conference 17/09/2019</a:t>
            </a:r>
          </a:p>
        </p:txBody>
      </p:sp>
      <p:pic>
        <p:nvPicPr>
          <p:cNvPr id="4" name="Picture 2" descr="ç¸å³å¾ç">
            <a:extLst>
              <a:ext uri="{FF2B5EF4-FFF2-40B4-BE49-F238E27FC236}">
                <a16:creationId xmlns="" xmlns:a16="http://schemas.microsoft.com/office/drawing/2014/main" id="{566C222B-297A-4C5F-9D8C-0F2362955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151" y="4663779"/>
            <a:ext cx="1352418" cy="135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155" y="420285"/>
            <a:ext cx="3246474" cy="79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78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3" y="1888066"/>
            <a:ext cx="7613227" cy="3981027"/>
          </a:xfrm>
        </p:spPr>
        <p:txBody>
          <a:bodyPr>
            <a:normAutofit/>
          </a:bodyPr>
          <a:lstStyle/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/>
              <a:t>New system services for the integration of a large share of </a:t>
            </a:r>
            <a:r>
              <a:rPr lang="en-US" dirty="0" smtClean="0"/>
              <a:t>RES?</a:t>
            </a:r>
            <a:endParaRPr lang="en-US" dirty="0"/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/>
              <a:t>Impact of flexibility service requirements on long-term power system </a:t>
            </a:r>
            <a:r>
              <a:rPr lang="en-US" dirty="0" smtClean="0"/>
              <a:t>investments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Importance of clear long-term signals for investors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Explicitly model flexibility service requirements within investment model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Impact on operating costs and curtailment levels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Investment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3" y="1888066"/>
            <a:ext cx="7613227" cy="3981027"/>
          </a:xfrm>
        </p:spPr>
        <p:txBody>
          <a:bodyPr>
            <a:normAutofit/>
          </a:bodyPr>
          <a:lstStyle/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Unit Commitment and Economic Dispatch models have evolved to handle high RES scenarios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Traditional planning models tend to lack temporal and operational detail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Value of flexible technologies and energy limited resources often not fully captured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Simplified representations overestimate potential uptake of RES and underestimate costs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Drive to close the gap between short-term UCED models and long-term investment models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0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Backbone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4" y="1650997"/>
            <a:ext cx="4004734" cy="3981027"/>
          </a:xfrm>
        </p:spPr>
        <p:txBody>
          <a:bodyPr>
            <a:normAutofit/>
          </a:bodyPr>
          <a:lstStyle/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Generic energy network </a:t>
            </a:r>
            <a:r>
              <a:rPr lang="en-US" dirty="0" err="1" smtClean="0"/>
              <a:t>optimisation</a:t>
            </a:r>
            <a:r>
              <a:rPr lang="en-US" dirty="0" smtClean="0"/>
              <a:t> tool </a:t>
            </a: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dirty="0" smtClean="0"/>
              <a:t>Highly adaptable model structure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267" y="309050"/>
            <a:ext cx="4244855" cy="239136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753533" y="2844793"/>
            <a:ext cx="7613227" cy="287020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831" indent="-173831"/>
            <a:r>
              <a:rPr lang="en-US" dirty="0"/>
              <a:t>Model based on parameter settings and input </a:t>
            </a:r>
            <a:r>
              <a:rPr lang="en-US" dirty="0" smtClean="0"/>
              <a:t>data</a:t>
            </a:r>
          </a:p>
          <a:p>
            <a:pPr marL="173831" indent="-173831"/>
            <a:r>
              <a:rPr lang="en-US" dirty="0" smtClean="0"/>
              <a:t>The </a:t>
            </a:r>
            <a:r>
              <a:rPr lang="en-US" dirty="0"/>
              <a:t>same model structure can be used to define multiple models from the same data (investment model &amp; scheduling model) </a:t>
            </a:r>
            <a:endParaRPr lang="en-US" dirty="0" smtClean="0"/>
          </a:p>
          <a:p>
            <a:pPr marL="173831" indent="-173831"/>
            <a:r>
              <a:rPr lang="en-US" dirty="0" smtClean="0"/>
              <a:t>Representative time periods for investment analysis</a:t>
            </a:r>
          </a:p>
          <a:p>
            <a:pPr marL="173831" indent="-173831"/>
            <a:r>
              <a:rPr lang="en-US" dirty="0" smtClean="0"/>
              <a:t>Can employ a changing level of detail in the representation of operational constraints for the units (e.g. part-load efficiency).</a:t>
            </a:r>
          </a:p>
          <a:p>
            <a:pPr marL="173831" indent="-173831"/>
            <a:r>
              <a:rPr lang="en-US" dirty="0" smtClean="0"/>
              <a:t>Any number of reserve types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173831" indent="-17383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0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Backbone - reserves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3" y="1888066"/>
            <a:ext cx="7613227" cy="3981027"/>
          </a:xfrm>
        </p:spPr>
        <p:txBody>
          <a:bodyPr>
            <a:normAutofit/>
          </a:bodyPr>
          <a:lstStyle/>
          <a:p>
            <a:pPr marL="173831" indent="-173831"/>
            <a:r>
              <a:rPr lang="en-US" dirty="0"/>
              <a:t>N-1 reserves (previously fixed or time series)</a:t>
            </a:r>
          </a:p>
          <a:p>
            <a:pPr marL="173831" indent="-173831"/>
            <a:r>
              <a:rPr lang="en-US" dirty="0"/>
              <a:t>Reserve capacity sharing allowed </a:t>
            </a:r>
            <a:endParaRPr lang="en-US" dirty="0" smtClean="0"/>
          </a:p>
          <a:p>
            <a:pPr marL="173831" indent="-173831"/>
            <a:r>
              <a:rPr lang="en-US" dirty="0" smtClean="0"/>
              <a:t>Reserve </a:t>
            </a:r>
            <a:r>
              <a:rPr lang="en-US" dirty="0"/>
              <a:t>provision from </a:t>
            </a:r>
            <a:r>
              <a:rPr lang="en-US" dirty="0" err="1"/>
              <a:t>Turlough</a:t>
            </a:r>
            <a:r>
              <a:rPr lang="en-US" dirty="0"/>
              <a:t> Hill </a:t>
            </a:r>
            <a:endParaRPr lang="en-US" dirty="0" smtClean="0"/>
          </a:p>
          <a:p>
            <a:pPr marL="173831" indent="-173831"/>
            <a:r>
              <a:rPr lang="en-US" dirty="0" smtClean="0"/>
              <a:t>Offline </a:t>
            </a:r>
            <a:r>
              <a:rPr lang="en-US" dirty="0"/>
              <a:t>reserve </a:t>
            </a:r>
            <a:r>
              <a:rPr lang="en-US" dirty="0" smtClean="0"/>
              <a:t>capability enabled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73831" indent="-17383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0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107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Backbone – reserve provision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979" y="1589084"/>
            <a:ext cx="6448952" cy="402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38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107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Backbone – reserve provision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7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40" y="1591734"/>
            <a:ext cx="6433145" cy="402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287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533" y="1888066"/>
            <a:ext cx="7613227" cy="3981027"/>
          </a:xfrm>
        </p:spPr>
        <p:txBody>
          <a:bodyPr>
            <a:normAutofit/>
          </a:bodyPr>
          <a:lstStyle/>
          <a:p>
            <a:pPr marL="173831" indent="-173831"/>
            <a:r>
              <a:rPr lang="en-US" dirty="0" smtClean="0"/>
              <a:t>Focus on All-Island power system</a:t>
            </a:r>
          </a:p>
          <a:p>
            <a:pPr marL="173831" indent="-173831"/>
            <a:r>
              <a:rPr lang="en-US" dirty="0" smtClean="0"/>
              <a:t>Investment model feeds detailed scheduling model </a:t>
            </a:r>
          </a:p>
          <a:p>
            <a:pPr marL="173831" indent="-173831"/>
            <a:r>
              <a:rPr lang="en-US" dirty="0" smtClean="0"/>
              <a:t>Core </a:t>
            </a:r>
            <a:r>
              <a:rPr lang="en-US" dirty="0"/>
              <a:t>generation portfolio established </a:t>
            </a:r>
            <a:endParaRPr lang="en-US" dirty="0" smtClean="0"/>
          </a:p>
          <a:p>
            <a:pPr marL="173831" indent="-173831"/>
            <a:r>
              <a:rPr lang="en-US" dirty="0" smtClean="0"/>
              <a:t>Full </a:t>
            </a:r>
            <a:r>
              <a:rPr lang="en-US" dirty="0"/>
              <a:t>complement of RES (Steady Evolution Scenario) included</a:t>
            </a:r>
          </a:p>
          <a:p>
            <a:pPr marL="173831" indent="-173831"/>
            <a:r>
              <a:rPr lang="en-US" dirty="0" smtClean="0"/>
              <a:t>Core portfolio well matched to Steady Evolution scenario, with the exception of the capacities for the investment options</a:t>
            </a:r>
          </a:p>
          <a:p>
            <a:pPr marL="329279" lvl="1" indent="-173831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73831" indent="-17383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39463"/>
          </a:xfrm>
        </p:spPr>
        <p:txBody>
          <a:bodyPr/>
          <a:lstStyle/>
          <a:p>
            <a:r>
              <a:rPr lang="en-US" dirty="0" smtClean="0"/>
              <a:t>Core plant portfolio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17-Sep-2019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Impact of Flexibility Service Requirements on Investment Decisions and Costs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DFDD-B19A-4564-A649-7FD76BAAA03E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084564"/>
              </p:ext>
            </p:extLst>
          </p:nvPr>
        </p:nvGraphicFramePr>
        <p:xfrm>
          <a:off x="1815118" y="1629834"/>
          <a:ext cx="5610226" cy="3972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7843"/>
                <a:gridCol w="1672358"/>
                <a:gridCol w="1730025"/>
              </a:tblGrid>
              <a:tr h="26736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Steady </a:t>
                      </a: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Evolution</a:t>
                      </a:r>
                    </a:p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2030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Core Investment 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Model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>
                    <a:solidFill>
                      <a:schemeClr val="accent3"/>
                    </a:solidFill>
                  </a:tcPr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Coal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Gas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5657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Distillate / HFO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Onshore Wind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Offshore Wind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700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 smtClean="0">
                          <a:effectLst/>
                        </a:rPr>
                        <a:t>700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Hydro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Biomass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487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Solar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Pumped Storage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Battery Storage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DC Interconnection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1650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  <a:tr h="2673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CHP or Waste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23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5900</TotalTime>
  <Words>819</Words>
  <Application>Microsoft Office PowerPoint</Application>
  <PresentationFormat>On-screen Show (4:3)</PresentationFormat>
  <Paragraphs>241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Retrospect</vt:lpstr>
      <vt:lpstr>Impact of Flexibility Service Requirements on Power System Investment Decisions and Costs</vt:lpstr>
      <vt:lpstr>Introduction</vt:lpstr>
      <vt:lpstr>Investment models</vt:lpstr>
      <vt:lpstr>Backbone</vt:lpstr>
      <vt:lpstr>Backbone - reserves</vt:lpstr>
      <vt:lpstr>Backbone – reserve provision examples</vt:lpstr>
      <vt:lpstr>Backbone – reserve provision examples</vt:lpstr>
      <vt:lpstr>Methodology</vt:lpstr>
      <vt:lpstr>Core plant portfolio</vt:lpstr>
      <vt:lpstr>Core plant portfolio</vt:lpstr>
      <vt:lpstr>Methodology</vt:lpstr>
      <vt:lpstr>Methodology</vt:lpstr>
      <vt:lpstr>Results – investment model</vt:lpstr>
      <vt:lpstr>Results – investment model</vt:lpstr>
      <vt:lpstr>Results – scheduling model</vt:lpstr>
      <vt:lpstr>Results – scheduling model</vt:lpstr>
      <vt:lpstr>Conclusions</vt:lpstr>
      <vt:lpstr>Future work</vt:lpstr>
      <vt:lpstr>Impact of Flexibility Service Requirements on Power System Investment Decisions and Cost</vt:lpstr>
    </vt:vector>
  </TitlesOfParts>
  <Company>UCD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Flexibility Service Requirements on Power System Investment Decisions and Cost</dc:title>
  <dc:creator>CiaraOD</dc:creator>
  <cp:lastModifiedBy>CiaraOD</cp:lastModifiedBy>
  <cp:revision>33</cp:revision>
  <dcterms:created xsi:type="dcterms:W3CDTF">2019-09-12T08:35:22Z</dcterms:created>
  <dcterms:modified xsi:type="dcterms:W3CDTF">2019-09-16T10:55:36Z</dcterms:modified>
</cp:coreProperties>
</file>