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70" r:id="rId2"/>
    <p:sldId id="565" r:id="rId3"/>
    <p:sldId id="381" r:id="rId4"/>
    <p:sldId id="386" r:id="rId5"/>
    <p:sldId id="383" r:id="rId6"/>
    <p:sldId id="376" r:id="rId7"/>
    <p:sldId id="370" r:id="rId8"/>
    <p:sldId id="273" r:id="rId9"/>
    <p:sldId id="333" r:id="rId10"/>
    <p:sldId id="338" r:id="rId11"/>
    <p:sldId id="573" r:id="rId12"/>
    <p:sldId id="272" r:id="rId13"/>
    <p:sldId id="278" r:id="rId14"/>
    <p:sldId id="279" r:id="rId15"/>
    <p:sldId id="566" r:id="rId16"/>
    <p:sldId id="308" r:id="rId17"/>
    <p:sldId id="538" r:id="rId18"/>
    <p:sldId id="5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2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18707-31C3-47BD-94EC-8A055E9CD131}" type="datetimeFigureOut">
              <a:rPr lang="en-IE" smtClean="0"/>
              <a:t>16/09/2019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F1C4A-CE0E-4A36-9A43-27426D6CE09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215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aseline="0" dirty="0"/>
          </a:p>
          <a:p>
            <a:r>
              <a:rPr lang="it-IT" baseline="0" dirty="0"/>
              <a:t>…..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2B471-583B-4D7E-9A3F-8DBC7E852D16}" type="slidenum">
              <a:rPr lang="it-IT" smtClean="0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73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2B471-583B-4D7E-9A3F-8DBC7E852D16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4167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Direct analytical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14A04-7889-46E4-8306-01C34D7B6961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22782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4B3EB-D03C-4C7F-9BA3-4E6442255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07D6F-3F20-4B7A-BBC3-D1BFD77B9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7C721-EE27-4862-AAEC-5A442CC1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E2C2-7441-4F69-ACB6-DB121E1E306D}" type="datetimeFigureOut">
              <a:rPr lang="en-IE" smtClean="0"/>
              <a:t>16/09/2019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B5F5E-2A1D-4F2C-9670-47C505D1A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460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3FF16-2E4C-47F4-ADB3-170D3EE34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39CB63-BB9D-46DA-9B63-47F58061E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F5BBE-2E43-4F83-8395-ACD141A0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E2C2-7441-4F69-ACB6-DB121E1E306D}" type="datetimeFigureOut">
              <a:rPr lang="en-IE" smtClean="0"/>
              <a:t>16/09/2019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E77C6-C247-48DE-9C07-180779D8F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281F3-C60F-4A8C-82F9-CE90E597E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92F31C-6E1B-4CE2-9CCF-F3F2E372B54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143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9A8064-4DE5-4192-8330-3F4063D42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B225A1-6558-4A8E-8503-D56B95610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6F17A-A41C-45B1-AFF4-AEB7AFC65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E2C2-7441-4F69-ACB6-DB121E1E306D}" type="datetimeFigureOut">
              <a:rPr lang="en-IE" smtClean="0"/>
              <a:t>16/09/2019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67670-A2F1-44E0-831A-3BE2D54B7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FBC3A-7E4E-42C1-B055-856D6D7D4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92F31C-6E1B-4CE2-9CCF-F3F2E372B54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0183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evolv1B.pdf                                                    01BFEDF3&#10;hd Alessandra                  C1101607:"/>
          <p:cNvPicPr>
            <a:picLocks noChangeAspect="1" noChangeArrowheads="1"/>
          </p:cNvPicPr>
          <p:nvPr userDrawn="1"/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9" r="79015" b="25182"/>
          <a:stretch>
            <a:fillRect/>
          </a:stretch>
        </p:blipFill>
        <p:spPr bwMode="auto">
          <a:xfrm>
            <a:off x="6352" y="1797050"/>
            <a:ext cx="2556933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7"/>
          <p:cNvSpPr>
            <a:spLocks noChangeArrowheads="1"/>
          </p:cNvSpPr>
          <p:nvPr userDrawn="1"/>
        </p:nvSpPr>
        <p:spPr bwMode="auto">
          <a:xfrm>
            <a:off x="0" y="1044577"/>
            <a:ext cx="12192000" cy="1012825"/>
          </a:xfrm>
          <a:prstGeom prst="rect">
            <a:avLst/>
          </a:prstGeom>
          <a:solidFill>
            <a:srgbClr val="E0E0E0">
              <a:alpha val="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8206" tIns="39103" rIns="78206" bIns="39103"/>
          <a:lstStyle>
            <a:lvl1pPr defTabSz="8001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001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001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001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001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it-IT" altLang="en-US" sz="1540">
              <a:solidFill>
                <a:srgbClr val="000000"/>
              </a:solidFill>
            </a:endParaRPr>
          </a:p>
        </p:txBody>
      </p:sp>
      <p:cxnSp>
        <p:nvCxnSpPr>
          <p:cNvPr id="7" name="Connettore 1 8"/>
          <p:cNvCxnSpPr/>
          <p:nvPr userDrawn="1"/>
        </p:nvCxnSpPr>
        <p:spPr bwMode="auto">
          <a:xfrm>
            <a:off x="0" y="5988051"/>
            <a:ext cx="12177184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Segnaposto testo 14"/>
          <p:cNvSpPr>
            <a:spLocks noGrp="1"/>
          </p:cNvSpPr>
          <p:nvPr>
            <p:ph type="body" sz="quarter" idx="13"/>
          </p:nvPr>
        </p:nvSpPr>
        <p:spPr>
          <a:xfrm>
            <a:off x="431371" y="167432"/>
            <a:ext cx="11425269" cy="504056"/>
          </a:xfrm>
          <a:prstGeom prst="rect">
            <a:avLst/>
          </a:prstGeom>
        </p:spPr>
        <p:txBody>
          <a:bodyPr lIns="104274" tIns="52138" rIns="104274" bIns="52138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it-IT" sz="2738" b="1" kern="1200" dirty="0">
                <a:solidFill>
                  <a:srgbClr val="163A8A"/>
                </a:solidFill>
                <a:latin typeface="Frutiger Neue LT Com Book" charset="0"/>
                <a:ea typeface="+mn-ea"/>
                <a:cs typeface="+mn-cs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0" name="Segnaposto testo 14"/>
          <p:cNvSpPr>
            <a:spLocks noGrp="1"/>
          </p:cNvSpPr>
          <p:nvPr>
            <p:ph type="body" sz="quarter" idx="14"/>
          </p:nvPr>
        </p:nvSpPr>
        <p:spPr>
          <a:xfrm>
            <a:off x="431371" y="557188"/>
            <a:ext cx="11425269" cy="504056"/>
          </a:xfrm>
          <a:prstGeom prst="rect">
            <a:avLst/>
          </a:prstGeom>
        </p:spPr>
        <p:txBody>
          <a:bodyPr lIns="104274" tIns="52138" rIns="104274" bIns="52138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it-IT" sz="1968" b="0" kern="1200" dirty="0">
                <a:solidFill>
                  <a:srgbClr val="163A8A"/>
                </a:solidFill>
                <a:latin typeface="Frutiger Neue LT Com Book" charset="0"/>
                <a:ea typeface="+mn-ea"/>
                <a:cs typeface="+mn-cs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2" name="Segnaposto testo 21"/>
          <p:cNvSpPr>
            <a:spLocks noGrp="1"/>
          </p:cNvSpPr>
          <p:nvPr>
            <p:ph type="body" sz="quarter" idx="15"/>
          </p:nvPr>
        </p:nvSpPr>
        <p:spPr>
          <a:xfrm>
            <a:off x="1775522" y="2132856"/>
            <a:ext cx="9312076" cy="1366838"/>
          </a:xfrm>
          <a:prstGeom prst="rect">
            <a:avLst/>
          </a:prstGeom>
        </p:spPr>
        <p:txBody>
          <a:bodyPr lIns="104274" tIns="52138" rIns="104274" bIns="52138"/>
          <a:lstStyle>
            <a:lvl1pPr>
              <a:buClr>
                <a:srgbClr val="002060"/>
              </a:buClr>
              <a:defRPr sz="1968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Ø"/>
              <a:defRPr lang="it-IT" sz="1797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>
              <a:defRPr sz="1540">
                <a:solidFill>
                  <a:srgbClr val="002060"/>
                </a:solidFill>
              </a:defRPr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7"/>
          </p:nvPr>
        </p:nvSpPr>
        <p:spPr>
          <a:xfrm>
            <a:off x="4165601" y="6329364"/>
            <a:ext cx="3860800" cy="365125"/>
          </a:xfrm>
        </p:spPr>
        <p:txBody>
          <a:bodyPr/>
          <a:lstStyle>
            <a:lvl1pPr algn="ctr">
              <a:defRPr sz="1369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r>
              <a:rPr lang="it-IT"/>
              <a:t>Presentation Title</a:t>
            </a:r>
            <a:endParaRPr lang="it-IT" dirty="0"/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8"/>
          </p:nvPr>
        </p:nvSpPr>
        <p:spPr>
          <a:xfrm>
            <a:off x="9874253" y="6329364"/>
            <a:ext cx="656167" cy="365125"/>
          </a:xfrm>
        </p:spPr>
        <p:txBody>
          <a:bodyPr/>
          <a:lstStyle>
            <a:lvl1pPr>
              <a:defRPr sz="1369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2BF795C-FDAF-4F03-93DF-6704712504EF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E46583-DCE9-49E3-B04B-0A9E49A8CB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2736" y="67852"/>
            <a:ext cx="1769228" cy="82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4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evolv1B.pdf                                                    01BFEDF3&#10;hd Alessandra                  C1101607:"/>
          <p:cNvPicPr>
            <a:picLocks noChangeAspect="1" noChangeArrowheads="1"/>
          </p:cNvPicPr>
          <p:nvPr userDrawn="1"/>
        </p:nvPicPr>
        <p:blipFill>
          <a:blip r:embed="rId2" cstate="print">
            <a:lum bright="7000"/>
          </a:blip>
          <a:srcRect t="26219" r="79015" b="25182"/>
          <a:stretch>
            <a:fillRect/>
          </a:stretch>
        </p:blipFill>
        <p:spPr bwMode="auto">
          <a:xfrm>
            <a:off x="7247" y="1796579"/>
            <a:ext cx="2556911" cy="3330143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 userDrawn="1"/>
        </p:nvSpPr>
        <p:spPr bwMode="auto">
          <a:xfrm>
            <a:off x="0" y="1044751"/>
            <a:ext cx="12192000" cy="1013014"/>
          </a:xfrm>
          <a:prstGeom prst="rect">
            <a:avLst/>
          </a:prstGeom>
          <a:solidFill>
            <a:srgbClr val="E0E0E0">
              <a:alpha val="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45" tIns="40073" rIns="80145" bIns="40073" numCol="1" rtlCol="0" anchor="t" anchorCtr="0" compatLnSpc="1">
            <a:prstTxWarp prst="textNoShape">
              <a:avLst/>
            </a:prstTxWarp>
          </a:bodyPr>
          <a:lstStyle/>
          <a:p>
            <a:pPr defTabSz="801455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100" dirty="0">
              <a:solidFill>
                <a:prstClr val="black"/>
              </a:solidFill>
              <a:latin typeface="Times" charset="0"/>
            </a:endParaRPr>
          </a:p>
        </p:txBody>
      </p:sp>
      <p:cxnSp>
        <p:nvCxnSpPr>
          <p:cNvPr id="9" name="Connettore 1 8"/>
          <p:cNvCxnSpPr/>
          <p:nvPr userDrawn="1"/>
        </p:nvCxnSpPr>
        <p:spPr bwMode="auto">
          <a:xfrm>
            <a:off x="0" y="5987878"/>
            <a:ext cx="12176544" cy="17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31371" y="167432"/>
            <a:ext cx="11425269" cy="504056"/>
          </a:xfrm>
          <a:prstGeom prst="rect">
            <a:avLst/>
          </a:prstGeom>
        </p:spPr>
        <p:txBody>
          <a:bodyPr lIns="91417" tIns="45709" rIns="91417" bIns="45709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it-IT" sz="2800" b="1" kern="1200" dirty="0">
                <a:solidFill>
                  <a:srgbClr val="163A8A"/>
                </a:solidFill>
                <a:latin typeface="Frutiger Neue LT Com Book" charset="0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20" name="Segnaposto testo 14"/>
          <p:cNvSpPr>
            <a:spLocks noGrp="1"/>
          </p:cNvSpPr>
          <p:nvPr>
            <p:ph type="body" sz="quarter" idx="14" hasCustomPrompt="1"/>
          </p:nvPr>
        </p:nvSpPr>
        <p:spPr>
          <a:xfrm>
            <a:off x="431371" y="557188"/>
            <a:ext cx="11425269" cy="504056"/>
          </a:xfrm>
          <a:prstGeom prst="rect">
            <a:avLst/>
          </a:prstGeom>
        </p:spPr>
        <p:txBody>
          <a:bodyPr lIns="91417" tIns="45709" rIns="91417" bIns="45709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it-IT" sz="2000" b="0" kern="1200" dirty="0">
                <a:solidFill>
                  <a:srgbClr val="163A8A"/>
                </a:solidFill>
                <a:latin typeface="Frutiger Neue LT Com Book" charset="0"/>
                <a:ea typeface="+mn-ea"/>
                <a:cs typeface="+mn-cs"/>
              </a:defRPr>
            </a:lvl1pPr>
          </a:lstStyle>
          <a:p>
            <a:pPr lvl="0"/>
            <a:r>
              <a:rPr lang="it-IT" dirty="0" err="1"/>
              <a:t>Subtitle</a:t>
            </a:r>
            <a:endParaRPr lang="it-IT" dirty="0"/>
          </a:p>
        </p:txBody>
      </p:sp>
      <p:sp>
        <p:nvSpPr>
          <p:cNvPr id="22" name="Segnaposto testo 21"/>
          <p:cNvSpPr>
            <a:spLocks noGrp="1"/>
          </p:cNvSpPr>
          <p:nvPr>
            <p:ph type="body" sz="quarter" idx="15"/>
          </p:nvPr>
        </p:nvSpPr>
        <p:spPr>
          <a:xfrm>
            <a:off x="1775522" y="2132856"/>
            <a:ext cx="9312076" cy="1366838"/>
          </a:xfrm>
          <a:prstGeom prst="rect">
            <a:avLst/>
          </a:prstGeom>
        </p:spPr>
        <p:txBody>
          <a:bodyPr lIns="91417" tIns="45709" rIns="91417" bIns="45709"/>
          <a:lstStyle>
            <a:lvl1pPr>
              <a:buClr>
                <a:srgbClr val="002060"/>
              </a:buClr>
              <a:defRPr sz="20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Ø"/>
              <a:defRPr lang="it-IT" sz="18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rgbClr val="002060"/>
                </a:solidFill>
              </a:defRPr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marL="1142718" lvl="2" indent="-285680" algn="l" defTabSz="914174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it-IT" dirty="0"/>
              <a:t>Terzo livello</a:t>
            </a:r>
          </a:p>
        </p:txBody>
      </p:sp>
      <p:sp>
        <p:nvSpPr>
          <p:cNvPr id="25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2872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>
                <a:solidFill>
                  <a:prstClr val="black"/>
                </a:solidFill>
              </a:rPr>
              <a:t>23/09/2014 Essen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3" y="6328722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it-IT">
                <a:solidFill>
                  <a:prstClr val="black"/>
                </a:solidFill>
              </a:rPr>
              <a:t>Presentation Title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874253" y="6328722"/>
            <a:ext cx="657088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4C0AEC5A-3138-433F-AF65-8F3A3EF3D6C1}" type="slidenum">
              <a:rPr lang="it-IT" smtClean="0">
                <a:solidFill>
                  <a:prstClr val="black"/>
                </a:solidFill>
              </a:rPr>
              <a:pPr/>
              <a:t>‹#›</a:t>
            </a:fld>
            <a:endParaRPr lang="it-IT">
              <a:solidFill>
                <a:prstClr val="black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2DDC17-1418-4A33-B4E8-110840C5F8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2736" y="67852"/>
            <a:ext cx="1769228" cy="82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7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2E055-B807-45E6-9AB0-227A76D43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621EC-CBFB-4AFA-8EE8-ED1374A1E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28494-BA80-40C4-8441-6D89C86D2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E2C2-7441-4F69-ACB6-DB121E1E306D}" type="datetimeFigureOut">
              <a:rPr lang="en-IE" smtClean="0"/>
              <a:t>16/09/2019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A2F21-21CC-4A5F-87DF-3D49D3E5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41111-F108-4A51-AB76-A85CEC6C2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8392" y="6537299"/>
            <a:ext cx="2743200" cy="365125"/>
          </a:xfrm>
          <a:prstGeom prst="rect">
            <a:avLst/>
          </a:prstGeom>
        </p:spPr>
        <p:txBody>
          <a:bodyPr/>
          <a:lstStyle/>
          <a:p>
            <a:fld id="{1D92F31C-6E1B-4CE2-9CCF-F3F2E372B544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CAB270-EE7D-4EF4-BDEB-659A9B0120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736" y="67852"/>
            <a:ext cx="1769228" cy="8285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E7CCEC-E40B-47D6-849A-16A6E97354C7}"/>
              </a:ext>
            </a:extLst>
          </p:cNvPr>
          <p:cNvSpPr/>
          <p:nvPr userDrawn="1"/>
        </p:nvSpPr>
        <p:spPr>
          <a:xfrm>
            <a:off x="14585" y="6533147"/>
            <a:ext cx="12192000" cy="324853"/>
          </a:xfrm>
          <a:prstGeom prst="rect">
            <a:avLst/>
          </a:prstGeom>
          <a:solidFill>
            <a:srgbClr val="232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5034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EE214-8E87-4AFB-8670-7AA6188E5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D2130-ED07-4DEB-8F88-F5F588CE9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BCE69-5845-445E-8FD2-374AEA56B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E2C2-7441-4F69-ACB6-DB121E1E306D}" type="datetimeFigureOut">
              <a:rPr lang="en-IE" smtClean="0"/>
              <a:t>16/09/2019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7F8A5-4F64-4625-BC66-D09059875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766AC-A6D8-4F9E-867E-62B1DAF2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92F31C-6E1B-4CE2-9CCF-F3F2E372B54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623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5AEFE-44DD-4740-9F97-7F9F6A5C8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A4AAC-84AA-4EE2-9A00-5B549ADF7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BC9101-D59F-4F74-BD65-CE6DF6DC7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34E49-4F73-4A18-ACEE-9C6AE0F7C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E2C2-7441-4F69-ACB6-DB121E1E306D}" type="datetimeFigureOut">
              <a:rPr lang="en-IE" smtClean="0"/>
              <a:t>16/09/2019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97EB6-2520-4775-85E7-65813FDC8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B70DE-B7E4-45EC-ABCE-6616EAA23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92F31C-6E1B-4CE2-9CCF-F3F2E372B54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045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6B717-8AAB-495C-BF4F-3FA598C9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6C10A-1782-4AC1-B615-F77F1A7D5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5F9F2-16B8-4CC7-87C8-3DA7B8FBC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3F2A38-8758-4D0B-958B-A4E2602F3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9BAC47-A1ED-4855-A43B-7064152DBD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B7B938-89DD-4B26-9CB4-0A558B9C7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E2C2-7441-4F69-ACB6-DB121E1E306D}" type="datetimeFigureOut">
              <a:rPr lang="en-IE" smtClean="0"/>
              <a:t>16/09/2019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CE60D8-3D83-48CD-8914-8BCFE3188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042719-9669-45CF-869C-551D15C5C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92F31C-6E1B-4CE2-9CCF-F3F2E372B54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090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2F0FF-33B5-483B-9F68-75389EF5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3219F1-47D0-424B-8FD7-2F6EF13E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E2C2-7441-4F69-ACB6-DB121E1E306D}" type="datetimeFigureOut">
              <a:rPr lang="en-IE" smtClean="0"/>
              <a:t>16/09/2019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43E00-B4E9-4A8A-AEF1-66FC61768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F4875-8767-4E35-ABB2-936A05A01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1100" y="6505074"/>
            <a:ext cx="2743200" cy="365125"/>
          </a:xfrm>
          <a:prstGeom prst="rect">
            <a:avLst/>
          </a:prstGeom>
        </p:spPr>
        <p:txBody>
          <a:bodyPr/>
          <a:lstStyle/>
          <a:p>
            <a:fld id="{1D92F31C-6E1B-4CE2-9CCF-F3F2E372B544}" type="slidenum">
              <a:rPr lang="en-IE" smtClean="0"/>
              <a:t>‹#›</a:t>
            </a:fld>
            <a:endParaRPr lang="en-I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AB573A-2EB7-4501-A40E-1FC697BAA628}"/>
              </a:ext>
            </a:extLst>
          </p:cNvPr>
          <p:cNvSpPr/>
          <p:nvPr userDrawn="1"/>
        </p:nvSpPr>
        <p:spPr>
          <a:xfrm>
            <a:off x="0" y="6525211"/>
            <a:ext cx="12192000" cy="324853"/>
          </a:xfrm>
          <a:prstGeom prst="rect">
            <a:avLst/>
          </a:prstGeom>
          <a:solidFill>
            <a:srgbClr val="232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174E2A-D4E3-4E3C-A17C-6EB3D4858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736" y="67852"/>
            <a:ext cx="1769228" cy="82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3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8DBED8-DEFE-41C0-8DBB-E893E052A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E2C2-7441-4F69-ACB6-DB121E1E306D}" type="datetimeFigureOut">
              <a:rPr lang="en-IE" smtClean="0"/>
              <a:t>16/09/2019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A6DB48-ED31-4DA4-957C-D6B1992E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F1EE1-40CB-4F01-8243-C76DD98FD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4939"/>
            <a:ext cx="2743200" cy="365125"/>
          </a:xfrm>
          <a:prstGeom prst="rect">
            <a:avLst/>
          </a:prstGeom>
        </p:spPr>
        <p:txBody>
          <a:bodyPr/>
          <a:lstStyle/>
          <a:p>
            <a:fld id="{1D92F31C-6E1B-4CE2-9CCF-F3F2E372B544}" type="slidenum">
              <a:rPr lang="en-IE" smtClean="0"/>
              <a:t>‹#›</a:t>
            </a:fld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C50497-EF81-4759-9C24-54B9B665E485}"/>
              </a:ext>
            </a:extLst>
          </p:cNvPr>
          <p:cNvSpPr/>
          <p:nvPr userDrawn="1"/>
        </p:nvSpPr>
        <p:spPr>
          <a:xfrm>
            <a:off x="0" y="6525211"/>
            <a:ext cx="12192000" cy="324853"/>
          </a:xfrm>
          <a:prstGeom prst="rect">
            <a:avLst/>
          </a:prstGeom>
          <a:solidFill>
            <a:srgbClr val="232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A528C4-D5B9-422F-A549-23F059EC70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2736" y="67852"/>
            <a:ext cx="1769228" cy="82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4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04AD6-2A7E-4F8A-95F7-D7AC8794C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99A6A-3169-435D-99A5-CD36BC745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9EAEF-C947-4666-8FE2-A26F5F8AF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CD53D-FC7E-4DF2-ABF2-2A0274A8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E2C2-7441-4F69-ACB6-DB121E1E306D}" type="datetimeFigureOut">
              <a:rPr lang="en-IE" smtClean="0"/>
              <a:t>16/09/2019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E98457-8774-4BE7-8F1E-7AFA0CC20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7C619-B509-4AC6-9EA5-906073EB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92F31C-6E1B-4CE2-9CCF-F3F2E372B54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674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3C429-6FFD-442B-B5C5-F596472F0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820642-9DD6-4911-A110-0E7807AA16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E457E-DFA6-47F3-8213-DABDD1F0E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871F4D-8430-4122-B950-1D3B3775B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E2C2-7441-4F69-ACB6-DB121E1E306D}" type="datetimeFigureOut">
              <a:rPr lang="en-IE" smtClean="0"/>
              <a:t>16/09/2019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B1AA6-2DF3-4920-BD32-FC3C7119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21E73-E30B-4E73-849D-22C95F1A2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92F31C-6E1B-4CE2-9CCF-F3F2E372B54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168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28BCA5-F9A9-4285-971F-00E5D2E5D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00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FD951-228A-408E-9047-CDF2392F3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A62C0-E26C-4120-ADF7-F038A8885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BE2C2-7441-4F69-ACB6-DB121E1E306D}" type="datetimeFigureOut">
              <a:rPr lang="en-IE" smtClean="0"/>
              <a:t>16/09/2019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40F32-D76B-43F3-AFC0-D055FD417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BB12F-E13A-4C31-B815-F016E1BD5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72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D92F31C-6E1B-4CE2-9CCF-F3F2E372B54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5190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5.gif"/><Relationship Id="rId7" Type="http://schemas.openxmlformats.org/officeDocument/2006/relationships/image" Target="../media/image19.emf"/><Relationship Id="rId12" Type="http://schemas.openxmlformats.org/officeDocument/2006/relationships/image" Target="../media/image2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gif"/><Relationship Id="rId11" Type="http://schemas.openxmlformats.org/officeDocument/2006/relationships/image" Target="../media/image23.gif"/><Relationship Id="rId5" Type="http://schemas.openxmlformats.org/officeDocument/2006/relationships/image" Target="../media/image17.gif"/><Relationship Id="rId10" Type="http://schemas.openxmlformats.org/officeDocument/2006/relationships/image" Target="../media/image22.gif"/><Relationship Id="rId4" Type="http://schemas.openxmlformats.org/officeDocument/2006/relationships/image" Target="../media/image16.emf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d.ie/energy" TargetMode="External"/><Relationship Id="rId2" Type="http://schemas.openxmlformats.org/officeDocument/2006/relationships/hyperlink" Target="mailto:Andrew.Keane@ucd.i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hyperlink" Target="http://images.google.it/imgres?imgurl=http://www.rts-italia.com/immagini/fotovoltaico3(modificato).jpg&amp;imgrefurl=http://www.rts-italia.com/impianti-fotovoltaici/&amp;usg=__h3FavndBbWKKHj8wY0r1xb1a8T0=&amp;h=400&amp;w=400&amp;sz=32&amp;hl=it&amp;start=20&amp;um=1&amp;itbs=1&amp;tbnid=WvXcgsh2rprhmM:&amp;tbnh=124&amp;tbnw=124&amp;prev=/images?q=fotovoltaico&amp;start=18&amp;um=1&amp;hl=it&amp;sa=N&amp;rlz=1T4ADBF_itIT300IT300&amp;ndsp=18&amp;tbs=isch:1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3254C21-35EA-4A5C-A3DB-F995C3DBA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058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GB" sz="3733" dirty="0"/>
              <a:t>Prof. Andrew Keane</a:t>
            </a:r>
          </a:p>
          <a:p>
            <a:r>
              <a:rPr lang="en-GB" sz="3000" dirty="0"/>
              <a:t>ESRI – UCD Workshop</a:t>
            </a:r>
          </a:p>
          <a:p>
            <a:r>
              <a:rPr lang="en-GB" sz="3000" dirty="0"/>
              <a:t>17</a:t>
            </a:r>
            <a:r>
              <a:rPr lang="en-GB" sz="3000" baseline="30000" dirty="0"/>
              <a:t>th</a:t>
            </a:r>
            <a:r>
              <a:rPr lang="en-GB" sz="3000" dirty="0"/>
              <a:t> September 2019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C200E4-FA5C-44BB-9083-0BAE94981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03614"/>
            <a:ext cx="10972800" cy="1324673"/>
          </a:xfrm>
        </p:spPr>
        <p:txBody>
          <a:bodyPr>
            <a:normAutofit fontScale="90000"/>
          </a:bodyPr>
          <a:lstStyle/>
          <a:p>
            <a:r>
              <a:rPr lang="en-GB" dirty="0"/>
              <a:t>Electricity Distribution and Energy Decarbonisation</a:t>
            </a:r>
            <a:endParaRPr lang="en-IE" sz="5333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6D23CE-1C58-4B67-9CEF-7D11D344B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236" y="145367"/>
            <a:ext cx="2905502" cy="13607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76DEB3-32DA-4A8C-8D18-3383B39C7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722" y="5792724"/>
            <a:ext cx="2840736" cy="106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54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Deterministic Analysis of EV Impact (2011)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5540" y="1472699"/>
            <a:ext cx="8280920" cy="5040560"/>
          </a:xfrm>
          <a:prstGeom prst="rect">
            <a:avLst/>
          </a:prstGeom>
          <a:noFill/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BC35CC2-F1E7-4B6D-B85F-B411A5214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3822"/>
            <a:ext cx="2743200" cy="365125"/>
          </a:xfrm>
        </p:spPr>
        <p:txBody>
          <a:bodyPr/>
          <a:lstStyle/>
          <a:p>
            <a:fld id="{7A95A2F7-AFAC-42DF-BA1A-FE565AE582D0}" type="slidenum">
              <a:rPr lang="en-IE" smtClean="0"/>
              <a:pPr/>
              <a:t>10</a:t>
            </a:fld>
            <a:endParaRPr lang="en-IE" dirty="0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61D72D39-3A01-4212-8AB4-A41316C10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476" y="4470901"/>
            <a:ext cx="981685" cy="99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:\Logos\EPRI (no text).png">
            <a:extLst>
              <a:ext uri="{FF2B5EF4-FFF2-40B4-BE49-F238E27FC236}">
                <a16:creationId xmlns:a16="http://schemas.microsoft.com/office/drawing/2014/main" id="{DF75A985-CBE0-4AAC-89F5-D0FCEC1D6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034" y="1247990"/>
            <a:ext cx="1098572" cy="32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esb">
            <a:extLst>
              <a:ext uri="{FF2B5EF4-FFF2-40B4-BE49-F238E27FC236}">
                <a16:creationId xmlns:a16="http://schemas.microsoft.com/office/drawing/2014/main" id="{4A9ACC59-5BD3-44B6-85AB-990BFDBF7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598" y="1690688"/>
            <a:ext cx="1639443" cy="112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D7C9B8E-8CFB-4A09-9301-6107D9A83B00}"/>
              </a:ext>
            </a:extLst>
          </p:cNvPr>
          <p:cNvCxnSpPr>
            <a:cxnSpLocks/>
            <a:stCxn id="22" idx="1"/>
            <a:endCxn id="8" idx="3"/>
          </p:cNvCxnSpPr>
          <p:nvPr/>
        </p:nvCxnSpPr>
        <p:spPr>
          <a:xfrm flipH="1">
            <a:off x="6253163" y="3354977"/>
            <a:ext cx="1417125" cy="661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A348D19-15D3-4523-A3D1-749BE11D0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371115"/>
            <a:ext cx="7526249" cy="983583"/>
          </a:xfrm>
        </p:spPr>
        <p:txBody>
          <a:bodyPr>
            <a:normAutofit fontScale="90000"/>
          </a:bodyPr>
          <a:lstStyle/>
          <a:p>
            <a:r>
              <a:rPr lang="en-US" dirty="0"/>
              <a:t>Limitations at the Distribution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F4AEF5-8CE2-4113-90E9-33EF8505D6DD}"/>
              </a:ext>
            </a:extLst>
          </p:cNvPr>
          <p:cNvSpPr/>
          <p:nvPr/>
        </p:nvSpPr>
        <p:spPr bwMode="auto">
          <a:xfrm>
            <a:off x="2338387" y="1893249"/>
            <a:ext cx="1620000" cy="10013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252000" rIns="91440" bIns="2520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IE" sz="1600" b="1" dirty="0">
                <a:solidFill>
                  <a:schemeClr val="bg1"/>
                </a:solidFill>
                <a:latin typeface="Gill Sans MT" panose="020B0502020104020203" pitchFamily="34" charset="0"/>
              </a:rPr>
              <a:t>No widespread monitoring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16583D-E804-462D-9CA8-02A3F428BC42}"/>
              </a:ext>
            </a:extLst>
          </p:cNvPr>
          <p:cNvSpPr/>
          <p:nvPr/>
        </p:nvSpPr>
        <p:spPr bwMode="auto">
          <a:xfrm>
            <a:off x="5091113" y="2033930"/>
            <a:ext cx="1692000" cy="720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252000" rIns="91440" bIns="25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en-IE" sz="1600" b="1" dirty="0">
                <a:solidFill>
                  <a:schemeClr val="bg1"/>
                </a:solidFill>
                <a:latin typeface="Gill Sans MT" panose="020B0502020104020203" pitchFamily="34" charset="0"/>
              </a:rPr>
              <a:t>No widespread communication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FBD92C-04E5-445B-A030-5A7DEC35BC4B}"/>
              </a:ext>
            </a:extLst>
          </p:cNvPr>
          <p:cNvSpPr/>
          <p:nvPr/>
        </p:nvSpPr>
        <p:spPr bwMode="auto">
          <a:xfrm>
            <a:off x="7915839" y="2033930"/>
            <a:ext cx="1692000" cy="720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252000" rIns="91440" bIns="25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en-IE" sz="1600" b="1" dirty="0">
                <a:solidFill>
                  <a:schemeClr val="bg1"/>
                </a:solidFill>
                <a:latin typeface="Gill Sans MT" panose="020B0502020104020203" pitchFamily="34" charset="0"/>
              </a:rPr>
              <a:t>More complex system modelling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31297C87-B4A1-4153-A0B4-5E1B188AE0E8}"/>
              </a:ext>
            </a:extLst>
          </p:cNvPr>
          <p:cNvSpPr/>
          <p:nvPr/>
        </p:nvSpPr>
        <p:spPr>
          <a:xfrm rot="16200000">
            <a:off x="4329220" y="740271"/>
            <a:ext cx="487371" cy="4624385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F99981-C577-46DB-BA13-4DA40C8845F2}"/>
              </a:ext>
            </a:extLst>
          </p:cNvPr>
          <p:cNvSpPr txBox="1"/>
          <p:nvPr/>
        </p:nvSpPr>
        <p:spPr>
          <a:xfrm>
            <a:off x="3255451" y="3508865"/>
            <a:ext cx="2997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IE" sz="2000" dirty="0"/>
              <a:t>Costly investment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IE" sz="2000" dirty="0"/>
              <a:t>Incompatible with real-time operation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4F7161-6EBC-4A3D-BB61-510E331F29BE}"/>
              </a:ext>
            </a:extLst>
          </p:cNvPr>
          <p:cNvSpPr txBox="1"/>
          <p:nvPr/>
        </p:nvSpPr>
        <p:spPr>
          <a:xfrm>
            <a:off x="4848225" y="4761403"/>
            <a:ext cx="1681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/>
              <a:t>Synchronization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4E714F-6F07-409C-B00D-DA64CCF6874F}"/>
              </a:ext>
            </a:extLst>
          </p:cNvPr>
          <p:cNvSpPr txBox="1"/>
          <p:nvPr/>
        </p:nvSpPr>
        <p:spPr>
          <a:xfrm>
            <a:off x="4848224" y="5137091"/>
            <a:ext cx="2662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/>
              <a:t>Time resolution compatible with DER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BB8F12-FDFB-4E1D-AC80-6ECDB0246CC8}"/>
              </a:ext>
            </a:extLst>
          </p:cNvPr>
          <p:cNvCxnSpPr>
            <a:cxnSpLocks/>
          </p:cNvCxnSpPr>
          <p:nvPr/>
        </p:nvCxnSpPr>
        <p:spPr>
          <a:xfrm>
            <a:off x="4600575" y="4524530"/>
            <a:ext cx="0" cy="1425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255F07-DC28-45C7-9954-E2358D848E8B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4600576" y="4930680"/>
            <a:ext cx="24764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32C639-3ABE-4FD3-B9C8-F56D06A35EB1}"/>
              </a:ext>
            </a:extLst>
          </p:cNvPr>
          <p:cNvCxnSpPr>
            <a:cxnSpLocks/>
          </p:cNvCxnSpPr>
          <p:nvPr/>
        </p:nvCxnSpPr>
        <p:spPr>
          <a:xfrm flipH="1">
            <a:off x="4600575" y="5429477"/>
            <a:ext cx="2357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90633C1-E9C8-4997-AAB6-361FB405CFAA}"/>
              </a:ext>
            </a:extLst>
          </p:cNvPr>
          <p:cNvSpPr txBox="1"/>
          <p:nvPr/>
        </p:nvSpPr>
        <p:spPr>
          <a:xfrm>
            <a:off x="7670288" y="3001034"/>
            <a:ext cx="2997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IE" sz="2000" dirty="0"/>
              <a:t>Quick application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IE" sz="2000" dirty="0"/>
              <a:t>Convergence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AD996C0-B2E1-4105-AC38-B00C202101B7}"/>
              </a:ext>
            </a:extLst>
          </p:cNvPr>
          <p:cNvCxnSpPr>
            <a:cxnSpLocks/>
            <a:stCxn id="8" idx="3"/>
            <a:endCxn id="22" idx="1"/>
          </p:cNvCxnSpPr>
          <p:nvPr/>
        </p:nvCxnSpPr>
        <p:spPr>
          <a:xfrm flipV="1">
            <a:off x="6253163" y="3354977"/>
            <a:ext cx="1417125" cy="661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97123C2-A034-4838-8D4A-D1A5BAF39FE0}"/>
              </a:ext>
            </a:extLst>
          </p:cNvPr>
          <p:cNvSpPr txBox="1"/>
          <p:nvPr/>
        </p:nvSpPr>
        <p:spPr>
          <a:xfrm>
            <a:off x="4848224" y="5780582"/>
            <a:ext cx="266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/>
              <a:t>Other (data privacy)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CE6A5FB-2C25-4DBE-849B-810FF85A0F3D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4600576" y="5949859"/>
            <a:ext cx="247648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AC63F7BD-3D92-47A4-A1B6-E6E3B6CAC7D9}"/>
              </a:ext>
            </a:extLst>
          </p:cNvPr>
          <p:cNvSpPr txBox="1">
            <a:spLocks/>
          </p:cNvSpPr>
          <p:nvPr/>
        </p:nvSpPr>
        <p:spPr>
          <a:xfrm>
            <a:off x="8628184" y="6484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95A2F7-AFAC-42DF-BA1A-FE565AE582D0}" type="slidenum">
              <a:rPr lang="en-IE" smtClean="0"/>
              <a:pPr/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54644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867" y="1331624"/>
            <a:ext cx="4320000" cy="21600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485" y="1330300"/>
            <a:ext cx="4327296" cy="21600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867" y="1329335"/>
            <a:ext cx="4320000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05" y="1341227"/>
            <a:ext cx="4320000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4107" y="1338052"/>
            <a:ext cx="4327296" cy="21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731" y="335434"/>
            <a:ext cx="10504714" cy="1143000"/>
          </a:xfrm>
        </p:spPr>
        <p:txBody>
          <a:bodyPr/>
          <a:lstStyle/>
          <a:p>
            <a:r>
              <a:rPr lang="en-IE" sz="4800" dirty="0"/>
              <a:t>Network Characterisation – Curve Fitting</a:t>
            </a:r>
          </a:p>
        </p:txBody>
      </p:sp>
      <p:pic>
        <p:nvPicPr>
          <p:cNvPr id="59" name="Picture 4" descr="http://www.elp.com/content/dam/elp/print-articles/PGI/04/Smart-R_Trafo_voltage_controlled_distribution_transform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852" y="4387422"/>
            <a:ext cx="743601" cy="98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Straight Connector 59"/>
          <p:cNvCxnSpPr>
            <a:stCxn id="59" idx="3"/>
          </p:cNvCxnSpPr>
          <p:nvPr/>
        </p:nvCxnSpPr>
        <p:spPr>
          <a:xfrm flipV="1">
            <a:off x="2524453" y="4872009"/>
            <a:ext cx="3314375" cy="59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 bwMode="auto">
          <a:xfrm>
            <a:off x="3876131" y="4868122"/>
            <a:ext cx="0" cy="4773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 bwMode="auto">
          <a:xfrm>
            <a:off x="3807551" y="5299474"/>
            <a:ext cx="137160" cy="649188"/>
          </a:xfrm>
          <a:prstGeom prst="ellipse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IE" sz="2400">
              <a:solidFill>
                <a:srgbClr val="000000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 flipH="1" flipV="1">
            <a:off x="4669337" y="4599871"/>
            <a:ext cx="1" cy="281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 bwMode="auto">
          <a:xfrm>
            <a:off x="4600756" y="4473553"/>
            <a:ext cx="137160" cy="6491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IE" sz="2400">
              <a:solidFill>
                <a:srgbClr val="000000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 bwMode="auto">
          <a:xfrm flipH="1" flipV="1">
            <a:off x="5835600" y="4599871"/>
            <a:ext cx="1" cy="2819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 bwMode="auto">
          <a:xfrm>
            <a:off x="5767019" y="4473553"/>
            <a:ext cx="137160" cy="6491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IE" sz="2400">
              <a:solidFill>
                <a:srgbClr val="000000"/>
              </a:solidFill>
            </a:endParaRPr>
          </a:p>
        </p:txBody>
      </p:sp>
      <p:pic>
        <p:nvPicPr>
          <p:cNvPr id="67" name="Picture 2" descr="Resultado de imagen para house symbo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550" y="4101154"/>
            <a:ext cx="393573" cy="32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6" descr="http://3.bp.blogspot.com/-qv0AoeUQ3Ds/VZZz86OLBtI/AAAAAAAAIUU/o0waCQDuA4M/s1600/sun_shining_solar_panel_hg_clr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7985" flipH="1">
            <a:off x="4313618" y="3971331"/>
            <a:ext cx="317863" cy="31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 descr="Resultado de imagen para house symbo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4" y="4095170"/>
            <a:ext cx="393573" cy="32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6" descr="http://3.bp.blogspot.com/-qv0AoeUQ3Ds/VZZz86OLBtI/AAAAAAAAIUU/o0waCQDuA4M/s1600/sun_shining_solar_panel_hg_clr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7985" flipH="1">
            <a:off x="5481453" y="3965347"/>
            <a:ext cx="317863" cy="31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6" name="Group 95"/>
          <p:cNvGrpSpPr/>
          <p:nvPr/>
        </p:nvGrpSpPr>
        <p:grpSpPr>
          <a:xfrm>
            <a:off x="3105432" y="5329588"/>
            <a:ext cx="552505" cy="457469"/>
            <a:chOff x="1581429" y="5610604"/>
            <a:chExt cx="552505" cy="457469"/>
          </a:xfrm>
        </p:grpSpPr>
        <p:pic>
          <p:nvPicPr>
            <p:cNvPr id="71" name="Picture 2" descr="Resultado de imagen para house symbol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0361" y="5740426"/>
              <a:ext cx="393573" cy="327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46" descr="http://3.bp.blogspot.com/-qv0AoeUQ3Ds/VZZz86OLBtI/AAAAAAAAIUU/o0waCQDuA4M/s1600/sun_shining_solar_panel_hg_clr.gif"/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27985" flipH="1">
              <a:off x="1581429" y="5610604"/>
              <a:ext cx="317863" cy="317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1" name="Picture 9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426" y="3823232"/>
            <a:ext cx="4505961" cy="18000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91" y="1334860"/>
            <a:ext cx="4320000" cy="2160000"/>
          </a:xfrm>
          <a:prstGeom prst="rect">
            <a:avLst/>
          </a:prstGeom>
        </p:spPr>
      </p:pic>
      <p:pic>
        <p:nvPicPr>
          <p:cNvPr id="97" name="Picture 2" descr="Resultado de imagen para house symbo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382" y="5218437"/>
            <a:ext cx="86487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6" descr="http://3.bp.blogspot.com/-qv0AoeUQ3Ds/VZZz86OLBtI/AAAAAAAAIUU/o0waCQDuA4M/s1600/sun_shining_solar_panel_hg_clr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7985" flipH="1">
            <a:off x="2632159" y="4932549"/>
            <a:ext cx="6985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40808" y="5105525"/>
            <a:ext cx="2742561" cy="1291612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3F22DB25-770F-4AA7-8FAB-A0993C4F4E53}"/>
              </a:ext>
            </a:extLst>
          </p:cNvPr>
          <p:cNvSpPr/>
          <p:nvPr/>
        </p:nvSpPr>
        <p:spPr bwMode="auto">
          <a:xfrm>
            <a:off x="6686017" y="3819866"/>
            <a:ext cx="1882767" cy="8782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252000" rIns="91440" bIns="2520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IE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Estimations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F22DB25-770F-4AA7-8FAB-A0993C4F4E53}"/>
              </a:ext>
            </a:extLst>
          </p:cNvPr>
          <p:cNvSpPr/>
          <p:nvPr/>
        </p:nvSpPr>
        <p:spPr bwMode="auto">
          <a:xfrm>
            <a:off x="8886928" y="3366460"/>
            <a:ext cx="2026101" cy="14322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252000" rIns="91440" bIns="2520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IE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Optimized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IE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control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3876131" y="5699523"/>
            <a:ext cx="3276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7065377" y="5698484"/>
            <a:ext cx="3276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 flipV="1">
            <a:off x="7627622" y="4778665"/>
            <a:ext cx="841125" cy="4326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V="1">
            <a:off x="8466366" y="4780188"/>
            <a:ext cx="841125" cy="4326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2" name="Oval 121"/>
          <p:cNvSpPr/>
          <p:nvPr/>
        </p:nvSpPr>
        <p:spPr bwMode="auto">
          <a:xfrm>
            <a:off x="3809508" y="5300325"/>
            <a:ext cx="137160" cy="649188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IE" sz="2400">
              <a:solidFill>
                <a:srgbClr val="00000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540" y="5218437"/>
            <a:ext cx="2163648" cy="1080000"/>
          </a:xfrm>
          <a:prstGeom prst="rect">
            <a:avLst/>
          </a:prstGeom>
        </p:spPr>
      </p:pic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59D38D1F-FA3D-4659-8EEB-C78D083A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A95A2F7-AFAC-42DF-BA1A-FE565AE582D0}" type="slidenum">
              <a:rPr lang="en-IE" smtClean="0"/>
              <a:pPr/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7510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6" grpId="0" animBg="1"/>
      <p:bldP spid="101" grpId="0" animBg="1"/>
      <p:bldP spid="102" grpId="0" animBg="1"/>
      <p:bldP spid="1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AEE2-39B8-4105-907E-5F30BB853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680" y="543035"/>
            <a:ext cx="10972800" cy="1143000"/>
          </a:xfrm>
        </p:spPr>
        <p:txBody>
          <a:bodyPr/>
          <a:lstStyle/>
          <a:p>
            <a:r>
              <a:rPr lang="en-IE" dirty="0"/>
              <a:t>Test case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9827BA-E743-44D5-BFD3-17015E2F31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t="9408" r="10000" b="5251"/>
          <a:stretch/>
        </p:blipFill>
        <p:spPr>
          <a:xfrm>
            <a:off x="2298835" y="1957973"/>
            <a:ext cx="7594333" cy="24905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F0B8F8-59E9-4771-9346-67159BCAC481}"/>
              </a:ext>
            </a:extLst>
          </p:cNvPr>
          <p:cNvSpPr/>
          <p:nvPr/>
        </p:nvSpPr>
        <p:spPr bwMode="auto">
          <a:xfrm>
            <a:off x="5320899" y="4383550"/>
            <a:ext cx="1625215" cy="17400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252000" rIns="91440" bIns="2520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IE" sz="1600" b="1" dirty="0">
                <a:solidFill>
                  <a:schemeClr val="bg1"/>
                </a:solidFill>
                <a:latin typeface="Gill Sans MT" panose="020B0502020104020203" pitchFamily="34" charset="0"/>
              </a:rPr>
              <a:t>Local CPOC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sz="16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600" b="1" dirty="0">
                <a:solidFill>
                  <a:schemeClr val="bg1"/>
                </a:solidFill>
                <a:latin typeface="Gill Sans MT" panose="020B0502020104020203" pitchFamily="34" charset="0"/>
              </a:rPr>
              <a:t>P,Q,V Measurements</a:t>
            </a:r>
            <a:endParaRPr lang="en-IE" sz="16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734EE0-AFC8-4D62-B0D5-138FCE18DB2B}"/>
              </a:ext>
            </a:extLst>
          </p:cNvPr>
          <p:cNvSpPr/>
          <p:nvPr/>
        </p:nvSpPr>
        <p:spPr bwMode="auto">
          <a:xfrm>
            <a:off x="8940800" y="4088134"/>
            <a:ext cx="1522603" cy="19862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252000" rIns="91440" bIns="2520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IE" sz="1600" b="1" dirty="0">
                <a:solidFill>
                  <a:schemeClr val="bg1"/>
                </a:solidFill>
                <a:latin typeface="Gill Sans MT" panose="020B0502020104020203" pitchFamily="34" charset="0"/>
              </a:rPr>
              <a:t>Remote CPOC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sz="16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1600" b="1" dirty="0">
                <a:solidFill>
                  <a:schemeClr val="bg1"/>
                </a:solidFill>
                <a:latin typeface="Gill Sans MT" panose="020B0502020104020203" pitchFamily="34" charset="0"/>
              </a:rPr>
              <a:t>Estimating States here</a:t>
            </a:r>
            <a:endParaRPr lang="en-IE" sz="16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164DD3-E174-45EE-9985-CD4DA5C386B5}"/>
              </a:ext>
            </a:extLst>
          </p:cNvPr>
          <p:cNvCxnSpPr/>
          <p:nvPr/>
        </p:nvCxnSpPr>
        <p:spPr bwMode="auto">
          <a:xfrm>
            <a:off x="2541872" y="3943420"/>
            <a:ext cx="1147813" cy="505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38CD516-2E4B-4CEC-990E-2BC5B7A0E9BC}"/>
              </a:ext>
            </a:extLst>
          </p:cNvPr>
          <p:cNvCxnSpPr>
            <a:cxnSpLocks/>
            <a:endCxn id="3" idx="2"/>
          </p:cNvCxnSpPr>
          <p:nvPr/>
        </p:nvCxnSpPr>
        <p:spPr bwMode="auto">
          <a:xfrm flipH="1">
            <a:off x="6096000" y="3344097"/>
            <a:ext cx="37507" cy="11044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19FD309-6173-4B90-9E8E-7E46E4958ABD}"/>
              </a:ext>
            </a:extLst>
          </p:cNvPr>
          <p:cNvCxnSpPr>
            <a:cxnSpLocks/>
            <a:endCxn id="5" idx="0"/>
          </p:cNvCxnSpPr>
          <p:nvPr/>
        </p:nvCxnSpPr>
        <p:spPr bwMode="auto">
          <a:xfrm flipH="1">
            <a:off x="9702102" y="3913744"/>
            <a:ext cx="53350" cy="17439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D8A5D66-BA85-4F08-BEE6-313DF10EF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9392" y="6443611"/>
            <a:ext cx="2743200" cy="365125"/>
          </a:xfrm>
        </p:spPr>
        <p:txBody>
          <a:bodyPr/>
          <a:lstStyle/>
          <a:p>
            <a:fld id="{7A95A2F7-AFAC-42DF-BA1A-FE565AE582D0}" type="slidenum">
              <a:rPr lang="en-IE" smtClean="0"/>
              <a:pPr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40411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EDD24-5391-4CED-9B7C-F2DAFA7B8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84201"/>
            <a:ext cx="11988800" cy="983583"/>
          </a:xfrm>
        </p:spPr>
        <p:txBody>
          <a:bodyPr>
            <a:normAutofit/>
          </a:bodyPr>
          <a:lstStyle/>
          <a:p>
            <a:r>
              <a:rPr lang="en-IE" dirty="0"/>
              <a:t>Voltage estimations on daily simulation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F59576-F6CC-4DED-9213-3E2B1F75B8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31019" y="2207871"/>
            <a:ext cx="8630760" cy="2881516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0CEF663-CA93-4F79-9FD7-AA087095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7A95A2F7-AFAC-42DF-BA1A-FE565AE582D0}" type="slidenum">
              <a:rPr lang="en-IE" smtClean="0"/>
              <a:pPr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67530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C76AE-5579-4F01-B190-FCF33086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1"/>
            <a:ext cx="11785600" cy="983583"/>
          </a:xfrm>
        </p:spPr>
        <p:txBody>
          <a:bodyPr>
            <a:normAutofit/>
          </a:bodyPr>
          <a:lstStyle/>
          <a:p>
            <a:r>
              <a:rPr lang="en-IE" sz="4800" dirty="0"/>
              <a:t>PQ flows, losses and current estimations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2151CB-7DD4-47B5-B1B9-06631D710E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88379" y="1596473"/>
            <a:ext cx="8215243" cy="453631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92260-83A3-443E-852B-E79B0054A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6999"/>
            <a:ext cx="2743200" cy="365125"/>
          </a:xfrm>
        </p:spPr>
        <p:txBody>
          <a:bodyPr/>
          <a:lstStyle/>
          <a:p>
            <a:fld id="{7A95A2F7-AFAC-42DF-BA1A-FE565AE582D0}" type="slidenum">
              <a:rPr lang="en-IE" smtClean="0"/>
              <a:pPr/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60721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515A9-369E-42A2-A7DD-AF359CE86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7857"/>
            <a:ext cx="10972800" cy="1143000"/>
          </a:xfrm>
        </p:spPr>
        <p:txBody>
          <a:bodyPr/>
          <a:lstStyle/>
          <a:p>
            <a:r>
              <a:rPr lang="en-IE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4B894-0ED9-4846-A9BD-F9E03B75F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857"/>
            <a:ext cx="10515600" cy="4351338"/>
          </a:xfrm>
        </p:spPr>
        <p:txBody>
          <a:bodyPr>
            <a:normAutofit/>
          </a:bodyPr>
          <a:lstStyle/>
          <a:p>
            <a:r>
              <a:rPr lang="en-IE" dirty="0"/>
              <a:t>System characterization at the </a:t>
            </a:r>
            <a:r>
              <a:rPr lang="en-IE" dirty="0">
                <a:solidFill>
                  <a:srgbClr val="ED7D31"/>
                </a:solidFill>
              </a:rPr>
              <a:t>point of connection of the DER</a:t>
            </a:r>
            <a:endParaRPr lang="en-IE" dirty="0"/>
          </a:p>
          <a:p>
            <a:endParaRPr lang="en-IE" dirty="0"/>
          </a:p>
          <a:p>
            <a:r>
              <a:rPr lang="en-IE" dirty="0"/>
              <a:t>Monitoring is limited to local measurements (P, Q and </a:t>
            </a:r>
            <a:r>
              <a:rPr lang="en-IE" dirty="0">
                <a:solidFill>
                  <a:srgbClr val="ED7D31"/>
                </a:solidFill>
              </a:rPr>
              <a:t>voltage)</a:t>
            </a:r>
          </a:p>
          <a:p>
            <a:endParaRPr lang="en-IE" dirty="0"/>
          </a:p>
          <a:p>
            <a:r>
              <a:rPr lang="en-IE" dirty="0"/>
              <a:t>Direct (non-iterative) calculations for </a:t>
            </a:r>
            <a:r>
              <a:rPr lang="en-IE" dirty="0">
                <a:solidFill>
                  <a:srgbClr val="ED7D31"/>
                </a:solidFill>
              </a:rPr>
              <a:t>real-time</a:t>
            </a:r>
            <a:r>
              <a:rPr lang="en-IE" dirty="0"/>
              <a:t> operation</a:t>
            </a:r>
          </a:p>
          <a:p>
            <a:endParaRPr lang="en-GB" dirty="0"/>
          </a:p>
          <a:p>
            <a:r>
              <a:rPr lang="en-IE" dirty="0"/>
              <a:t>Information can be provided to, for example, demand aggregators, </a:t>
            </a:r>
            <a:r>
              <a:rPr lang="en-GB" dirty="0"/>
              <a:t>such that they can dispatch their resources without breaching network limits</a:t>
            </a:r>
          </a:p>
          <a:p>
            <a:endParaRPr lang="en-IE" b="1" dirty="0"/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E8036-D582-4AFC-A19F-CFFBCC33A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67580"/>
            <a:ext cx="2743200" cy="365125"/>
          </a:xfrm>
        </p:spPr>
        <p:txBody>
          <a:bodyPr/>
          <a:lstStyle/>
          <a:p>
            <a:fld id="{7A95A2F7-AFAC-42DF-BA1A-FE565AE582D0}" type="slidenum">
              <a:rPr lang="en-IE" smtClean="0"/>
              <a:pPr/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48359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E74EA-5901-471D-BD10-5FCD84DFD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68341"/>
            <a:ext cx="10972800" cy="1143000"/>
          </a:xfrm>
        </p:spPr>
        <p:txBody>
          <a:bodyPr/>
          <a:lstStyle/>
          <a:p>
            <a:r>
              <a:rPr lang="en-GB" sz="4800" dirty="0"/>
              <a:t>Conclusions</a:t>
            </a:r>
            <a:endParaRPr lang="en-IE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29DBB-1BE0-416D-B3F1-128B9F79D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64262"/>
            <a:ext cx="10871200" cy="4513261"/>
          </a:xfrm>
        </p:spPr>
        <p:txBody>
          <a:bodyPr>
            <a:normAutofit fontScale="77500" lnSpcReduction="20000"/>
          </a:bodyPr>
          <a:lstStyle/>
          <a:p>
            <a:r>
              <a:rPr lang="en-GB" sz="3400" dirty="0"/>
              <a:t>Electrification of energy demand presents challenges to existing infrastructure</a:t>
            </a:r>
          </a:p>
          <a:p>
            <a:r>
              <a:rPr lang="en-GB" sz="3400" dirty="0"/>
              <a:t>Integration of renewables presents similar challenges</a:t>
            </a:r>
          </a:p>
          <a:p>
            <a:pPr lvl="1"/>
            <a:r>
              <a:rPr lang="en-GB" sz="3400" dirty="0"/>
              <a:t>Reinforcement and new network management techniques required</a:t>
            </a:r>
          </a:p>
          <a:p>
            <a:pPr lvl="1"/>
            <a:endParaRPr lang="en-GB" sz="3200" dirty="0"/>
          </a:p>
          <a:p>
            <a:r>
              <a:rPr lang="en-IE" sz="3400" dirty="0"/>
              <a:t>Huge data and information gap will not be filled by comprehensive measurement sets in short term</a:t>
            </a:r>
          </a:p>
          <a:p>
            <a:endParaRPr lang="en-IE" sz="3400" dirty="0"/>
          </a:p>
          <a:p>
            <a:r>
              <a:rPr lang="en-IE" sz="3400" dirty="0"/>
              <a:t>Emerging view would be that distribution systems should now facilitate other stakeholders and business models for benefit of electricity consumer</a:t>
            </a:r>
          </a:p>
          <a:p>
            <a:r>
              <a:rPr lang="en-IE" sz="3400" dirty="0"/>
              <a:t>For example, r</a:t>
            </a:r>
            <a:r>
              <a:rPr lang="en-GB" sz="3200" dirty="0"/>
              <a:t>ole of DSO in demand side services</a:t>
            </a:r>
          </a:p>
          <a:p>
            <a:pPr lvl="1"/>
            <a:r>
              <a:rPr lang="en-GB" sz="2667" dirty="0"/>
              <a:t>Facilitator</a:t>
            </a:r>
          </a:p>
          <a:p>
            <a:pPr lvl="1"/>
            <a:r>
              <a:rPr lang="en-GB" sz="2667" dirty="0"/>
              <a:t>Active management to enable other actors to participate in the market</a:t>
            </a:r>
          </a:p>
          <a:p>
            <a:endParaRPr lang="en-GB" sz="3200" dirty="0"/>
          </a:p>
          <a:p>
            <a:endParaRPr lang="en-GB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13A0D-4CA1-46FE-AE64-29F3875A2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5A2F7-AFAC-42DF-BA1A-FE565AE582D0}" type="slidenum">
              <a:rPr lang="en-IE" smtClean="0"/>
              <a:pPr/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95519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3DF098-79EB-4475-A687-91276E7A03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  <a:endParaRPr lang="en-IE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A2E3928-6815-491D-8629-063BFC6AC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2246"/>
            <a:ext cx="9144000" cy="1655762"/>
          </a:xfrm>
        </p:spPr>
        <p:txBody>
          <a:bodyPr/>
          <a:lstStyle/>
          <a:p>
            <a:r>
              <a:rPr lang="en-GB" dirty="0">
                <a:hlinkClick r:id="rId2"/>
              </a:rPr>
              <a:t>andrew.Keane@ucd.ie</a:t>
            </a:r>
            <a:endParaRPr lang="en-GB" dirty="0"/>
          </a:p>
          <a:p>
            <a:r>
              <a:rPr lang="en-GB" dirty="0">
                <a:hlinkClick r:id="rId3"/>
              </a:rPr>
              <a:t>www.ucd.ie/energy</a:t>
            </a:r>
            <a:r>
              <a:rPr lang="en-GB" dirty="0"/>
              <a:t>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21620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5A45C-EFF5-4E3F-8E24-D0A2BF42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31" y="234841"/>
            <a:ext cx="6511113" cy="983583"/>
          </a:xfrm>
        </p:spPr>
        <p:txBody>
          <a:bodyPr/>
          <a:lstStyle/>
          <a:p>
            <a:r>
              <a:rPr lang="en-IE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69398-D072-45F0-A174-5FA02AA9C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184" y="1118342"/>
            <a:ext cx="10254801" cy="523800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IE" sz="2000" dirty="0"/>
              <a:t> Climate Action Plan places a large emphasis on electrification of energy demand (transport and heat) and integration of renewables</a:t>
            </a:r>
          </a:p>
          <a:p>
            <a:pPr marL="0" indent="0">
              <a:buNone/>
            </a:pPr>
            <a:endParaRPr lang="en-IE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Increasing penetration of distributed energy resources (</a:t>
            </a:r>
            <a:r>
              <a:rPr lang="en-US" sz="2000" dirty="0">
                <a:solidFill>
                  <a:srgbClr val="ED7D31"/>
                </a:solidFill>
              </a:rPr>
              <a:t>DER</a:t>
            </a:r>
            <a:r>
              <a:rPr lang="en-US" sz="2000" dirty="0"/>
              <a:t>) at the distribution level</a:t>
            </a:r>
          </a:p>
          <a:p>
            <a:pPr lvl="1"/>
            <a:r>
              <a:rPr lang="en-IE" sz="1600" dirty="0"/>
              <a:t>Distributed Generation</a:t>
            </a:r>
          </a:p>
          <a:p>
            <a:pPr lvl="1"/>
            <a:r>
              <a:rPr lang="en-IE" sz="1600" dirty="0"/>
              <a:t>New loads (Electric vehicles, Solar PV, Heat Pumps)</a:t>
            </a:r>
          </a:p>
          <a:p>
            <a:pPr lvl="1"/>
            <a:endParaRPr lang="en-IE" sz="1600" dirty="0"/>
          </a:p>
          <a:p>
            <a:pPr>
              <a:buFont typeface="Wingdings" panose="05000000000000000000" pitchFamily="2" charset="2"/>
              <a:buChar char="v"/>
            </a:pPr>
            <a:r>
              <a:rPr lang="en-IE" sz="2000" dirty="0"/>
              <a:t>System Services crucial to further integration of renewables (DS3 programme)</a:t>
            </a:r>
          </a:p>
          <a:p>
            <a:pPr>
              <a:buFont typeface="Wingdings" panose="05000000000000000000" pitchFamily="2" charset="2"/>
              <a:buChar char="v"/>
            </a:pPr>
            <a:endParaRPr lang="en-IE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n-IE" sz="2000" dirty="0"/>
              <a:t>Market Opportunities for Demand response &amp; DER to provide system services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IE" sz="1600" dirty="0"/>
              <a:t>Particularly aggregators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IE" sz="1600" dirty="0"/>
              <a:t>Services to support system operation, e.g. manage frequency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IE" sz="1600" dirty="0"/>
          </a:p>
          <a:p>
            <a:pPr>
              <a:buFont typeface="Wingdings" panose="05000000000000000000" pitchFamily="2" charset="2"/>
              <a:buChar char="v"/>
            </a:pPr>
            <a:r>
              <a:rPr lang="en-IE" sz="2000" dirty="0"/>
              <a:t>Infrastructure and operational challenges to be tackled</a:t>
            </a:r>
          </a:p>
          <a:p>
            <a:pPr>
              <a:buFont typeface="Wingdings" panose="05000000000000000000" pitchFamily="2" charset="2"/>
              <a:buChar char="v"/>
            </a:pPr>
            <a:endParaRPr lang="en-IE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n-IE" sz="2600" b="1" dirty="0"/>
              <a:t>Distribution system is central to all of this</a:t>
            </a:r>
          </a:p>
          <a:p>
            <a:pPr marL="609585" lvl="1" indent="0">
              <a:buNone/>
            </a:pPr>
            <a:endParaRPr lang="en-IE" sz="1600" dirty="0"/>
          </a:p>
          <a:p>
            <a:pPr marL="609585" lvl="1" indent="0">
              <a:buNone/>
            </a:pPr>
            <a:endParaRPr lang="en-IE" sz="1600" dirty="0"/>
          </a:p>
          <a:p>
            <a:pPr>
              <a:buFont typeface="Wingdings" panose="05000000000000000000" pitchFamily="2" charset="2"/>
              <a:buChar char="v"/>
            </a:pPr>
            <a:endParaRPr lang="en-IE" sz="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A99CE-FE38-4CBA-ACA3-5A2656A0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5A2F7-AFAC-42DF-BA1A-FE565AE582D0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06621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3"/>
          </p:nvPr>
        </p:nvSpPr>
        <p:spPr>
          <a:xfrm>
            <a:off x="431371" y="167432"/>
            <a:ext cx="11352197" cy="897606"/>
          </a:xfrm>
        </p:spPr>
        <p:txBody>
          <a:bodyPr>
            <a:normAutofit/>
          </a:bodyPr>
          <a:lstStyle/>
          <a:p>
            <a:r>
              <a:rPr lang="it-IT" sz="3508" kern="0" dirty="0"/>
              <a:t>Evolving role of the DSO</a:t>
            </a:r>
          </a:p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EC5A-3138-433F-AF65-8F3A3EF3D6C1}" type="slidenum">
              <a:rPr lang="it-IT" smtClean="0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3718155" y="1336161"/>
            <a:ext cx="6660483" cy="1002144"/>
          </a:xfrm>
          <a:prstGeom prst="rect">
            <a:avLst/>
          </a:prstGeom>
        </p:spPr>
        <p:txBody>
          <a:bodyPr wrap="square" lIns="78050" tIns="39026" rIns="78050" bIns="39026">
            <a:spAutoFit/>
          </a:bodyPr>
          <a:lstStyle/>
          <a:p>
            <a:pPr defTabSz="780529">
              <a:spcAft>
                <a:spcPts val="1027"/>
              </a:spcAft>
              <a:defRPr/>
            </a:pPr>
            <a:r>
              <a:rPr lang="en-US" sz="2000" kern="0" dirty="0">
                <a:solidFill>
                  <a:srgbClr val="1F497D"/>
                </a:solidFill>
                <a:latin typeface="Calibri"/>
              </a:rPr>
              <a:t>Wide array of </a:t>
            </a:r>
            <a:r>
              <a:rPr lang="en-US" sz="2000" b="1" kern="0" dirty="0">
                <a:solidFill>
                  <a:srgbClr val="1F497D"/>
                </a:solidFill>
                <a:latin typeface="Calibri"/>
              </a:rPr>
              <a:t>distributed energy resources</a:t>
            </a:r>
            <a:r>
              <a:rPr lang="en-US" sz="2000" kern="0" dirty="0">
                <a:solidFill>
                  <a:srgbClr val="1F497D"/>
                </a:solidFill>
                <a:latin typeface="Calibri"/>
              </a:rPr>
              <a:t> are allowing and requiring changes in the way DSOs plan and operate the networks under their responsibility</a:t>
            </a:r>
          </a:p>
        </p:txBody>
      </p:sp>
      <p:pic>
        <p:nvPicPr>
          <p:cNvPr id="35" name="Picture 37" descr="domotica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711" r="5627" b="-6804"/>
          <a:stretch>
            <a:fillRect/>
          </a:stretch>
        </p:blipFill>
        <p:spPr bwMode="auto">
          <a:xfrm>
            <a:off x="1231737" y="1657711"/>
            <a:ext cx="1517318" cy="11866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0" name="Immagine 39" descr="Electric Vehicle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8529" y="2150528"/>
            <a:ext cx="1265811" cy="731262"/>
          </a:xfrm>
          <a:prstGeom prst="rect">
            <a:avLst/>
          </a:prstGeom>
        </p:spPr>
      </p:pic>
      <p:pic>
        <p:nvPicPr>
          <p:cNvPr id="41" name="Picture 15" descr="fotovoltaico3(modificato)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32577" y="1596112"/>
            <a:ext cx="661854" cy="55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Users\A436661\Desktop\Question-Mark-200x25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5238" y="3474463"/>
            <a:ext cx="1639193" cy="2048991"/>
          </a:xfrm>
          <a:prstGeom prst="rect">
            <a:avLst/>
          </a:prstGeom>
          <a:noFill/>
        </p:spPr>
      </p:pic>
      <p:sp>
        <p:nvSpPr>
          <p:cNvPr id="26" name="Rettangolo arrotondato 25"/>
          <p:cNvSpPr/>
          <p:nvPr/>
        </p:nvSpPr>
        <p:spPr>
          <a:xfrm>
            <a:off x="3718155" y="2708921"/>
            <a:ext cx="5950760" cy="6373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070" tIns="39035" rIns="78070" bIns="39035" rtlCol="0" anchor="ctr"/>
          <a:lstStyle/>
          <a:p>
            <a:pPr defTabSz="781012"/>
            <a:r>
              <a:rPr lang="en-US" sz="1400" i="1" dirty="0">
                <a:solidFill>
                  <a:srgbClr val="1F497D"/>
                </a:solidFill>
              </a:rPr>
              <a:t>What </a:t>
            </a:r>
            <a:r>
              <a:rPr lang="en-US" b="1" i="1" dirty="0">
                <a:solidFill>
                  <a:srgbClr val="1F497D"/>
                </a:solidFill>
              </a:rPr>
              <a:t>new roles must the DSO assume </a:t>
            </a:r>
            <a:r>
              <a:rPr lang="en-US" sz="1400" i="1" dirty="0">
                <a:solidFill>
                  <a:srgbClr val="1F497D"/>
                </a:solidFill>
              </a:rPr>
              <a:t>to adapt to the changing energy paradigm, while maintaining necessary quality of supply standards?</a:t>
            </a:r>
          </a:p>
        </p:txBody>
      </p:sp>
      <p:sp>
        <p:nvSpPr>
          <p:cNvPr id="27" name="Rettangolo arrotondato 26"/>
          <p:cNvSpPr/>
          <p:nvPr/>
        </p:nvSpPr>
        <p:spPr>
          <a:xfrm>
            <a:off x="3718155" y="3405546"/>
            <a:ext cx="5950760" cy="7010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070" tIns="39035" rIns="78070" bIns="39035" rtlCol="0" anchor="ctr"/>
          <a:lstStyle/>
          <a:p>
            <a:pPr defTabSz="781012"/>
            <a:r>
              <a:rPr lang="en-US" sz="1400" i="1" dirty="0">
                <a:solidFill>
                  <a:srgbClr val="1F497D"/>
                </a:solidFill>
              </a:rPr>
              <a:t>What </a:t>
            </a:r>
            <a:r>
              <a:rPr lang="en-US" b="1" i="1" dirty="0">
                <a:solidFill>
                  <a:srgbClr val="1F497D"/>
                </a:solidFill>
              </a:rPr>
              <a:t>new services</a:t>
            </a:r>
            <a:r>
              <a:rPr lang="en-US" sz="1400" i="1" dirty="0">
                <a:solidFill>
                  <a:srgbClr val="1F497D"/>
                </a:solidFill>
              </a:rPr>
              <a:t> can the DSO provide in the future in order to better support the energy markets?</a:t>
            </a:r>
          </a:p>
        </p:txBody>
      </p:sp>
      <p:sp>
        <p:nvSpPr>
          <p:cNvPr id="28" name="Rettangolo arrotondato 27"/>
          <p:cNvSpPr/>
          <p:nvPr/>
        </p:nvSpPr>
        <p:spPr>
          <a:xfrm>
            <a:off x="3718155" y="4180609"/>
            <a:ext cx="5950760" cy="6652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070" tIns="39035" rIns="78070" bIns="39035" rtlCol="0" anchor="ctr"/>
          <a:lstStyle/>
          <a:p>
            <a:pPr defTabSz="781012"/>
            <a:r>
              <a:rPr lang="en-US" sz="1400" i="1" dirty="0">
                <a:solidFill>
                  <a:srgbClr val="1F497D"/>
                </a:solidFill>
              </a:rPr>
              <a:t>What </a:t>
            </a:r>
            <a:r>
              <a:rPr lang="en-US" b="1" i="1" dirty="0">
                <a:solidFill>
                  <a:srgbClr val="1F497D"/>
                </a:solidFill>
              </a:rPr>
              <a:t>new tools/methodologies </a:t>
            </a:r>
            <a:r>
              <a:rPr lang="en-US" sz="1400" i="1" dirty="0">
                <a:solidFill>
                  <a:srgbClr val="1F497D"/>
                </a:solidFill>
              </a:rPr>
              <a:t>must be developed to support these new roles?</a:t>
            </a:r>
          </a:p>
        </p:txBody>
      </p:sp>
      <p:sp>
        <p:nvSpPr>
          <p:cNvPr id="32" name="Rettangolo arrotondato 31"/>
          <p:cNvSpPr/>
          <p:nvPr/>
        </p:nvSpPr>
        <p:spPr>
          <a:xfrm>
            <a:off x="3706664" y="4913996"/>
            <a:ext cx="5985603" cy="6652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070" tIns="39035" rIns="78070" bIns="39035" rtlCol="0" anchor="ctr"/>
          <a:lstStyle/>
          <a:p>
            <a:pPr defTabSz="781012"/>
            <a:endParaRPr lang="en-US" sz="1400" i="1" dirty="0">
              <a:solidFill>
                <a:srgbClr val="1F497D"/>
              </a:solidFill>
            </a:endParaRPr>
          </a:p>
          <a:p>
            <a:pPr defTabSz="781012"/>
            <a:r>
              <a:rPr lang="en-US" sz="1400" i="1" dirty="0">
                <a:solidFill>
                  <a:srgbClr val="1F497D"/>
                </a:solidFill>
              </a:rPr>
              <a:t>How must </a:t>
            </a:r>
            <a:r>
              <a:rPr lang="en-US" b="1" i="1" dirty="0">
                <a:solidFill>
                  <a:srgbClr val="1F497D"/>
                </a:solidFill>
              </a:rPr>
              <a:t>regulation and markets be adapted </a:t>
            </a:r>
            <a:r>
              <a:rPr lang="en-US" sz="1400" i="1" dirty="0">
                <a:solidFill>
                  <a:srgbClr val="1F497D"/>
                </a:solidFill>
              </a:rPr>
              <a:t>to support a cleaner and more efficient energy system in line with the new DSO role?</a:t>
            </a:r>
          </a:p>
          <a:p>
            <a:pPr defTabSz="781012"/>
            <a:endParaRPr lang="it-IT" sz="1600" dirty="0">
              <a:solidFill>
                <a:prstClr val="white"/>
              </a:solidFill>
            </a:endParaRPr>
          </a:p>
        </p:txBody>
      </p:sp>
      <p:pic>
        <p:nvPicPr>
          <p:cNvPr id="22" name="Picture 2" descr="D:\Area Open\evolvDSO\evolv dso_def.png">
            <a:extLst>
              <a:ext uri="{FF2B5EF4-FFF2-40B4-BE49-F238E27FC236}">
                <a16:creationId xmlns:a16="http://schemas.microsoft.com/office/drawing/2014/main" id="{7F690862-1E4C-48BD-917C-4F95C58C6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12501" y="128852"/>
            <a:ext cx="1366523" cy="785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5889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116633"/>
            <a:ext cx="4176464" cy="6274563"/>
          </a:xfrm>
          <a:prstGeom prst="rect">
            <a:avLst/>
          </a:prstGeom>
        </p:spPr>
      </p:pic>
      <p:pic>
        <p:nvPicPr>
          <p:cNvPr id="3" name="Picture 2" descr="D:\Area Open\evolvDSO\evolv dso_def.png">
            <a:extLst>
              <a:ext uri="{FF2B5EF4-FFF2-40B4-BE49-F238E27FC236}">
                <a16:creationId xmlns:a16="http://schemas.microsoft.com/office/drawing/2014/main" id="{3F71CD5A-6194-4E6F-BF57-03CC8B564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444" y="80596"/>
            <a:ext cx="1366523" cy="785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8523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riangolo isoscele 35"/>
          <p:cNvSpPr/>
          <p:nvPr/>
        </p:nvSpPr>
        <p:spPr>
          <a:xfrm rot="10800000">
            <a:off x="1773704" y="3933105"/>
            <a:ext cx="749383" cy="327847"/>
          </a:xfrm>
          <a:prstGeom prst="triangle">
            <a:avLst/>
          </a:prstGeom>
          <a:gradFill flip="none" rotWithShape="1">
            <a:gsLst>
              <a:gs pos="0">
                <a:srgbClr val="00B0F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40"/>
          </a:p>
        </p:txBody>
      </p:sp>
      <p:sp>
        <p:nvSpPr>
          <p:cNvPr id="29" name="Triangolo isoscele 28"/>
          <p:cNvSpPr/>
          <p:nvPr/>
        </p:nvSpPr>
        <p:spPr>
          <a:xfrm rot="10800000">
            <a:off x="1773704" y="2988109"/>
            <a:ext cx="749383" cy="327847"/>
          </a:xfrm>
          <a:prstGeom prst="triangle">
            <a:avLst/>
          </a:prstGeom>
          <a:gradFill flip="none" rotWithShape="1">
            <a:gsLst>
              <a:gs pos="0">
                <a:srgbClr val="00B0F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4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C2BF795C-FDAF-4F03-93DF-6704712504EF}" type="slidenum">
              <a:rPr lang="it-IT" altLang="en-US" smtClean="0"/>
              <a:pPr>
                <a:defRPr/>
              </a:pPr>
              <a:t>5</a:t>
            </a:fld>
            <a:endParaRPr lang="it-IT" alt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9461" y="535270"/>
            <a:ext cx="9802875" cy="81492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Future markets and regulatory frameworks should... 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13" name="Triangolo isoscele 12"/>
          <p:cNvSpPr/>
          <p:nvPr/>
        </p:nvSpPr>
        <p:spPr>
          <a:xfrm rot="10800000">
            <a:off x="1773703" y="2034251"/>
            <a:ext cx="749383" cy="327847"/>
          </a:xfrm>
          <a:prstGeom prst="triangle">
            <a:avLst/>
          </a:prstGeom>
          <a:gradFill flip="none" rotWithShape="1">
            <a:gsLst>
              <a:gs pos="0">
                <a:srgbClr val="00B0F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40"/>
          </a:p>
        </p:txBody>
      </p:sp>
      <p:sp>
        <p:nvSpPr>
          <p:cNvPr id="14" name="Rettangolo 13"/>
          <p:cNvSpPr/>
          <p:nvPr/>
        </p:nvSpPr>
        <p:spPr>
          <a:xfrm>
            <a:off x="2012292" y="1765747"/>
            <a:ext cx="8404187" cy="78115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216"/>
            <a:endParaRPr lang="en-GB" sz="1369" dirty="0"/>
          </a:p>
          <a:p>
            <a:pPr marL="304216"/>
            <a:r>
              <a:rPr lang="en-GB" sz="1600" dirty="0"/>
              <a:t>...Recognize the need and should provide incentives for possible innovative flexibility levers to be activated on distribution grid level. 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1999145" y="2689776"/>
            <a:ext cx="8417335" cy="84275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216"/>
            <a:endParaRPr lang="en-GB" sz="1369" dirty="0"/>
          </a:p>
          <a:p>
            <a:pPr marL="304216"/>
            <a:r>
              <a:rPr lang="en-GB" sz="1600" dirty="0"/>
              <a:t>...Set clear rules for the recognition of the costs (both CAPEX and OPEX, over all timeframes) associated with innovative smart grid solutions</a:t>
            </a:r>
            <a:endParaRPr lang="it-IT" sz="1600" dirty="0"/>
          </a:p>
        </p:txBody>
      </p:sp>
      <p:sp>
        <p:nvSpPr>
          <p:cNvPr id="21" name="Rettangolo 20"/>
          <p:cNvSpPr/>
          <p:nvPr/>
        </p:nvSpPr>
        <p:spPr>
          <a:xfrm>
            <a:off x="2002134" y="3675408"/>
            <a:ext cx="8414346" cy="85387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216"/>
            <a:endParaRPr lang="en-GB" sz="1369" dirty="0"/>
          </a:p>
          <a:p>
            <a:pPr marL="304216"/>
            <a:r>
              <a:rPr lang="en-GB" sz="1600" dirty="0"/>
              <a:t>...Continue to safeguard the availability of neutral, secure, cost-efficient and transparent data and information management on distribution grid level for all </a:t>
            </a:r>
            <a:r>
              <a:rPr lang="en-GB" dirty="0"/>
              <a:t>concerned</a:t>
            </a:r>
            <a:r>
              <a:rPr lang="en-GB" sz="1600" dirty="0"/>
              <a:t> stakeholders</a:t>
            </a:r>
            <a:r>
              <a:rPr lang="en-GB" sz="1369" dirty="0"/>
              <a:t>.</a:t>
            </a:r>
            <a:endParaRPr lang="en-US" sz="1369" dirty="0"/>
          </a:p>
        </p:txBody>
      </p:sp>
      <p:sp>
        <p:nvSpPr>
          <p:cNvPr id="27" name="Rettangolo 26"/>
          <p:cNvSpPr/>
          <p:nvPr/>
        </p:nvSpPr>
        <p:spPr>
          <a:xfrm>
            <a:off x="1803074" y="1778826"/>
            <a:ext cx="491906" cy="254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40" b="1" dirty="0"/>
          </a:p>
        </p:txBody>
      </p:sp>
      <p:sp>
        <p:nvSpPr>
          <p:cNvPr id="28" name="Rettangolo 27"/>
          <p:cNvSpPr/>
          <p:nvPr/>
        </p:nvSpPr>
        <p:spPr>
          <a:xfrm>
            <a:off x="2317963" y="1788420"/>
            <a:ext cx="1909661" cy="254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/>
              <a:t>Incentives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1783863" y="2732119"/>
            <a:ext cx="491906" cy="254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40" b="1" dirty="0"/>
          </a:p>
        </p:txBody>
      </p:sp>
      <p:sp>
        <p:nvSpPr>
          <p:cNvPr id="31" name="Rettangolo 30"/>
          <p:cNvSpPr/>
          <p:nvPr/>
        </p:nvSpPr>
        <p:spPr>
          <a:xfrm>
            <a:off x="2317963" y="2732767"/>
            <a:ext cx="1909661" cy="254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Cost recognition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1783863" y="3697432"/>
            <a:ext cx="491906" cy="254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40" b="1" dirty="0"/>
          </a:p>
        </p:txBody>
      </p:sp>
      <p:sp>
        <p:nvSpPr>
          <p:cNvPr id="35" name="Rettangolo 34"/>
          <p:cNvSpPr/>
          <p:nvPr/>
        </p:nvSpPr>
        <p:spPr>
          <a:xfrm>
            <a:off x="2317962" y="3697432"/>
            <a:ext cx="1909661" cy="254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Data management</a:t>
            </a:r>
          </a:p>
        </p:txBody>
      </p:sp>
      <p:sp>
        <p:nvSpPr>
          <p:cNvPr id="38" name="Triangolo isoscele 37"/>
          <p:cNvSpPr/>
          <p:nvPr/>
        </p:nvSpPr>
        <p:spPr>
          <a:xfrm rot="10800000">
            <a:off x="1783864" y="4857134"/>
            <a:ext cx="749383" cy="327847"/>
          </a:xfrm>
          <a:prstGeom prst="triangle">
            <a:avLst/>
          </a:prstGeom>
          <a:gradFill flip="none" rotWithShape="1">
            <a:gsLst>
              <a:gs pos="0">
                <a:srgbClr val="00B0F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40"/>
          </a:p>
        </p:txBody>
      </p:sp>
      <p:sp>
        <p:nvSpPr>
          <p:cNvPr id="39" name="Rettangolo 38"/>
          <p:cNvSpPr/>
          <p:nvPr/>
        </p:nvSpPr>
        <p:spPr>
          <a:xfrm>
            <a:off x="2012294" y="4696659"/>
            <a:ext cx="8404186" cy="110350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216"/>
            <a:endParaRPr lang="en-GB" sz="2000" dirty="0"/>
          </a:p>
          <a:p>
            <a:pPr marL="304216"/>
            <a:r>
              <a:rPr lang="en-US" dirty="0"/>
              <a:t>… Take national differences into account (no one-size-fits all) on the short to medium term, but strive for harmonization on the longer term;</a:t>
            </a:r>
          </a:p>
        </p:txBody>
      </p:sp>
      <p:sp>
        <p:nvSpPr>
          <p:cNvPr id="40" name="Rettangolo 39"/>
          <p:cNvSpPr/>
          <p:nvPr/>
        </p:nvSpPr>
        <p:spPr>
          <a:xfrm>
            <a:off x="1822286" y="4726078"/>
            <a:ext cx="491906" cy="254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40" b="1" dirty="0"/>
          </a:p>
        </p:txBody>
      </p:sp>
      <p:sp>
        <p:nvSpPr>
          <p:cNvPr id="41" name="Rettangolo 40"/>
          <p:cNvSpPr/>
          <p:nvPr/>
        </p:nvSpPr>
        <p:spPr>
          <a:xfrm>
            <a:off x="2314193" y="4729703"/>
            <a:ext cx="1909661" cy="254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Market Harmonization </a:t>
            </a:r>
          </a:p>
        </p:txBody>
      </p:sp>
      <p:pic>
        <p:nvPicPr>
          <p:cNvPr id="22" name="Picture 2" descr="D:\Area Open\evolvDSO\evolv dso_def.png">
            <a:extLst>
              <a:ext uri="{FF2B5EF4-FFF2-40B4-BE49-F238E27FC236}">
                <a16:creationId xmlns:a16="http://schemas.microsoft.com/office/drawing/2014/main" id="{E709A28F-DC6E-44D8-B554-108EDE42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444" y="80596"/>
            <a:ext cx="1366523" cy="785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5719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Network Development Approach to date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/>
              <a:t>Build more network (firm reinforcement)</a:t>
            </a:r>
          </a:p>
          <a:p>
            <a:pPr lvl="1"/>
            <a:r>
              <a:rPr lang="en-IE" sz="2000" dirty="0"/>
              <a:t>Gates for connection of renewables</a:t>
            </a:r>
          </a:p>
          <a:p>
            <a:pPr lvl="1"/>
            <a:r>
              <a:rPr lang="en-IE" sz="2000" dirty="0"/>
              <a:t>Group processing approach</a:t>
            </a:r>
          </a:p>
          <a:p>
            <a:pPr lvl="1"/>
            <a:endParaRPr lang="en-IE" sz="2000" dirty="0"/>
          </a:p>
          <a:p>
            <a:r>
              <a:rPr lang="en-IE" sz="2400" dirty="0"/>
              <a:t>UK innovation funding is driving changes in network operator practices</a:t>
            </a:r>
          </a:p>
          <a:p>
            <a:pPr lvl="1"/>
            <a:r>
              <a:rPr lang="en-IE" sz="2200" dirty="0"/>
              <a:t>OFGEM’s Low Carbon Networks Fund</a:t>
            </a:r>
          </a:p>
          <a:p>
            <a:endParaRPr lang="en-IE" sz="2400" dirty="0"/>
          </a:p>
          <a:p>
            <a:r>
              <a:rPr lang="en-IE" sz="2400" dirty="0"/>
              <a:t>Transition from R&amp;D into  Business as usual remains a challenge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4259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Socioeconomic &amp; Demographic Trends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Questions are no longer just technical questions</a:t>
            </a:r>
          </a:p>
          <a:p>
            <a:pPr lvl="1"/>
            <a:r>
              <a:rPr lang="en-IE" dirty="0"/>
              <a:t>Role of consumer and prediction of technology adoption highly relevant</a:t>
            </a:r>
          </a:p>
          <a:p>
            <a:pPr lvl="1"/>
            <a:endParaRPr lang="en-IE" dirty="0"/>
          </a:p>
          <a:p>
            <a:r>
              <a:rPr lang="en-IE" dirty="0"/>
              <a:t>Predicted erosion of demand diversity may happen in general</a:t>
            </a:r>
          </a:p>
          <a:p>
            <a:pPr lvl="1"/>
            <a:r>
              <a:rPr lang="en-IE" dirty="0"/>
              <a:t>But more critically it may also happen on a street by street basis</a:t>
            </a:r>
          </a:p>
          <a:p>
            <a:pPr lvl="1"/>
            <a:endParaRPr lang="en-IE" dirty="0"/>
          </a:p>
          <a:p>
            <a:r>
              <a:rPr lang="en-IE" dirty="0"/>
              <a:t>Huge complicating factor in terms of network planning and in terms of delivery of more ambitious concepts around smart grids and new business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38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FFF1E-B6C3-47C7-8653-064BC98EC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76" y="371115"/>
            <a:ext cx="9003792" cy="983583"/>
          </a:xfrm>
        </p:spPr>
        <p:txBody>
          <a:bodyPr>
            <a:normAutofit fontScale="90000"/>
          </a:bodyPr>
          <a:lstStyle/>
          <a:p>
            <a:r>
              <a:rPr lang="en-IE" dirty="0"/>
              <a:t>Current paradigm for distribution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0D777-F4A4-4C80-BBCB-3837D77C3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575708"/>
            <a:ext cx="7886700" cy="4012293"/>
          </a:xfrm>
        </p:spPr>
        <p:txBody>
          <a:bodyPr>
            <a:normAutofit/>
          </a:bodyPr>
          <a:lstStyle/>
          <a:p>
            <a:r>
              <a:rPr lang="en-IE" sz="2400" dirty="0"/>
              <a:t>Adoption of domestic-scale DER in residential feeders</a:t>
            </a:r>
          </a:p>
          <a:p>
            <a:pPr lvl="1"/>
            <a:r>
              <a:rPr lang="en-IE" sz="2000" dirty="0"/>
              <a:t>Lead to technical problems/risks</a:t>
            </a:r>
          </a:p>
          <a:p>
            <a:pPr lvl="1"/>
            <a:endParaRPr lang="en-IE" sz="2000" dirty="0"/>
          </a:p>
          <a:p>
            <a:endParaRPr lang="en-IE" sz="1400" dirty="0"/>
          </a:p>
          <a:p>
            <a:endParaRPr lang="en-IE" sz="2400" dirty="0"/>
          </a:p>
          <a:p>
            <a:r>
              <a:rPr lang="en-IE" sz="2400" dirty="0"/>
              <a:t>Lack of observability</a:t>
            </a:r>
          </a:p>
          <a:p>
            <a:pPr lvl="1"/>
            <a:r>
              <a:rPr lang="en-IE" sz="2000" dirty="0"/>
              <a:t>No widespread monitoring and communication equipment</a:t>
            </a:r>
          </a:p>
          <a:p>
            <a:pPr marL="457189" lvl="1" indent="0">
              <a:buNone/>
            </a:pPr>
            <a:endParaRPr lang="en-IE" sz="2000" dirty="0"/>
          </a:p>
          <a:p>
            <a:r>
              <a:rPr lang="en-IE" sz="2400" dirty="0"/>
              <a:t>Need for methods that enable real-time operation at the system’s edge</a:t>
            </a:r>
            <a:endParaRPr lang="en-IE" sz="2000" dirty="0"/>
          </a:p>
          <a:p>
            <a:endParaRPr lang="en-IE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C0BE4-09DF-44CF-887F-E015A83A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5A2F7-AFAC-42DF-BA1A-FE565AE582D0}" type="slidenum">
              <a:rPr lang="en-IE" smtClean="0"/>
              <a:pPr/>
              <a:t>8</a:t>
            </a:fld>
            <a:endParaRPr lang="en-I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9313A0-8E75-4D21-9BFA-11EC41202BA2}"/>
              </a:ext>
            </a:extLst>
          </p:cNvPr>
          <p:cNvSpPr/>
          <p:nvPr/>
        </p:nvSpPr>
        <p:spPr bwMode="auto">
          <a:xfrm>
            <a:off x="3310128" y="2348888"/>
            <a:ext cx="2715971" cy="10013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252000" rIns="91440" bIns="2520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IE" sz="1600" b="1" dirty="0">
                <a:solidFill>
                  <a:schemeClr val="bg1"/>
                </a:solidFill>
                <a:latin typeface="Gill Sans MT" panose="020B0502020104020203" pitchFamily="34" charset="0"/>
              </a:rPr>
              <a:t>Voltage statutory limits violation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ED311C-F689-4672-89A8-56E4D14E9B34}"/>
              </a:ext>
            </a:extLst>
          </p:cNvPr>
          <p:cNvSpPr/>
          <p:nvPr/>
        </p:nvSpPr>
        <p:spPr bwMode="auto">
          <a:xfrm>
            <a:off x="6382226" y="2448508"/>
            <a:ext cx="2627661" cy="75514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252000" rIns="91440" bIns="2520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IE" sz="1600" b="1" dirty="0">
                <a:solidFill>
                  <a:schemeClr val="bg1"/>
                </a:solidFill>
                <a:latin typeface="Gill Sans MT" panose="020B0502020104020203" pitchFamily="34" charset="0"/>
              </a:rPr>
              <a:t>Assets overloading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D20726-3BC7-41B2-BE02-3FFA30022CDE}"/>
              </a:ext>
            </a:extLst>
          </p:cNvPr>
          <p:cNvSpPr/>
          <p:nvPr/>
        </p:nvSpPr>
        <p:spPr>
          <a:xfrm>
            <a:off x="1722225" y="3424661"/>
            <a:ext cx="8029904" cy="20889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/>
          </a:p>
        </p:txBody>
      </p:sp>
    </p:spTree>
    <p:extLst>
      <p:ext uri="{BB962C8B-B14F-4D97-AF65-F5344CB8AC3E}">
        <p14:creationId xmlns:p14="http://schemas.microsoft.com/office/powerpoint/2010/main" val="630392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40014" y="2060575"/>
            <a:ext cx="6789737" cy="4186239"/>
          </a:xfrm>
        </p:spPr>
      </p:pic>
      <p:sp>
        <p:nvSpPr>
          <p:cNvPr id="13" name="Freeform 11"/>
          <p:cNvSpPr>
            <a:spLocks/>
          </p:cNvSpPr>
          <p:nvPr/>
        </p:nvSpPr>
        <p:spPr bwMode="auto">
          <a:xfrm>
            <a:off x="2900363" y="2438402"/>
            <a:ext cx="6481763" cy="3330575"/>
          </a:xfrm>
          <a:custGeom>
            <a:avLst/>
            <a:gdLst>
              <a:gd name="T0" fmla="*/ 2147483647 w 4083"/>
              <a:gd name="T1" fmla="*/ 2147483647 h 2098"/>
              <a:gd name="T2" fmla="*/ 2147483647 w 4083"/>
              <a:gd name="T3" fmla="*/ 2147483647 h 2098"/>
              <a:gd name="T4" fmla="*/ 2147483647 w 4083"/>
              <a:gd name="T5" fmla="*/ 2147483647 h 2098"/>
              <a:gd name="T6" fmla="*/ 2147483647 w 4083"/>
              <a:gd name="T7" fmla="*/ 2147483647 h 2098"/>
              <a:gd name="T8" fmla="*/ 2147483647 w 4083"/>
              <a:gd name="T9" fmla="*/ 2147483647 h 2098"/>
              <a:gd name="T10" fmla="*/ 2147483647 w 4083"/>
              <a:gd name="T11" fmla="*/ 2147483647 h 2098"/>
              <a:gd name="T12" fmla="*/ 2147483647 w 4083"/>
              <a:gd name="T13" fmla="*/ 2147483647 h 2098"/>
              <a:gd name="T14" fmla="*/ 2147483647 w 4083"/>
              <a:gd name="T15" fmla="*/ 2147483647 h 2098"/>
              <a:gd name="T16" fmla="*/ 2147483647 w 4083"/>
              <a:gd name="T17" fmla="*/ 2147483647 h 2098"/>
              <a:gd name="T18" fmla="*/ 2147483647 w 4083"/>
              <a:gd name="T19" fmla="*/ 2147483647 h 2098"/>
              <a:gd name="T20" fmla="*/ 2147483647 w 4083"/>
              <a:gd name="T21" fmla="*/ 2147483647 h 2098"/>
              <a:gd name="T22" fmla="*/ 2147483647 w 4083"/>
              <a:gd name="T23" fmla="*/ 2147483647 h 2098"/>
              <a:gd name="T24" fmla="*/ 2147483647 w 4083"/>
              <a:gd name="T25" fmla="*/ 2147483647 h 2098"/>
              <a:gd name="T26" fmla="*/ 2147483647 w 4083"/>
              <a:gd name="T27" fmla="*/ 2147483647 h 2098"/>
              <a:gd name="T28" fmla="*/ 0 w 4083"/>
              <a:gd name="T29" fmla="*/ 2147483647 h 2098"/>
              <a:gd name="T30" fmla="*/ 2147483647 w 4083"/>
              <a:gd name="T31" fmla="*/ 2147483647 h 2098"/>
              <a:gd name="T32" fmla="*/ 2147483647 w 4083"/>
              <a:gd name="T33" fmla="*/ 2147483647 h 2098"/>
              <a:gd name="T34" fmla="*/ 2147483647 w 4083"/>
              <a:gd name="T35" fmla="*/ 2147483647 h 2098"/>
              <a:gd name="T36" fmla="*/ 2147483647 w 4083"/>
              <a:gd name="T37" fmla="*/ 2147483647 h 2098"/>
              <a:gd name="T38" fmla="*/ 2147483647 w 4083"/>
              <a:gd name="T39" fmla="*/ 2147483647 h 2098"/>
              <a:gd name="T40" fmla="*/ 2147483647 w 4083"/>
              <a:gd name="T41" fmla="*/ 2147483647 h 2098"/>
              <a:gd name="T42" fmla="*/ 2147483647 w 4083"/>
              <a:gd name="T43" fmla="*/ 2147483647 h 2098"/>
              <a:gd name="T44" fmla="*/ 2147483647 w 4083"/>
              <a:gd name="T45" fmla="*/ 2147483647 h 2098"/>
              <a:gd name="T46" fmla="*/ 2147483647 w 4083"/>
              <a:gd name="T47" fmla="*/ 2147483647 h 2098"/>
              <a:gd name="T48" fmla="*/ 2147483647 w 4083"/>
              <a:gd name="T49" fmla="*/ 2147483647 h 2098"/>
              <a:gd name="T50" fmla="*/ 2147483647 w 4083"/>
              <a:gd name="T51" fmla="*/ 2147483647 h 2098"/>
              <a:gd name="T52" fmla="*/ 2147483647 w 4083"/>
              <a:gd name="T53" fmla="*/ 2147483647 h 2098"/>
              <a:gd name="T54" fmla="*/ 2147483647 w 4083"/>
              <a:gd name="T55" fmla="*/ 2147483647 h 2098"/>
              <a:gd name="T56" fmla="*/ 2147483647 w 4083"/>
              <a:gd name="T57" fmla="*/ 2147483647 h 2098"/>
              <a:gd name="T58" fmla="*/ 2147483647 w 4083"/>
              <a:gd name="T59" fmla="*/ 2147483647 h 2098"/>
              <a:gd name="T60" fmla="*/ 2147483647 w 4083"/>
              <a:gd name="T61" fmla="*/ 2147483647 h 2098"/>
              <a:gd name="T62" fmla="*/ 2147483647 w 4083"/>
              <a:gd name="T63" fmla="*/ 0 h 2098"/>
              <a:gd name="T64" fmla="*/ 2147483647 w 4083"/>
              <a:gd name="T65" fmla="*/ 2147483647 h 2098"/>
              <a:gd name="T66" fmla="*/ 2147483647 w 4083"/>
              <a:gd name="T67" fmla="*/ 2147483647 h 209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083"/>
              <a:gd name="T103" fmla="*/ 0 h 2098"/>
              <a:gd name="T104" fmla="*/ 4083 w 4083"/>
              <a:gd name="T105" fmla="*/ 2098 h 209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083" h="2098">
                <a:moveTo>
                  <a:pt x="1248" y="29"/>
                </a:moveTo>
                <a:lnTo>
                  <a:pt x="1248" y="199"/>
                </a:lnTo>
                <a:lnTo>
                  <a:pt x="1248" y="284"/>
                </a:lnTo>
                <a:lnTo>
                  <a:pt x="1219" y="369"/>
                </a:lnTo>
                <a:lnTo>
                  <a:pt x="1163" y="369"/>
                </a:lnTo>
                <a:lnTo>
                  <a:pt x="1134" y="539"/>
                </a:lnTo>
                <a:lnTo>
                  <a:pt x="1077" y="539"/>
                </a:lnTo>
                <a:lnTo>
                  <a:pt x="1077" y="766"/>
                </a:lnTo>
                <a:lnTo>
                  <a:pt x="992" y="737"/>
                </a:lnTo>
                <a:lnTo>
                  <a:pt x="964" y="1219"/>
                </a:lnTo>
                <a:lnTo>
                  <a:pt x="907" y="1389"/>
                </a:lnTo>
                <a:lnTo>
                  <a:pt x="596" y="1418"/>
                </a:lnTo>
                <a:lnTo>
                  <a:pt x="312" y="1333"/>
                </a:lnTo>
                <a:lnTo>
                  <a:pt x="114" y="1474"/>
                </a:lnTo>
                <a:lnTo>
                  <a:pt x="0" y="1645"/>
                </a:lnTo>
                <a:lnTo>
                  <a:pt x="57" y="1900"/>
                </a:lnTo>
                <a:lnTo>
                  <a:pt x="2353" y="2013"/>
                </a:lnTo>
                <a:lnTo>
                  <a:pt x="3544" y="2098"/>
                </a:lnTo>
                <a:lnTo>
                  <a:pt x="4054" y="2070"/>
                </a:lnTo>
                <a:lnTo>
                  <a:pt x="4083" y="1531"/>
                </a:lnTo>
                <a:lnTo>
                  <a:pt x="4083" y="794"/>
                </a:lnTo>
                <a:lnTo>
                  <a:pt x="3742" y="794"/>
                </a:lnTo>
                <a:lnTo>
                  <a:pt x="3601" y="766"/>
                </a:lnTo>
                <a:lnTo>
                  <a:pt x="3601" y="681"/>
                </a:lnTo>
                <a:lnTo>
                  <a:pt x="3232" y="624"/>
                </a:lnTo>
                <a:lnTo>
                  <a:pt x="3260" y="567"/>
                </a:lnTo>
                <a:lnTo>
                  <a:pt x="2807" y="482"/>
                </a:lnTo>
                <a:lnTo>
                  <a:pt x="2750" y="1361"/>
                </a:lnTo>
                <a:lnTo>
                  <a:pt x="1588" y="1191"/>
                </a:lnTo>
                <a:lnTo>
                  <a:pt x="1446" y="1134"/>
                </a:lnTo>
                <a:lnTo>
                  <a:pt x="1786" y="170"/>
                </a:lnTo>
                <a:lnTo>
                  <a:pt x="1871" y="0"/>
                </a:lnTo>
                <a:lnTo>
                  <a:pt x="1503" y="57"/>
                </a:lnTo>
                <a:lnTo>
                  <a:pt x="1248" y="29"/>
                </a:lnTo>
                <a:close/>
              </a:path>
            </a:pathLst>
          </a:custGeom>
          <a:solidFill>
            <a:srgbClr val="0066FF">
              <a:alpha val="36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E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Sample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8C30792-C541-489C-B814-C9A2C48940E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951914" y="3494089"/>
            <a:ext cx="404812" cy="2698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2400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090864" y="3387726"/>
            <a:ext cx="676275" cy="1566863"/>
          </a:xfrm>
          <a:custGeom>
            <a:avLst/>
            <a:gdLst>
              <a:gd name="T0" fmla="*/ 2147483647 w 426"/>
              <a:gd name="T1" fmla="*/ 2147483647 h 987"/>
              <a:gd name="T2" fmla="*/ 2147483647 w 426"/>
              <a:gd name="T3" fmla="*/ 2147483647 h 987"/>
              <a:gd name="T4" fmla="*/ 0 w 426"/>
              <a:gd name="T5" fmla="*/ 2147483647 h 987"/>
              <a:gd name="T6" fmla="*/ 2147483647 w 426"/>
              <a:gd name="T7" fmla="*/ 2147483647 h 987"/>
              <a:gd name="T8" fmla="*/ 2147483647 w 426"/>
              <a:gd name="T9" fmla="*/ 2147483647 h 987"/>
              <a:gd name="T10" fmla="*/ 2147483647 w 426"/>
              <a:gd name="T11" fmla="*/ 2147483647 h 987"/>
              <a:gd name="T12" fmla="*/ 2147483647 w 426"/>
              <a:gd name="T13" fmla="*/ 2147483647 h 987"/>
              <a:gd name="T14" fmla="*/ 2147483647 w 426"/>
              <a:gd name="T15" fmla="*/ 0 h 9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6"/>
              <a:gd name="T25" fmla="*/ 0 h 987"/>
              <a:gd name="T26" fmla="*/ 426 w 426"/>
              <a:gd name="T27" fmla="*/ 987 h 9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6" h="987">
                <a:moveTo>
                  <a:pt x="315" y="987"/>
                </a:moveTo>
                <a:cubicBezTo>
                  <a:pt x="286" y="968"/>
                  <a:pt x="300" y="975"/>
                  <a:pt x="275" y="963"/>
                </a:cubicBezTo>
                <a:lnTo>
                  <a:pt x="0" y="822"/>
                </a:lnTo>
                <a:lnTo>
                  <a:pt x="227" y="652"/>
                </a:lnTo>
                <a:lnTo>
                  <a:pt x="114" y="566"/>
                </a:lnTo>
                <a:lnTo>
                  <a:pt x="199" y="566"/>
                </a:lnTo>
                <a:lnTo>
                  <a:pt x="369" y="170"/>
                </a:lnTo>
                <a:lnTo>
                  <a:pt x="426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E" sz="2400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2713039" y="1701801"/>
            <a:ext cx="2168525" cy="2886075"/>
          </a:xfrm>
          <a:custGeom>
            <a:avLst/>
            <a:gdLst>
              <a:gd name="T0" fmla="*/ 2147483647 w 1366"/>
              <a:gd name="T1" fmla="*/ 2147483647 h 1818"/>
              <a:gd name="T2" fmla="*/ 2147483647 w 1366"/>
              <a:gd name="T3" fmla="*/ 2147483647 h 1818"/>
              <a:gd name="T4" fmla="*/ 2147483647 w 1366"/>
              <a:gd name="T5" fmla="*/ 2147483647 h 1818"/>
              <a:gd name="T6" fmla="*/ 2147483647 w 1366"/>
              <a:gd name="T7" fmla="*/ 2147483647 h 1818"/>
              <a:gd name="T8" fmla="*/ 0 w 1366"/>
              <a:gd name="T9" fmla="*/ 2147483647 h 1818"/>
              <a:gd name="T10" fmla="*/ 0 w 1366"/>
              <a:gd name="T11" fmla="*/ 2147483647 h 1818"/>
              <a:gd name="T12" fmla="*/ 2147483647 w 1366"/>
              <a:gd name="T13" fmla="*/ 2147483647 h 1818"/>
              <a:gd name="T14" fmla="*/ 2147483647 w 1366"/>
              <a:gd name="T15" fmla="*/ 2147483647 h 1818"/>
              <a:gd name="T16" fmla="*/ 2147483647 w 1366"/>
              <a:gd name="T17" fmla="*/ 2147483647 h 1818"/>
              <a:gd name="T18" fmla="*/ 2147483647 w 1366"/>
              <a:gd name="T19" fmla="*/ 2147483647 h 1818"/>
              <a:gd name="T20" fmla="*/ 2147483647 w 1366"/>
              <a:gd name="T21" fmla="*/ 2147483647 h 1818"/>
              <a:gd name="T22" fmla="*/ 2147483647 w 1366"/>
              <a:gd name="T23" fmla="*/ 2147483647 h 1818"/>
              <a:gd name="T24" fmla="*/ 2147483647 w 1366"/>
              <a:gd name="T25" fmla="*/ 2147483647 h 1818"/>
              <a:gd name="T26" fmla="*/ 2147483647 w 1366"/>
              <a:gd name="T27" fmla="*/ 2147483647 h 1818"/>
              <a:gd name="T28" fmla="*/ 2147483647 w 1366"/>
              <a:gd name="T29" fmla="*/ 2147483647 h 1818"/>
              <a:gd name="T30" fmla="*/ 2147483647 w 1366"/>
              <a:gd name="T31" fmla="*/ 2147483647 h 1818"/>
              <a:gd name="T32" fmla="*/ 2147483647 w 1366"/>
              <a:gd name="T33" fmla="*/ 2147483647 h 1818"/>
              <a:gd name="T34" fmla="*/ 2147483647 w 1366"/>
              <a:gd name="T35" fmla="*/ 2147483647 h 1818"/>
              <a:gd name="T36" fmla="*/ 2147483647 w 1366"/>
              <a:gd name="T37" fmla="*/ 2147483647 h 181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66"/>
              <a:gd name="T58" fmla="*/ 0 h 1818"/>
              <a:gd name="T59" fmla="*/ 1366 w 1366"/>
              <a:gd name="T60" fmla="*/ 1818 h 181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66" h="1818">
                <a:moveTo>
                  <a:pt x="1366" y="509"/>
                </a:moveTo>
                <a:cubicBezTo>
                  <a:pt x="1350" y="504"/>
                  <a:pt x="1332" y="484"/>
                  <a:pt x="1318" y="493"/>
                </a:cubicBezTo>
                <a:cubicBezTo>
                  <a:pt x="1290" y="512"/>
                  <a:pt x="1304" y="509"/>
                  <a:pt x="1278" y="509"/>
                </a:cubicBezTo>
                <a:cubicBezTo>
                  <a:pt x="900" y="463"/>
                  <a:pt x="142" y="0"/>
                  <a:pt x="142" y="381"/>
                </a:cubicBezTo>
                <a:lnTo>
                  <a:pt x="0" y="712"/>
                </a:lnTo>
                <a:lnTo>
                  <a:pt x="0" y="1307"/>
                </a:lnTo>
                <a:lnTo>
                  <a:pt x="28" y="1506"/>
                </a:lnTo>
                <a:lnTo>
                  <a:pt x="340" y="1506"/>
                </a:lnTo>
                <a:lnTo>
                  <a:pt x="453" y="1676"/>
                </a:lnTo>
                <a:lnTo>
                  <a:pt x="709" y="1789"/>
                </a:lnTo>
                <a:lnTo>
                  <a:pt x="1049" y="1818"/>
                </a:lnTo>
                <a:lnTo>
                  <a:pt x="1077" y="1676"/>
                </a:lnTo>
                <a:lnTo>
                  <a:pt x="1105" y="1251"/>
                </a:lnTo>
                <a:lnTo>
                  <a:pt x="1190" y="1251"/>
                </a:lnTo>
                <a:lnTo>
                  <a:pt x="1190" y="1024"/>
                </a:lnTo>
                <a:lnTo>
                  <a:pt x="1247" y="1024"/>
                </a:lnTo>
                <a:lnTo>
                  <a:pt x="1276" y="854"/>
                </a:lnTo>
                <a:lnTo>
                  <a:pt x="1332" y="854"/>
                </a:lnTo>
                <a:lnTo>
                  <a:pt x="1366" y="509"/>
                </a:lnTo>
                <a:close/>
              </a:path>
            </a:pathLst>
          </a:custGeom>
          <a:solidFill>
            <a:srgbClr val="0066FF">
              <a:alpha val="36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E" sz="2400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3149775" y="5013177"/>
            <a:ext cx="269875" cy="2254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E" sz="2400"/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8328025" y="6237288"/>
            <a:ext cx="2133600" cy="45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defTabSz="914377">
              <a:defRPr/>
            </a:pPr>
            <a:fld id="{25317E29-E3C2-4743-A8B8-A1F89E30C2B0}" type="slidenum">
              <a:rPr lang="en-US" sz="1400" b="1">
                <a:solidFill>
                  <a:srgbClr val="FFFFFF"/>
                </a:solidFill>
                <a:latin typeface="Calibri" pitchFamily="34" charset="0"/>
                <a:ea typeface="ＭＳ Ｐゴシック" pitchFamily="-109" charset="-128"/>
              </a:rPr>
              <a:pPr algn="ctr" defTabSz="914377">
                <a:defRPr/>
              </a:pPr>
              <a:t>9</a:t>
            </a:fld>
            <a:endParaRPr lang="en-US" sz="1400" b="1">
              <a:solidFill>
                <a:srgbClr val="FFFFFF"/>
              </a:solidFill>
              <a:latin typeface="Calibri" pitchFamily="34" charset="0"/>
              <a:ea typeface="ＭＳ Ｐゴシック" pitchFamily="-109" charset="-128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6064142-042F-45F3-B1EF-E1399D5B7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9392" y="6459539"/>
            <a:ext cx="2743200" cy="365125"/>
          </a:xfrm>
        </p:spPr>
        <p:txBody>
          <a:bodyPr/>
          <a:lstStyle/>
          <a:p>
            <a:fld id="{7A95A2F7-AFAC-42DF-BA1A-FE565AE582D0}" type="slidenum">
              <a:rPr lang="en-IE" smtClean="0"/>
              <a:pPr/>
              <a:t>9</a:t>
            </a:fld>
            <a:endParaRPr lang="en-IE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fqejPkVgEmDalOHlAh9M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754</Words>
  <Application>Microsoft Office PowerPoint</Application>
  <PresentationFormat>Widescreen</PresentationFormat>
  <Paragraphs>139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Frutiger Neue LT Com Book</vt:lpstr>
      <vt:lpstr>Gill Sans MT</vt:lpstr>
      <vt:lpstr>Times</vt:lpstr>
      <vt:lpstr>Wingdings</vt:lpstr>
      <vt:lpstr>Office Theme</vt:lpstr>
      <vt:lpstr>Electricity Distribution and Energy Decarbonisation</vt:lpstr>
      <vt:lpstr>Context</vt:lpstr>
      <vt:lpstr>PowerPoint Presentation</vt:lpstr>
      <vt:lpstr>PowerPoint Presentation</vt:lpstr>
      <vt:lpstr>PowerPoint Presentation</vt:lpstr>
      <vt:lpstr>Network Development Approach to date</vt:lpstr>
      <vt:lpstr>Socioeconomic &amp; Demographic Trends</vt:lpstr>
      <vt:lpstr>Current paradigm for distribution networks</vt:lpstr>
      <vt:lpstr>Sample Network</vt:lpstr>
      <vt:lpstr>Deterministic Analysis of EV Impact (2011)</vt:lpstr>
      <vt:lpstr>Limitations at the Distribution Level</vt:lpstr>
      <vt:lpstr>Network Characterisation – Curve Fitting</vt:lpstr>
      <vt:lpstr>Test case</vt:lpstr>
      <vt:lpstr>Voltage estimations on daily simulation</vt:lpstr>
      <vt:lpstr>PQ flows, losses and current estimations</vt:lpstr>
      <vt:lpstr>Summary</vt:lpstr>
      <vt:lpstr>Conclusions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Flexibility Provision from DER: DSO - Aggregator Coordination</dc:title>
  <dc:creator>Andrew Keane</dc:creator>
  <cp:lastModifiedBy>Andrew Keane</cp:lastModifiedBy>
  <cp:revision>42</cp:revision>
  <dcterms:created xsi:type="dcterms:W3CDTF">2019-09-04T10:55:44Z</dcterms:created>
  <dcterms:modified xsi:type="dcterms:W3CDTF">2019-09-16T12:05:17Z</dcterms:modified>
</cp:coreProperties>
</file>