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31"/>
  </p:notesMasterIdLst>
  <p:sldIdLst>
    <p:sldId id="256" r:id="rId5"/>
    <p:sldId id="286" r:id="rId6"/>
    <p:sldId id="257" r:id="rId7"/>
    <p:sldId id="274" r:id="rId8"/>
    <p:sldId id="275" r:id="rId9"/>
    <p:sldId id="260" r:id="rId10"/>
    <p:sldId id="261" r:id="rId11"/>
    <p:sldId id="262" r:id="rId12"/>
    <p:sldId id="277" r:id="rId13"/>
    <p:sldId id="283" r:id="rId14"/>
    <p:sldId id="284" r:id="rId15"/>
    <p:sldId id="263" r:id="rId16"/>
    <p:sldId id="271" r:id="rId17"/>
    <p:sldId id="266" r:id="rId18"/>
    <p:sldId id="264" r:id="rId19"/>
    <p:sldId id="265" r:id="rId20"/>
    <p:sldId id="276" r:id="rId21"/>
    <p:sldId id="267" r:id="rId22"/>
    <p:sldId id="285" r:id="rId23"/>
    <p:sldId id="278" r:id="rId24"/>
    <p:sldId id="279" r:id="rId25"/>
    <p:sldId id="282" r:id="rId26"/>
    <p:sldId id="280" r:id="rId27"/>
    <p:sldId id="281" r:id="rId28"/>
    <p:sldId id="270" r:id="rId29"/>
    <p:sldId id="28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ireann Lynch" initials="ML" lastIdx="2" clrIdx="0">
    <p:extLst>
      <p:ext uri="{19B8F6BF-5375-455C-9EA6-DF929625EA0E}">
        <p15:presenceInfo xmlns:p15="http://schemas.microsoft.com/office/powerpoint/2012/main" userId="S::muireann.lynch@esri.ie::c4683bef-7894-4a19-a537-265bcdf021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CC0000"/>
    <a:srgbClr val="FF6600"/>
    <a:srgbClr val="00CEF6"/>
    <a:srgbClr val="009999"/>
    <a:srgbClr val="58C0D9"/>
    <a:srgbClr val="FFCC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9" autoAdjust="0"/>
    <p:restoredTop sz="96395" autoAdjust="0"/>
  </p:normalViewPr>
  <p:slideViewPr>
    <p:cSldViewPr snapToGrid="0">
      <p:cViewPr varScale="1">
        <p:scale>
          <a:sx n="111" d="100"/>
          <a:sy n="111" d="100"/>
        </p:scale>
        <p:origin x="1548" y="10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sriie-my.sharepoint.com/personal/ankita_gaur_esri_ie/Documents/Ankita.Gaur/work/model/results/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GB" sz="1800" dirty="0" smtClean="0">
                <a:solidFill>
                  <a:schemeClr val="tx1"/>
                </a:solidFill>
              </a:rPr>
              <a:t>Residential</a:t>
            </a:r>
            <a:r>
              <a:rPr lang="en-GB" sz="1800" baseline="0" dirty="0" smtClean="0">
                <a:solidFill>
                  <a:schemeClr val="tx1"/>
                </a:solidFill>
              </a:rPr>
              <a:t> Energy Demand</a:t>
            </a:r>
            <a:endParaRPr lang="en-GB" sz="1800" dirty="0">
              <a:solidFill>
                <a:schemeClr val="tx1"/>
              </a:solidFill>
            </a:endParaRPr>
          </a:p>
        </c:rich>
      </c:tx>
      <c:layout>
        <c:manualLayout>
          <c:xMode val="edge"/>
          <c:yMode val="edge"/>
          <c:x val="0.29430122085743587"/>
          <c:y val="8.635659887856723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74F4-4532-919A-47391C11A7E3}"/>
              </c:ext>
            </c:extLst>
          </c:dPt>
          <c:dPt>
            <c:idx val="1"/>
            <c:bubble3D val="0"/>
            <c:spPr>
              <a:solidFill>
                <a:srgbClr val="FFCC00"/>
              </a:solidFill>
              <a:ln w="19050">
                <a:solidFill>
                  <a:schemeClr val="lt1"/>
                </a:solidFill>
              </a:ln>
              <a:effectLst/>
            </c:spPr>
            <c:extLst>
              <c:ext xmlns:c16="http://schemas.microsoft.com/office/drawing/2014/chart" uri="{C3380CC4-5D6E-409C-BE32-E72D297353CC}">
                <c16:uniqueId val="{00000004-74F4-4532-919A-47391C11A7E3}"/>
              </c:ext>
            </c:extLst>
          </c:dPt>
          <c:dPt>
            <c:idx val="2"/>
            <c:bubble3D val="0"/>
            <c:spPr>
              <a:solidFill>
                <a:srgbClr val="FF6600"/>
              </a:solidFill>
              <a:ln w="19050">
                <a:solidFill>
                  <a:schemeClr val="lt1"/>
                </a:solidFill>
              </a:ln>
              <a:effectLst/>
            </c:spPr>
            <c:extLst>
              <c:ext xmlns:c16="http://schemas.microsoft.com/office/drawing/2014/chart" uri="{C3380CC4-5D6E-409C-BE32-E72D297353CC}">
                <c16:uniqueId val="{00000003-74F4-4532-919A-47391C11A7E3}"/>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74F4-4532-919A-47391C11A7E3}"/>
              </c:ext>
            </c:extLst>
          </c:dPt>
          <c:dLbls>
            <c:dLbl>
              <c:idx val="0"/>
              <c:layout>
                <c:manualLayout>
                  <c:x val="0.1370417223220238"/>
                  <c:y val="-7.7554345551929027E-2"/>
                </c:manualLayout>
              </c:layout>
              <c:showLegendKey val="0"/>
              <c:showVal val="0"/>
              <c:showCatName val="0"/>
              <c:showSerName val="0"/>
              <c:showPercent val="1"/>
              <c:showBubbleSize val="0"/>
              <c:extLst>
                <c:ext xmlns:c15="http://schemas.microsoft.com/office/drawing/2012/chart" uri="{CE6537A1-D6FC-4f65-9D91-7224C49458BB}">
                  <c15:layout>
                    <c:manualLayout>
                      <c:w val="7.5326090748841584E-2"/>
                      <c:h val="6.5310178595729101E-2"/>
                    </c:manualLayout>
                  </c15:layout>
                </c:ext>
                <c:ext xmlns:c16="http://schemas.microsoft.com/office/drawing/2014/chart" uri="{C3380CC4-5D6E-409C-BE32-E72D297353CC}">
                  <c16:uniqueId val="{00000001-74F4-4532-919A-47391C11A7E3}"/>
                </c:ext>
              </c:extLst>
            </c:dLbl>
            <c:dLbl>
              <c:idx val="1"/>
              <c:layout>
                <c:manualLayout>
                  <c:x val="-0.11132526017058098"/>
                  <c:y val="8.8516167670934801E-2"/>
                </c:manualLayout>
              </c:layout>
              <c:showLegendKey val="0"/>
              <c:showVal val="0"/>
              <c:showCatName val="0"/>
              <c:showSerName val="0"/>
              <c:showPercent val="1"/>
              <c:showBubbleSize val="0"/>
              <c:extLst>
                <c:ext xmlns:c15="http://schemas.microsoft.com/office/drawing/2012/chart" uri="{CE6537A1-D6FC-4f65-9D91-7224C49458BB}">
                  <c15:layout>
                    <c:manualLayout>
                      <c:w val="8.2359339184774505E-2"/>
                      <c:h val="8.0144972143878807E-2"/>
                    </c:manualLayout>
                  </c15:layout>
                </c:ext>
                <c:ext xmlns:c16="http://schemas.microsoft.com/office/drawing/2014/chart" uri="{C3380CC4-5D6E-409C-BE32-E72D297353CC}">
                  <c16:uniqueId val="{00000004-74F4-4532-919A-47391C11A7E3}"/>
                </c:ext>
              </c:extLst>
            </c:dLbl>
            <c:dLbl>
              <c:idx val="2"/>
              <c:layout>
                <c:manualLayout>
                  <c:x val="-0.12208445546873836"/>
                  <c:y val="-6.4902221773155008E-2"/>
                </c:manualLayout>
              </c:layout>
              <c:showLegendKey val="0"/>
              <c:showVal val="0"/>
              <c:showCatName val="0"/>
              <c:showSerName val="0"/>
              <c:showPercent val="1"/>
              <c:showBubbleSize val="0"/>
              <c:extLst>
                <c:ext xmlns:c15="http://schemas.microsoft.com/office/drawing/2012/chart" uri="{CE6537A1-D6FC-4f65-9D91-7224C49458BB}">
                  <c15:layout>
                    <c:manualLayout>
                      <c:w val="5.407405069144585E-2"/>
                      <c:h val="6.9018876982766528E-2"/>
                    </c:manualLayout>
                  </c15:layout>
                </c:ext>
                <c:ext xmlns:c16="http://schemas.microsoft.com/office/drawing/2014/chart" uri="{C3380CC4-5D6E-409C-BE32-E72D297353CC}">
                  <c16:uniqueId val="{00000003-74F4-4532-919A-47391C11A7E3}"/>
                </c:ext>
              </c:extLst>
            </c:dLbl>
            <c:dLbl>
              <c:idx val="3"/>
              <c:layout>
                <c:manualLayout>
                  <c:x val="-7.8712756780485338E-2"/>
                  <c:y val="-0.15205663386853452"/>
                </c:manualLayout>
              </c:layout>
              <c:showLegendKey val="0"/>
              <c:showVal val="0"/>
              <c:showCatName val="0"/>
              <c:showSerName val="0"/>
              <c:showPercent val="1"/>
              <c:showBubbleSize val="0"/>
              <c:extLst>
                <c:ext xmlns:c15="http://schemas.microsoft.com/office/drawing/2012/chart" uri="{CE6537A1-D6FC-4f65-9D91-7224C49458BB}">
                  <c15:layout>
                    <c:manualLayout>
                      <c:w val="7.0637258458219637E-2"/>
                      <c:h val="6.5310178595729101E-2"/>
                    </c:manualLayout>
                  </c15:layout>
                </c:ext>
                <c:ext xmlns:c16="http://schemas.microsoft.com/office/drawing/2014/chart" uri="{C3380CC4-5D6E-409C-BE32-E72D297353CC}">
                  <c16:uniqueId val="{00000002-74F4-4532-919A-47391C11A7E3}"/>
                </c:ext>
              </c:extLst>
            </c:dLbl>
            <c:spPr>
              <a:noFill/>
              <a:ln>
                <a:noFill/>
              </a:ln>
              <a:effectLst/>
            </c:spPr>
            <c:txPr>
              <a:bodyPr rot="0" spcFirstLastPara="1" vertOverflow="overflow" horzOverflow="overflow" vert="horz" wrap="square" lIns="0" tIns="0" rIns="0" bIns="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Space Heating</c:v>
                </c:pt>
                <c:pt idx="1">
                  <c:v>Lighting and appliances</c:v>
                </c:pt>
                <c:pt idx="2">
                  <c:v>Cooking</c:v>
                </c:pt>
                <c:pt idx="3">
                  <c:v>Water heating</c:v>
                </c:pt>
              </c:strCache>
            </c:strRef>
          </c:cat>
          <c:val>
            <c:numRef>
              <c:f>Sheet1!$B$2:$B$5</c:f>
              <c:numCache>
                <c:formatCode>General</c:formatCode>
                <c:ptCount val="4"/>
                <c:pt idx="0">
                  <c:v>61</c:v>
                </c:pt>
                <c:pt idx="1">
                  <c:v>17</c:v>
                </c:pt>
                <c:pt idx="2">
                  <c:v>3</c:v>
                </c:pt>
                <c:pt idx="3">
                  <c:v>19</c:v>
                </c:pt>
              </c:numCache>
            </c:numRef>
          </c:val>
          <c:extLst>
            <c:ext xmlns:c16="http://schemas.microsoft.com/office/drawing/2014/chart" uri="{C3380CC4-5D6E-409C-BE32-E72D297353CC}">
              <c16:uniqueId val="{00000000-74F4-4532-919A-47391C11A7E3}"/>
            </c:ext>
          </c:extLst>
        </c:ser>
        <c:dLbls>
          <c:showLegendKey val="0"/>
          <c:showVal val="1"/>
          <c:showCatName val="0"/>
          <c:showSerName val="0"/>
          <c:showPercent val="0"/>
          <c:showBubbleSize val="0"/>
          <c:showLeaderLines val="1"/>
        </c:dLbls>
        <c:firstSliceAng val="0"/>
        <c:holeSize val="42"/>
      </c:doughnutChart>
      <c:spPr>
        <a:noFill/>
        <a:ln>
          <a:noFill/>
        </a:ln>
        <a:effectLst/>
      </c:spPr>
    </c:plotArea>
    <c:legend>
      <c:legendPos val="r"/>
      <c:layout>
        <c:manualLayout>
          <c:xMode val="edge"/>
          <c:yMode val="edge"/>
          <c:x val="0.66121240365002842"/>
          <c:y val="0.38440062975981254"/>
          <c:w val="0.33878759634997152"/>
          <c:h val="0.336586743660557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mbria" panose="02040503050406030204" pitchFamily="18" charset="0"/>
                <a:ea typeface="Cambria" panose="02040503050406030204" pitchFamily="18" charset="0"/>
                <a:cs typeface="+mn-cs"/>
              </a:defRPr>
            </a:pPr>
            <a:r>
              <a:rPr lang="en-GB" sz="1600" b="0" i="0" u="none" strike="noStrike" baseline="0" dirty="0" smtClean="0"/>
              <a:t>Increase in network expansion needs</a:t>
            </a:r>
            <a:r>
              <a:rPr lang="en-GB" sz="1400" b="0" i="0" u="none" strike="noStrike" baseline="0" dirty="0" smtClean="0"/>
              <a:t> </a:t>
            </a:r>
          </a:p>
          <a:p>
            <a:pPr>
              <a:defRPr/>
            </a:pPr>
            <a:r>
              <a:rPr lang="en-GB" sz="1400" b="0" i="0" u="none" strike="noStrike" baseline="0" dirty="0" smtClean="0"/>
              <a:t>(expressed as a percent of existing capacity)</a:t>
            </a:r>
            <a:endParaRPr lang="en-GB" sz="1400" dirty="0"/>
          </a:p>
        </c:rich>
      </c:tx>
      <c:layout>
        <c:manualLayout>
          <c:xMode val="edge"/>
          <c:yMode val="edge"/>
          <c:x val="0.28613339693651352"/>
          <c:y val="4.09578278903485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20057461179728"/>
          <c:y val="0.20313258140029794"/>
          <c:w val="0.85549816272965884"/>
          <c:h val="0.58748160044519437"/>
        </c:manualLayout>
      </c:layout>
      <c:barChart>
        <c:barDir val="col"/>
        <c:grouping val="clustered"/>
        <c:varyColors val="0"/>
        <c:ser>
          <c:idx val="0"/>
          <c:order val="0"/>
          <c:tx>
            <c:strRef>
              <c:f>expansion!$A$2</c:f>
              <c:strCache>
                <c:ptCount val="1"/>
                <c:pt idx="0">
                  <c:v>Direct </c:v>
                </c:pt>
              </c:strCache>
            </c:strRef>
          </c:tx>
          <c:spPr>
            <a:solidFill>
              <a:srgbClr val="FF7C80"/>
            </a:solidFill>
            <a:ln>
              <a:noFill/>
            </a:ln>
            <a:effectLst/>
          </c:spPr>
          <c:invertIfNegative val="0"/>
          <c:cat>
            <c:numRef>
              <c:f>expansion!$B$1:$J$1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expansion!$B$2:$J$2</c:f>
              <c:numCache>
                <c:formatCode>General</c:formatCode>
                <c:ptCount val="9"/>
                <c:pt idx="0">
                  <c:v>7.51</c:v>
                </c:pt>
                <c:pt idx="1">
                  <c:v>7.51</c:v>
                </c:pt>
                <c:pt idx="2">
                  <c:v>7.51</c:v>
                </c:pt>
                <c:pt idx="3">
                  <c:v>7.51</c:v>
                </c:pt>
                <c:pt idx="4">
                  <c:v>7.52</c:v>
                </c:pt>
                <c:pt idx="5">
                  <c:v>7.68</c:v>
                </c:pt>
                <c:pt idx="6">
                  <c:v>7.9</c:v>
                </c:pt>
                <c:pt idx="7">
                  <c:v>9.27</c:v>
                </c:pt>
                <c:pt idx="8">
                  <c:v>10.28</c:v>
                </c:pt>
              </c:numCache>
            </c:numRef>
          </c:val>
          <c:extLst>
            <c:ext xmlns:c16="http://schemas.microsoft.com/office/drawing/2014/chart" uri="{C3380CC4-5D6E-409C-BE32-E72D297353CC}">
              <c16:uniqueId val="{00000000-5C6C-46A7-AACA-3DF225D76AFF}"/>
            </c:ext>
          </c:extLst>
        </c:ser>
        <c:ser>
          <c:idx val="1"/>
          <c:order val="1"/>
          <c:tx>
            <c:strRef>
              <c:f>expansion!$A$3</c:f>
              <c:strCache>
                <c:ptCount val="1"/>
                <c:pt idx="0">
                  <c:v>With TES</c:v>
                </c:pt>
              </c:strCache>
            </c:strRef>
          </c:tx>
          <c:spPr>
            <a:solidFill>
              <a:srgbClr val="92D050"/>
            </a:solidFill>
            <a:ln>
              <a:noFill/>
            </a:ln>
            <a:effectLst/>
          </c:spPr>
          <c:invertIfNegative val="0"/>
          <c:cat>
            <c:numRef>
              <c:f>expansion!$B$1:$J$1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expansion!$B$3:$J$3</c:f>
              <c:numCache>
                <c:formatCode>General</c:formatCode>
                <c:ptCount val="9"/>
                <c:pt idx="0">
                  <c:v>7.2</c:v>
                </c:pt>
                <c:pt idx="1">
                  <c:v>7.25</c:v>
                </c:pt>
                <c:pt idx="2">
                  <c:v>8.0299999999999994</c:v>
                </c:pt>
                <c:pt idx="3">
                  <c:v>9.3249999999999993</c:v>
                </c:pt>
                <c:pt idx="4">
                  <c:v>9.327</c:v>
                </c:pt>
                <c:pt idx="5">
                  <c:v>9.327</c:v>
                </c:pt>
                <c:pt idx="6">
                  <c:v>9.327</c:v>
                </c:pt>
                <c:pt idx="7">
                  <c:v>9.327</c:v>
                </c:pt>
                <c:pt idx="8">
                  <c:v>9.327</c:v>
                </c:pt>
              </c:numCache>
            </c:numRef>
          </c:val>
          <c:extLst>
            <c:ext xmlns:c16="http://schemas.microsoft.com/office/drawing/2014/chart" uri="{C3380CC4-5D6E-409C-BE32-E72D297353CC}">
              <c16:uniqueId val="{00000001-5C6C-46A7-AACA-3DF225D76AFF}"/>
            </c:ext>
          </c:extLst>
        </c:ser>
        <c:dLbls>
          <c:showLegendKey val="0"/>
          <c:showVal val="0"/>
          <c:showCatName val="0"/>
          <c:showSerName val="0"/>
          <c:showPercent val="0"/>
          <c:showBubbleSize val="0"/>
        </c:dLbls>
        <c:gapWidth val="150"/>
        <c:axId val="262882840"/>
        <c:axId val="262886776"/>
      </c:barChart>
      <c:catAx>
        <c:axId val="262882840"/>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Cambria" panose="02040503050406030204" pitchFamily="18" charset="0"/>
                    <a:ea typeface="Cambria" panose="02040503050406030204" pitchFamily="18" charset="0"/>
                    <a:cs typeface="+mn-cs"/>
                  </a:defRPr>
                </a:pPr>
                <a:r>
                  <a:rPr lang="en-GB" sz="1400" dirty="0" smtClean="0"/>
                  <a:t>THC </a:t>
                </a:r>
                <a:r>
                  <a:rPr lang="en-GB" sz="1400" b="0" i="0" baseline="0" dirty="0" smtClean="0">
                    <a:effectLst/>
                  </a:rPr>
                  <a:t>(€/MWh)</a:t>
                </a:r>
                <a:endParaRPr lang="en-GB" sz="140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400">
                    <a:solidFill>
                      <a:prstClr val="black"/>
                    </a:solidFill>
                  </a:defRPr>
                </a:pPr>
                <a:endParaRPr lang="en-GB" sz="1400" dirty="0"/>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62886776"/>
        <c:crosses val="autoZero"/>
        <c:auto val="1"/>
        <c:lblAlgn val="ctr"/>
        <c:lblOffset val="100"/>
        <c:noMultiLvlLbl val="0"/>
      </c:catAx>
      <c:valAx>
        <c:axId val="262886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r>
                  <a:rPr lang="en-GB" sz="1400" dirty="0" smtClean="0"/>
                  <a:t>Percentage</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62882840"/>
        <c:crosses val="autoZero"/>
        <c:crossBetween val="between"/>
      </c:valAx>
      <c:spPr>
        <a:noFill/>
        <a:ln>
          <a:solidFill>
            <a:schemeClr val="bg1">
              <a:lumMod val="75000"/>
            </a:schemeClr>
          </a:solidFill>
        </a:ln>
        <a:effectLst/>
      </c:spPr>
    </c:plotArea>
    <c:legend>
      <c:legendPos val="b"/>
      <c:layout>
        <c:manualLayout>
          <c:xMode val="edge"/>
          <c:yMode val="edge"/>
          <c:x val="0.37701408175501117"/>
          <c:y val="0.92717481260788337"/>
          <c:w val="0.25983500105201768"/>
          <c:h val="6.68191813861105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mn-cs"/>
              </a:defRPr>
            </a:pPr>
            <a:r>
              <a:rPr lang="en-GB" sz="1600" b="0" i="0" u="none" strike="noStrike" baseline="0" dirty="0" smtClean="0"/>
              <a:t>Wind energy curtailment</a:t>
            </a:r>
            <a:endParaRPr lang="en-GB" sz="1600" dirty="0"/>
          </a:p>
        </c:rich>
      </c:tx>
      <c:layout>
        <c:manualLayout>
          <c:xMode val="edge"/>
          <c:yMode val="edge"/>
          <c:x val="0.339250313453132"/>
          <c:y val="3.140097812810609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col"/>
        <c:grouping val="clustered"/>
        <c:varyColors val="0"/>
        <c:ser>
          <c:idx val="0"/>
          <c:order val="0"/>
          <c:tx>
            <c:strRef>
              <c:f>wind!$A$2</c:f>
              <c:strCache>
                <c:ptCount val="1"/>
                <c:pt idx="0">
                  <c:v>Direct </c:v>
                </c:pt>
              </c:strCache>
            </c:strRef>
          </c:tx>
          <c:spPr>
            <a:solidFill>
              <a:srgbClr val="FF7C80"/>
            </a:solidFill>
            <a:ln w="19050">
              <a:noFill/>
            </a:ln>
            <a:effectLst/>
          </c:spPr>
          <c:invertIfNegative val="0"/>
          <c:cat>
            <c:numRef>
              <c:f>wind!$B$1:$J$1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wind!$B$2:$J$2</c:f>
              <c:numCache>
                <c:formatCode>General</c:formatCode>
                <c:ptCount val="9"/>
                <c:pt idx="0">
                  <c:v>19.082682044695787</c:v>
                </c:pt>
                <c:pt idx="1">
                  <c:v>19.08268495903895</c:v>
                </c:pt>
                <c:pt idx="2">
                  <c:v>19.08268495903895</c:v>
                </c:pt>
                <c:pt idx="3">
                  <c:v>19.08268495903895</c:v>
                </c:pt>
                <c:pt idx="4">
                  <c:v>18.852995126842139</c:v>
                </c:pt>
                <c:pt idx="5">
                  <c:v>18.108479917640217</c:v>
                </c:pt>
                <c:pt idx="6">
                  <c:v>17.421603946746107</c:v>
                </c:pt>
                <c:pt idx="7">
                  <c:v>10.231257098015204</c:v>
                </c:pt>
                <c:pt idx="8">
                  <c:v>9.0516729181725015</c:v>
                </c:pt>
              </c:numCache>
            </c:numRef>
          </c:val>
          <c:extLst>
            <c:ext xmlns:c16="http://schemas.microsoft.com/office/drawing/2014/chart" uri="{C3380CC4-5D6E-409C-BE32-E72D297353CC}">
              <c16:uniqueId val="{00000000-FDB2-4BC4-B44E-57D50069F3F6}"/>
            </c:ext>
          </c:extLst>
        </c:ser>
        <c:ser>
          <c:idx val="1"/>
          <c:order val="1"/>
          <c:tx>
            <c:strRef>
              <c:f>wind!$A$3</c:f>
              <c:strCache>
                <c:ptCount val="1"/>
                <c:pt idx="0">
                  <c:v>With TES</c:v>
                </c:pt>
              </c:strCache>
            </c:strRef>
          </c:tx>
          <c:spPr>
            <a:solidFill>
              <a:srgbClr val="92D050"/>
            </a:solidFill>
            <a:ln w="19050">
              <a:noFill/>
            </a:ln>
            <a:effectLst/>
          </c:spPr>
          <c:invertIfNegative val="0"/>
          <c:cat>
            <c:numRef>
              <c:f>wind!$B$1:$J$1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wind!$B$3:$J$3</c:f>
              <c:numCache>
                <c:formatCode>General</c:formatCode>
                <c:ptCount val="9"/>
                <c:pt idx="0">
                  <c:v>20.58356714269577</c:v>
                </c:pt>
                <c:pt idx="1">
                  <c:v>16.181558654024933</c:v>
                </c:pt>
                <c:pt idx="2">
                  <c:v>5.3828420626781348</c:v>
                </c:pt>
                <c:pt idx="3">
                  <c:v>1.5128737408296309</c:v>
                </c:pt>
                <c:pt idx="4">
                  <c:v>1.5105544510296971</c:v>
                </c:pt>
                <c:pt idx="5">
                  <c:v>1.5105544510296971</c:v>
                </c:pt>
                <c:pt idx="6">
                  <c:v>1.5105539675584174</c:v>
                </c:pt>
                <c:pt idx="7">
                  <c:v>1.5105539675584174</c:v>
                </c:pt>
                <c:pt idx="8">
                  <c:v>1.5105539675584174</c:v>
                </c:pt>
              </c:numCache>
            </c:numRef>
          </c:val>
          <c:extLst>
            <c:ext xmlns:c16="http://schemas.microsoft.com/office/drawing/2014/chart" uri="{C3380CC4-5D6E-409C-BE32-E72D297353CC}">
              <c16:uniqueId val="{00000001-FDB2-4BC4-B44E-57D50069F3F6}"/>
            </c:ext>
          </c:extLst>
        </c:ser>
        <c:dLbls>
          <c:showLegendKey val="0"/>
          <c:showVal val="0"/>
          <c:showCatName val="0"/>
          <c:showSerName val="0"/>
          <c:showPercent val="0"/>
          <c:showBubbleSize val="0"/>
        </c:dLbls>
        <c:gapWidth val="150"/>
        <c:axId val="494633944"/>
        <c:axId val="494631320"/>
      </c:barChart>
      <c:catAx>
        <c:axId val="494633944"/>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Cambria" panose="02040503050406030204" pitchFamily="18" charset="0"/>
                    <a:ea typeface="Cambria" panose="02040503050406030204" pitchFamily="18" charset="0"/>
                    <a:cs typeface="+mn-cs"/>
                  </a:defRPr>
                </a:pPr>
                <a:r>
                  <a:rPr lang="en-GB" sz="1400" dirty="0" smtClean="0"/>
                  <a:t>THC </a:t>
                </a:r>
                <a:r>
                  <a:rPr lang="en-GB" sz="1400" b="0" i="0" baseline="0" dirty="0" smtClean="0">
                    <a:effectLst/>
                  </a:rPr>
                  <a:t>(€/MWh)</a:t>
                </a:r>
                <a:endParaRPr lang="en-GB" sz="1400" dirty="0"/>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494631320"/>
        <c:crosses val="autoZero"/>
        <c:auto val="1"/>
        <c:lblAlgn val="ctr"/>
        <c:lblOffset val="100"/>
        <c:noMultiLvlLbl val="0"/>
      </c:catAx>
      <c:valAx>
        <c:axId val="494631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r>
                  <a:rPr lang="en-GB" sz="1400" dirty="0" smtClean="0"/>
                  <a:t>Percentage</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494633944"/>
        <c:crosses val="autoZero"/>
        <c:crossBetween val="between"/>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t>Space </a:t>
            </a:r>
            <a:r>
              <a:rPr lang="en-US" sz="1600" dirty="0" smtClean="0"/>
              <a:t>Heating (Fuel</a:t>
            </a:r>
            <a:r>
              <a:rPr lang="en-US" sz="1600" baseline="0" dirty="0" smtClean="0"/>
              <a:t> type)</a:t>
            </a:r>
            <a:r>
              <a:rPr lang="en-US" sz="1600" dirty="0" smtClean="0"/>
              <a:t> </a:t>
            </a:r>
            <a:endParaRPr lang="en-US" sz="1600" dirty="0"/>
          </a:p>
        </c:rich>
      </c:tx>
      <c:layout>
        <c:manualLayout>
          <c:xMode val="edge"/>
          <c:yMode val="edge"/>
          <c:x val="0.31519912675665307"/>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106787884483201"/>
          <c:y val="0.23144706856930783"/>
          <c:w val="0.38885638272228285"/>
          <c:h val="0.67545011202953709"/>
        </c:manualLayout>
      </c:layout>
      <c:doughnutChart>
        <c:varyColors val="1"/>
        <c:ser>
          <c:idx val="0"/>
          <c:order val="0"/>
          <c:tx>
            <c:strRef>
              <c:f>Sheet2!$B$1</c:f>
              <c:strCache>
                <c:ptCount val="1"/>
                <c:pt idx="0">
                  <c:v>Space Heating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F1-43FF-8BC0-1409FAE445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F1-43FF-8BC0-1409FAE4453F}"/>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29F1-43FF-8BC0-1409FAE4453F}"/>
              </c:ext>
            </c:extLst>
          </c:dPt>
          <c:dPt>
            <c:idx val="3"/>
            <c:bubble3D val="0"/>
            <c:spPr>
              <a:solidFill>
                <a:srgbClr val="FFCC00"/>
              </a:solidFill>
              <a:ln w="19050">
                <a:solidFill>
                  <a:schemeClr val="lt1"/>
                </a:solidFill>
              </a:ln>
              <a:effectLst/>
            </c:spPr>
            <c:extLst>
              <c:ext xmlns:c16="http://schemas.microsoft.com/office/drawing/2014/chart" uri="{C3380CC4-5D6E-409C-BE32-E72D297353CC}">
                <c16:uniqueId val="{00000007-29F1-43FF-8BC0-1409FAE4453F}"/>
              </c:ext>
            </c:extLst>
          </c:dPt>
          <c:dPt>
            <c:idx val="4"/>
            <c:bubble3D val="0"/>
            <c:spPr>
              <a:solidFill>
                <a:srgbClr val="FF6600"/>
              </a:solidFill>
              <a:ln w="19050">
                <a:solidFill>
                  <a:schemeClr val="lt1"/>
                </a:solidFill>
              </a:ln>
              <a:effectLst/>
            </c:spPr>
            <c:extLst>
              <c:ext xmlns:c16="http://schemas.microsoft.com/office/drawing/2014/chart" uri="{C3380CC4-5D6E-409C-BE32-E72D297353CC}">
                <c16:uniqueId val="{00000009-29F1-43FF-8BC0-1409FAE4453F}"/>
              </c:ext>
            </c:extLst>
          </c:dPt>
          <c:dLbls>
            <c:dLbl>
              <c:idx val="0"/>
              <c:layout>
                <c:manualLayout>
                  <c:x val="3.6931018581368311E-2"/>
                  <c:y val="-0.14791226405986371"/>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29F1-43FF-8BC0-1409FAE4453F}"/>
                </c:ext>
              </c:extLst>
            </c:dLbl>
            <c:dLbl>
              <c:idx val="1"/>
              <c:layout>
                <c:manualLayout>
                  <c:x val="0.1049618422838888"/>
                  <c:y val="-5.0601564020479689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29F1-43FF-8BC0-1409FAE4453F}"/>
                </c:ext>
              </c:extLst>
            </c:dLbl>
            <c:dLbl>
              <c:idx val="2"/>
              <c:layout>
                <c:manualLayout>
                  <c:x val="8.3580726263096705E-2"/>
                  <c:y val="8.5633416034657933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29F1-43FF-8BC0-1409FAE4453F}"/>
                </c:ext>
              </c:extLst>
            </c:dLbl>
            <c:dLbl>
              <c:idx val="3"/>
              <c:layout>
                <c:manualLayout>
                  <c:x val="-9.9130628823672823E-2"/>
                  <c:y val="-4.2816708017328967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29F1-43FF-8BC0-1409FAE4453F}"/>
                </c:ext>
              </c:extLst>
            </c:dLbl>
            <c:dLbl>
              <c:idx val="4"/>
              <c:layout>
                <c:manualLayout>
                  <c:x val="-4.081849422151234E-2"/>
                  <c:y val="-0.16479374761398885"/>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29F1-43FF-8BC0-1409FAE4453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Sheet2!$A$2:$A$6</c:f>
              <c:strCache>
                <c:ptCount val="5"/>
                <c:pt idx="0">
                  <c:v>Electricity     </c:v>
                </c:pt>
                <c:pt idx="1">
                  <c:v>Gas </c:v>
                </c:pt>
                <c:pt idx="2">
                  <c:v>Solid Fuels</c:v>
                </c:pt>
                <c:pt idx="3">
                  <c:v>Oil</c:v>
                </c:pt>
                <c:pt idx="4">
                  <c:v>Renewables</c:v>
                </c:pt>
              </c:strCache>
            </c:strRef>
          </c:cat>
          <c:val>
            <c:numRef>
              <c:f>Sheet2!$B$2:$B$6</c:f>
              <c:numCache>
                <c:formatCode>General</c:formatCode>
                <c:ptCount val="5"/>
                <c:pt idx="0">
                  <c:v>67</c:v>
                </c:pt>
                <c:pt idx="1">
                  <c:v>405</c:v>
                </c:pt>
                <c:pt idx="2">
                  <c:v>347</c:v>
                </c:pt>
                <c:pt idx="3">
                  <c:v>780</c:v>
                </c:pt>
                <c:pt idx="4">
                  <c:v>53</c:v>
                </c:pt>
              </c:numCache>
            </c:numRef>
          </c:val>
          <c:extLst>
            <c:ext xmlns:c16="http://schemas.microsoft.com/office/drawing/2014/chart" uri="{C3380CC4-5D6E-409C-BE32-E72D297353CC}">
              <c16:uniqueId val="{0000000A-29F1-43FF-8BC0-1409FAE4453F}"/>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76935515196892224"/>
          <c:y val="0.37633219880805885"/>
          <c:w val="0.18093551336028957"/>
          <c:h val="0.386907325466275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sz="1400" dirty="0" smtClean="0"/>
              <a:t>Annual</a:t>
            </a:r>
            <a:r>
              <a:rPr lang="en-GB" sz="1400" baseline="0" dirty="0" smtClean="0"/>
              <a:t> Heat Pump Demand Projection</a:t>
            </a:r>
            <a:endParaRPr lang="en-GB" sz="14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Low E-Heating </c:v>
                </c:pt>
              </c:strCache>
            </c:strRef>
          </c:tx>
          <c:spPr>
            <a:ln w="28575" cap="rnd">
              <a:solidFill>
                <a:srgbClr val="FF7C80"/>
              </a:solidFill>
              <a:round/>
            </a:ln>
            <a:effectLst/>
          </c:spPr>
          <c:marker>
            <c:symbol val="circle"/>
            <c:size val="5"/>
            <c:spPr>
              <a:solidFill>
                <a:srgbClr val="FF7C80"/>
              </a:solidFill>
              <a:ln w="9525">
                <a:solidFill>
                  <a:srgbClr val="FF7C80"/>
                </a:solidFill>
              </a:ln>
              <a:effectLst/>
            </c:spPr>
          </c:marker>
          <c:cat>
            <c:numRef>
              <c:f>Sheet1!$A$2:$A$5</c:f>
              <c:numCache>
                <c:formatCode>General</c:formatCode>
                <c:ptCount val="4"/>
                <c:pt idx="0">
                  <c:v>2015</c:v>
                </c:pt>
                <c:pt idx="1">
                  <c:v>2020</c:v>
                </c:pt>
                <c:pt idx="2">
                  <c:v>2025</c:v>
                </c:pt>
                <c:pt idx="3">
                  <c:v>2030</c:v>
                </c:pt>
              </c:numCache>
            </c:numRef>
          </c:cat>
          <c:val>
            <c:numRef>
              <c:f>Sheet1!$B$2:$B$5</c:f>
              <c:numCache>
                <c:formatCode>General</c:formatCode>
                <c:ptCount val="4"/>
                <c:pt idx="0">
                  <c:v>0</c:v>
                </c:pt>
                <c:pt idx="1">
                  <c:v>0.2</c:v>
                </c:pt>
                <c:pt idx="2">
                  <c:v>0.2</c:v>
                </c:pt>
                <c:pt idx="3">
                  <c:v>0.4</c:v>
                </c:pt>
              </c:numCache>
            </c:numRef>
          </c:val>
          <c:smooth val="0"/>
          <c:extLst>
            <c:ext xmlns:c16="http://schemas.microsoft.com/office/drawing/2014/chart" uri="{C3380CC4-5D6E-409C-BE32-E72D297353CC}">
              <c16:uniqueId val="{00000000-06A8-46CE-8839-5518DC798EC5}"/>
            </c:ext>
          </c:extLst>
        </c:ser>
        <c:ser>
          <c:idx val="1"/>
          <c:order val="1"/>
          <c:tx>
            <c:strRef>
              <c:f>Sheet1!$C$1</c:f>
              <c:strCache>
                <c:ptCount val="1"/>
                <c:pt idx="0">
                  <c:v>High E-Heating</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cat>
            <c:numRef>
              <c:f>Sheet1!$A$2:$A$5</c:f>
              <c:numCache>
                <c:formatCode>General</c:formatCode>
                <c:ptCount val="4"/>
                <c:pt idx="0">
                  <c:v>2015</c:v>
                </c:pt>
                <c:pt idx="1">
                  <c:v>2020</c:v>
                </c:pt>
                <c:pt idx="2">
                  <c:v>2025</c:v>
                </c:pt>
                <c:pt idx="3">
                  <c:v>2030</c:v>
                </c:pt>
              </c:numCache>
            </c:numRef>
          </c:cat>
          <c:val>
            <c:numRef>
              <c:f>Sheet1!$C$2:$C$5</c:f>
              <c:numCache>
                <c:formatCode>General</c:formatCode>
                <c:ptCount val="4"/>
                <c:pt idx="0">
                  <c:v>0</c:v>
                </c:pt>
                <c:pt idx="1">
                  <c:v>0.3</c:v>
                </c:pt>
                <c:pt idx="2">
                  <c:v>0.8</c:v>
                </c:pt>
                <c:pt idx="3">
                  <c:v>1.2</c:v>
                </c:pt>
              </c:numCache>
            </c:numRef>
          </c:val>
          <c:smooth val="0"/>
          <c:extLst>
            <c:ext xmlns:c16="http://schemas.microsoft.com/office/drawing/2014/chart" uri="{C3380CC4-5D6E-409C-BE32-E72D297353CC}">
              <c16:uniqueId val="{00000001-06A8-46CE-8839-5518DC798EC5}"/>
            </c:ext>
          </c:extLst>
        </c:ser>
        <c:dLbls>
          <c:showLegendKey val="0"/>
          <c:showVal val="0"/>
          <c:showCatName val="0"/>
          <c:showSerName val="0"/>
          <c:showPercent val="0"/>
          <c:showBubbleSize val="0"/>
        </c:dLbls>
        <c:marker val="1"/>
        <c:smooth val="0"/>
        <c:axId val="457227696"/>
        <c:axId val="457234256"/>
      </c:lineChart>
      <c:catAx>
        <c:axId val="45722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57234256"/>
        <c:crosses val="autoZero"/>
        <c:auto val="1"/>
        <c:lblAlgn val="ctr"/>
        <c:lblOffset val="100"/>
        <c:noMultiLvlLbl val="0"/>
      </c:catAx>
      <c:valAx>
        <c:axId val="45723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a:t>Annual TWh</a:t>
                </a:r>
              </a:p>
            </c:rich>
          </c:tx>
          <c:layout>
            <c:manualLayout>
              <c:xMode val="edge"/>
              <c:yMode val="edge"/>
              <c:x val="0"/>
              <c:y val="0.221579074501163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57227696"/>
        <c:crosses val="autoZero"/>
        <c:crossBetween val="between"/>
        <c:majorUnit val="0.30000000000000004"/>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smtClean="0"/>
              <a:t>Dwellings with </a:t>
            </a:r>
            <a:r>
              <a:rPr lang="en-GB" dirty="0"/>
              <a:t>heat pumps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Low E-Heating</c:v>
                </c:pt>
              </c:strCache>
            </c:strRef>
          </c:tx>
          <c:spPr>
            <a:solidFill>
              <a:srgbClr val="FF7C8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Sheet2!$A$2:$A$4</c:f>
              <c:numCache>
                <c:formatCode>General</c:formatCode>
                <c:ptCount val="3"/>
                <c:pt idx="0">
                  <c:v>2020</c:v>
                </c:pt>
                <c:pt idx="1">
                  <c:v>2025</c:v>
                </c:pt>
                <c:pt idx="2">
                  <c:v>2030</c:v>
                </c:pt>
              </c:numCache>
            </c:numRef>
          </c:cat>
          <c:val>
            <c:numRef>
              <c:f>Sheet2!$B$2:$B$4</c:f>
              <c:numCache>
                <c:formatCode>0.00</c:formatCode>
                <c:ptCount val="3"/>
                <c:pt idx="0">
                  <c:v>2.4822695035460991</c:v>
                </c:pt>
                <c:pt idx="1">
                  <c:v>2.5773195876288661</c:v>
                </c:pt>
                <c:pt idx="2">
                  <c:v>4.8576214405360139</c:v>
                </c:pt>
              </c:numCache>
            </c:numRef>
          </c:val>
          <c:extLst>
            <c:ext xmlns:c16="http://schemas.microsoft.com/office/drawing/2014/chart" uri="{C3380CC4-5D6E-409C-BE32-E72D297353CC}">
              <c16:uniqueId val="{00000000-B45C-47B6-9AE4-DF390FE9CC8E}"/>
            </c:ext>
          </c:extLst>
        </c:ser>
        <c:ser>
          <c:idx val="1"/>
          <c:order val="1"/>
          <c:tx>
            <c:strRef>
              <c:f>Sheet2!$C$1</c:f>
              <c:strCache>
                <c:ptCount val="1"/>
                <c:pt idx="0">
                  <c:v>High E-Heating</c:v>
                </c:pt>
              </c:strCache>
            </c:strRef>
          </c:tx>
          <c:spPr>
            <a:solidFill>
              <a:srgbClr val="92D05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Sheet2!$A$2:$A$4</c:f>
              <c:numCache>
                <c:formatCode>General</c:formatCode>
                <c:ptCount val="3"/>
                <c:pt idx="0">
                  <c:v>2020</c:v>
                </c:pt>
                <c:pt idx="1">
                  <c:v>2025</c:v>
                </c:pt>
                <c:pt idx="2">
                  <c:v>2030</c:v>
                </c:pt>
              </c:numCache>
            </c:numRef>
          </c:cat>
          <c:val>
            <c:numRef>
              <c:f>Sheet2!$C$2:$C$4</c:f>
              <c:numCache>
                <c:formatCode>0.00</c:formatCode>
                <c:ptCount val="3"/>
                <c:pt idx="0">
                  <c:v>3.3687943262411353</c:v>
                </c:pt>
                <c:pt idx="1">
                  <c:v>10.309278350515465</c:v>
                </c:pt>
                <c:pt idx="2">
                  <c:v>14.07035175879397</c:v>
                </c:pt>
              </c:numCache>
            </c:numRef>
          </c:val>
          <c:extLst>
            <c:ext xmlns:c16="http://schemas.microsoft.com/office/drawing/2014/chart" uri="{C3380CC4-5D6E-409C-BE32-E72D297353CC}">
              <c16:uniqueId val="{00000001-B45C-47B6-9AE4-DF390FE9CC8E}"/>
            </c:ext>
          </c:extLst>
        </c:ser>
        <c:dLbls>
          <c:dLblPos val="inEnd"/>
          <c:showLegendKey val="0"/>
          <c:showVal val="1"/>
          <c:showCatName val="0"/>
          <c:showSerName val="0"/>
          <c:showPercent val="0"/>
          <c:showBubbleSize val="0"/>
        </c:dLbls>
        <c:gapWidth val="219"/>
        <c:overlap val="-27"/>
        <c:axId val="609861432"/>
        <c:axId val="609853888"/>
      </c:barChart>
      <c:catAx>
        <c:axId val="609861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9853888"/>
        <c:crossesAt val="0"/>
        <c:auto val="1"/>
        <c:lblAlgn val="ctr"/>
        <c:lblOffset val="100"/>
        <c:noMultiLvlLbl val="0"/>
      </c:catAx>
      <c:valAx>
        <c:axId val="609853888"/>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a:t>Percentage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09861432"/>
        <c:crosses val="autoZero"/>
        <c:crossBetween val="between"/>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600" dirty="0" smtClean="0">
                <a:effectLst/>
              </a:rPr>
              <a:t>Transmission Capacity Expansion needs in 2030</a:t>
            </a:r>
            <a:endParaRPr lang="en-GB" sz="1600" dirty="0">
              <a:effectLst/>
            </a:endParaRPr>
          </a:p>
        </c:rich>
      </c:tx>
      <c:layout>
        <c:manualLayout>
          <c:xMode val="edge"/>
          <c:yMode val="edge"/>
          <c:x val="0.2086816128395885"/>
          <c:y val="3.624579906222174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autoTitleDeleted val="0"/>
    <c:plotArea>
      <c:layout>
        <c:manualLayout>
          <c:layoutTarget val="inner"/>
          <c:xMode val="edge"/>
          <c:yMode val="edge"/>
          <c:x val="0.14418651643678818"/>
          <c:y val="0.16504670352626979"/>
          <c:w val="0.83814835571421997"/>
          <c:h val="0.58779316638231538"/>
        </c:manualLayout>
      </c:layout>
      <c:barChart>
        <c:barDir val="col"/>
        <c:grouping val="clustered"/>
        <c:varyColors val="0"/>
        <c:ser>
          <c:idx val="0"/>
          <c:order val="0"/>
          <c:tx>
            <c:strRef>
              <c:f>HDG!$A$3</c:f>
              <c:strCache>
                <c:ptCount val="1"/>
                <c:pt idx="0">
                  <c:v>HDG_2</c:v>
                </c:pt>
              </c:strCache>
            </c:strRef>
          </c:tx>
          <c:spPr>
            <a:solidFill>
              <a:schemeClr val="accent3">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HDG!$B$2:$D$2</c:f>
              <c:strCache>
                <c:ptCount val="3"/>
                <c:pt idx="0">
                  <c:v>BaU</c:v>
                </c:pt>
                <c:pt idx="1">
                  <c:v>Direct E-heating</c:v>
                </c:pt>
                <c:pt idx="2">
                  <c:v>E-heating with TES</c:v>
                </c:pt>
              </c:strCache>
            </c:strRef>
          </c:cat>
          <c:val>
            <c:numRef>
              <c:f>HDG!$B$3:$D$3</c:f>
            </c:numRef>
          </c:val>
          <c:extLst>
            <c:ext xmlns:c16="http://schemas.microsoft.com/office/drawing/2014/chart" uri="{C3380CC4-5D6E-409C-BE32-E72D297353CC}">
              <c16:uniqueId val="{00000000-4F86-489E-BD91-4EB5F6635C4C}"/>
            </c:ext>
          </c:extLst>
        </c:ser>
        <c:ser>
          <c:idx val="1"/>
          <c:order val="1"/>
          <c:tx>
            <c:strRef>
              <c:f>HDG!$A$4</c:f>
              <c:strCache>
                <c:ptCount val="1"/>
                <c:pt idx="0">
                  <c:v>HDG_6</c:v>
                </c:pt>
              </c:strCache>
            </c:strRef>
          </c:tx>
          <c:spPr>
            <a:solidFill>
              <a:schemeClr val="accent3">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HDG!$B$2:$D$2</c:f>
              <c:strCache>
                <c:ptCount val="3"/>
                <c:pt idx="0">
                  <c:v>BaU</c:v>
                </c:pt>
                <c:pt idx="1">
                  <c:v>Direct E-heating</c:v>
                </c:pt>
                <c:pt idx="2">
                  <c:v>E-heating with TES</c:v>
                </c:pt>
              </c:strCache>
            </c:strRef>
          </c:cat>
          <c:val>
            <c:numRef>
              <c:f>HDG!$B$4:$D$4</c:f>
            </c:numRef>
          </c:val>
          <c:extLst>
            <c:ext xmlns:c16="http://schemas.microsoft.com/office/drawing/2014/chart" uri="{C3380CC4-5D6E-409C-BE32-E72D297353CC}">
              <c16:uniqueId val="{00000001-4F86-489E-BD91-4EB5F6635C4C}"/>
            </c:ext>
          </c:extLst>
        </c:ser>
        <c:ser>
          <c:idx val="2"/>
          <c:order val="2"/>
          <c:tx>
            <c:strRef>
              <c:f>HDG!$A$5</c:f>
              <c:strCache>
                <c:ptCount val="1"/>
                <c:pt idx="0">
                  <c:v>Low E-heating Scenario</c:v>
                </c:pt>
              </c:strCache>
            </c:strRef>
          </c:tx>
          <c:spPr>
            <a:solidFill>
              <a:srgbClr val="FF7C8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4EB6-4E52-B9E7-B51EEA89077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HDG!$B$2:$D$2</c:f>
              <c:strCache>
                <c:ptCount val="3"/>
                <c:pt idx="0">
                  <c:v>BaU</c:v>
                </c:pt>
                <c:pt idx="1">
                  <c:v>Direct E-heating</c:v>
                </c:pt>
                <c:pt idx="2">
                  <c:v>E-heating with TES</c:v>
                </c:pt>
              </c:strCache>
            </c:strRef>
          </c:cat>
          <c:val>
            <c:numRef>
              <c:f>HDG!$B$5:$D$5</c:f>
              <c:numCache>
                <c:formatCode>0.00</c:formatCode>
                <c:ptCount val="3"/>
                <c:pt idx="0" formatCode="General">
                  <c:v>0</c:v>
                </c:pt>
                <c:pt idx="1">
                  <c:v>2.5090157390020145</c:v>
                </c:pt>
                <c:pt idx="2">
                  <c:v>0.58751251948910721</c:v>
                </c:pt>
              </c:numCache>
            </c:numRef>
          </c:val>
          <c:extLst>
            <c:ext xmlns:c16="http://schemas.microsoft.com/office/drawing/2014/chart" uri="{C3380CC4-5D6E-409C-BE32-E72D297353CC}">
              <c16:uniqueId val="{00000002-4F86-489E-BD91-4EB5F6635C4C}"/>
            </c:ext>
          </c:extLst>
        </c:ser>
        <c:ser>
          <c:idx val="3"/>
          <c:order val="3"/>
          <c:tx>
            <c:strRef>
              <c:f>HDG!$A$6</c:f>
              <c:strCache>
                <c:ptCount val="1"/>
                <c:pt idx="0">
                  <c:v>High E-heating Scenario</c:v>
                </c:pt>
              </c:strCache>
            </c:strRef>
          </c:tx>
          <c:spPr>
            <a:solidFill>
              <a:srgbClr val="92D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EB6-4E52-B9E7-B51EEA89077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HDG!$B$2:$D$2</c:f>
              <c:strCache>
                <c:ptCount val="3"/>
                <c:pt idx="0">
                  <c:v>BaU</c:v>
                </c:pt>
                <c:pt idx="1">
                  <c:v>Direct E-heating</c:v>
                </c:pt>
                <c:pt idx="2">
                  <c:v>E-heating with TES</c:v>
                </c:pt>
              </c:strCache>
            </c:strRef>
          </c:cat>
          <c:val>
            <c:numRef>
              <c:f>HDG!$B$6:$D$6</c:f>
              <c:numCache>
                <c:formatCode>0.00</c:formatCode>
                <c:ptCount val="3"/>
                <c:pt idx="0" formatCode="General">
                  <c:v>0</c:v>
                </c:pt>
                <c:pt idx="1">
                  <c:v>5.3387080916330811</c:v>
                </c:pt>
                <c:pt idx="2">
                  <c:v>4.3417784401391009</c:v>
                </c:pt>
              </c:numCache>
            </c:numRef>
          </c:val>
          <c:extLst>
            <c:ext xmlns:c16="http://schemas.microsoft.com/office/drawing/2014/chart" uri="{C3380CC4-5D6E-409C-BE32-E72D297353CC}">
              <c16:uniqueId val="{00000003-4F86-489E-BD91-4EB5F6635C4C}"/>
            </c:ext>
          </c:extLst>
        </c:ser>
        <c:dLbls>
          <c:dLblPos val="outEnd"/>
          <c:showLegendKey val="0"/>
          <c:showVal val="1"/>
          <c:showCatName val="0"/>
          <c:showSerName val="0"/>
          <c:showPercent val="0"/>
          <c:showBubbleSize val="0"/>
        </c:dLbls>
        <c:gapWidth val="219"/>
        <c:overlap val="-27"/>
        <c:axId val="650025808"/>
        <c:axId val="650031384"/>
      </c:barChart>
      <c:catAx>
        <c:axId val="65002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50031384"/>
        <c:crosses val="autoZero"/>
        <c:auto val="1"/>
        <c:lblAlgn val="ctr"/>
        <c:lblOffset val="100"/>
        <c:noMultiLvlLbl val="0"/>
      </c:catAx>
      <c:valAx>
        <c:axId val="650031384"/>
        <c:scaling>
          <c:orientation val="minMax"/>
          <c:max val="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400" dirty="0" smtClean="0"/>
                  <a:t>Percentage Change</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50025808"/>
        <c:crosses val="autoZero"/>
        <c:crossBetween val="between"/>
      </c:valAx>
      <c:spPr>
        <a:noFill/>
        <a:ln>
          <a:solidFill>
            <a:schemeClr val="bg1">
              <a:lumMod val="65000"/>
            </a:schemeClr>
          </a:solidFill>
        </a:ln>
        <a:effectLst/>
      </c:spPr>
    </c:plotArea>
    <c:legend>
      <c:legendPos val="b"/>
      <c:layout>
        <c:manualLayout>
          <c:xMode val="edge"/>
          <c:yMode val="edge"/>
          <c:x val="7.5929890278737672E-2"/>
          <c:y val="0.880155546567433"/>
          <c:w val="0.89999996597122045"/>
          <c:h val="6.454948336811977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240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600" dirty="0"/>
              <a:t>Renewable Power Utilization in 2030</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autoTitleDeleted val="0"/>
    <c:plotArea>
      <c:layout>
        <c:manualLayout>
          <c:layoutTarget val="inner"/>
          <c:xMode val="edge"/>
          <c:yMode val="edge"/>
          <c:x val="0.13286560100848324"/>
          <c:y val="0.14852645490187194"/>
          <c:w val="0.84694565810923716"/>
          <c:h val="0.58939270402829136"/>
        </c:manualLayout>
      </c:layout>
      <c:barChart>
        <c:barDir val="col"/>
        <c:grouping val="clustered"/>
        <c:varyColors val="0"/>
        <c:ser>
          <c:idx val="0"/>
          <c:order val="0"/>
          <c:tx>
            <c:strRef>
              <c:f>HDG!$A$26</c:f>
              <c:strCache>
                <c:ptCount val="1"/>
                <c:pt idx="0">
                  <c:v>Wind-2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HDG!$B$26:$D$26</c:f>
            </c:numRef>
          </c:val>
          <c:extLst>
            <c:ext xmlns:c16="http://schemas.microsoft.com/office/drawing/2014/chart" uri="{C3380CC4-5D6E-409C-BE32-E72D297353CC}">
              <c16:uniqueId val="{00000000-A177-4770-A2D6-DAAC0E690D1C}"/>
            </c:ext>
          </c:extLst>
        </c:ser>
        <c:ser>
          <c:idx val="1"/>
          <c:order val="1"/>
          <c:tx>
            <c:strRef>
              <c:f>HDG!$A$27</c:f>
              <c:strCache>
                <c:ptCount val="1"/>
                <c:pt idx="0">
                  <c:v>Solar-2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HDG!$B$27:$D$27</c:f>
            </c:numRef>
          </c:val>
          <c:extLst>
            <c:ext xmlns:c16="http://schemas.microsoft.com/office/drawing/2014/chart" uri="{C3380CC4-5D6E-409C-BE32-E72D297353CC}">
              <c16:uniqueId val="{00000001-A177-4770-A2D6-DAAC0E690D1C}"/>
            </c:ext>
          </c:extLst>
        </c:ser>
        <c:ser>
          <c:idx val="2"/>
          <c:order val="2"/>
          <c:tx>
            <c:strRef>
              <c:f>HDG!$A$28</c:f>
              <c:strCache>
                <c:ptCount val="1"/>
                <c:pt idx="0">
                  <c:v>Hydro-2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HDG!$B$28:$D$28</c:f>
            </c:numRef>
          </c:val>
          <c:extLst>
            <c:ext xmlns:c16="http://schemas.microsoft.com/office/drawing/2014/chart" uri="{C3380CC4-5D6E-409C-BE32-E72D297353CC}">
              <c16:uniqueId val="{00000002-A177-4770-A2D6-DAAC0E690D1C}"/>
            </c:ext>
          </c:extLst>
        </c:ser>
        <c:ser>
          <c:idx val="3"/>
          <c:order val="3"/>
          <c:tx>
            <c:strRef>
              <c:f>HDG!$A$29</c:f>
              <c:strCache>
                <c:ptCount val="1"/>
                <c:pt idx="0">
                  <c:v>Biomass-2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HDG!$B$29:$D$29</c:f>
            </c:numRef>
          </c:val>
          <c:extLst>
            <c:ext xmlns:c16="http://schemas.microsoft.com/office/drawing/2014/chart" uri="{C3380CC4-5D6E-409C-BE32-E72D297353CC}">
              <c16:uniqueId val="{00000003-A177-4770-A2D6-DAAC0E690D1C}"/>
            </c:ext>
          </c:extLst>
        </c:ser>
        <c:ser>
          <c:idx val="4"/>
          <c:order val="4"/>
          <c:tx>
            <c:strRef>
              <c:f>HDG!$A$30</c:f>
              <c:strCache>
                <c:ptCount val="1"/>
                <c:pt idx="0">
                  <c:v>Total-2</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HDG!$B$30:$D$30</c:f>
            </c:numRef>
          </c:val>
          <c:extLst>
            <c:ext xmlns:c16="http://schemas.microsoft.com/office/drawing/2014/chart" uri="{C3380CC4-5D6E-409C-BE32-E72D297353CC}">
              <c16:uniqueId val="{00000004-A177-4770-A2D6-DAAC0E690D1C}"/>
            </c:ext>
          </c:extLst>
        </c:ser>
        <c:ser>
          <c:idx val="5"/>
          <c:order val="5"/>
          <c:tx>
            <c:strRef>
              <c:f>HDG!$A$31</c:f>
              <c:strCache>
                <c:ptCount val="1"/>
                <c:pt idx="0">
                  <c:v>Wind-6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HDG!$B$31:$D$31</c:f>
            </c:numRef>
          </c:val>
          <c:extLst>
            <c:ext xmlns:c16="http://schemas.microsoft.com/office/drawing/2014/chart" uri="{C3380CC4-5D6E-409C-BE32-E72D297353CC}">
              <c16:uniqueId val="{00000005-A177-4770-A2D6-DAAC0E690D1C}"/>
            </c:ext>
          </c:extLst>
        </c:ser>
        <c:ser>
          <c:idx val="6"/>
          <c:order val="6"/>
          <c:tx>
            <c:strRef>
              <c:f>HDG!$A$32</c:f>
              <c:strCache>
                <c:ptCount val="1"/>
                <c:pt idx="0">
                  <c:v>Solar-6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HDG!$B$32:$D$32</c:f>
            </c:numRef>
          </c:val>
          <c:extLst>
            <c:ext xmlns:c16="http://schemas.microsoft.com/office/drawing/2014/chart" uri="{C3380CC4-5D6E-409C-BE32-E72D297353CC}">
              <c16:uniqueId val="{00000006-A177-4770-A2D6-DAAC0E690D1C}"/>
            </c:ext>
          </c:extLst>
        </c:ser>
        <c:ser>
          <c:idx val="7"/>
          <c:order val="7"/>
          <c:tx>
            <c:strRef>
              <c:f>HDG!$A$33</c:f>
              <c:strCache>
                <c:ptCount val="1"/>
                <c:pt idx="0">
                  <c:v>Hydro-6</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HDG!$B$33:$D$33</c:f>
            </c:numRef>
          </c:val>
          <c:extLst>
            <c:ext xmlns:c16="http://schemas.microsoft.com/office/drawing/2014/chart" uri="{C3380CC4-5D6E-409C-BE32-E72D297353CC}">
              <c16:uniqueId val="{00000007-A177-4770-A2D6-DAAC0E690D1C}"/>
            </c:ext>
          </c:extLst>
        </c:ser>
        <c:ser>
          <c:idx val="8"/>
          <c:order val="8"/>
          <c:tx>
            <c:strRef>
              <c:f>HDG!$A$34</c:f>
              <c:strCache>
                <c:ptCount val="1"/>
                <c:pt idx="0">
                  <c:v>Biomass-6</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HDG!$B$34:$D$34</c:f>
            </c:numRef>
          </c:val>
          <c:extLst>
            <c:ext xmlns:c16="http://schemas.microsoft.com/office/drawing/2014/chart" uri="{C3380CC4-5D6E-409C-BE32-E72D297353CC}">
              <c16:uniqueId val="{00000008-A177-4770-A2D6-DAAC0E690D1C}"/>
            </c:ext>
          </c:extLst>
        </c:ser>
        <c:ser>
          <c:idx val="9"/>
          <c:order val="9"/>
          <c:tx>
            <c:strRef>
              <c:f>HDG!$A$35</c:f>
              <c:strCache>
                <c:ptCount val="1"/>
                <c:pt idx="0">
                  <c:v>Total-6</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HDG!$B$35:$D$35</c:f>
            </c:numRef>
          </c:val>
          <c:extLst>
            <c:ext xmlns:c16="http://schemas.microsoft.com/office/drawing/2014/chart" uri="{C3380CC4-5D6E-409C-BE32-E72D297353CC}">
              <c16:uniqueId val="{00000009-A177-4770-A2D6-DAAC0E690D1C}"/>
            </c:ext>
          </c:extLst>
        </c:ser>
        <c:ser>
          <c:idx val="10"/>
          <c:order val="10"/>
          <c:tx>
            <c:strRef>
              <c:f>HDG!$A$36</c:f>
              <c:strCache>
                <c:ptCount val="1"/>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HDG!$B$36:$D$36</c:f>
            </c:numRef>
          </c:val>
          <c:extLst>
            <c:ext xmlns:c16="http://schemas.microsoft.com/office/drawing/2014/chart" uri="{C3380CC4-5D6E-409C-BE32-E72D297353CC}">
              <c16:uniqueId val="{0000000A-A177-4770-A2D6-DAAC0E690D1C}"/>
            </c:ext>
          </c:extLst>
        </c:ser>
        <c:ser>
          <c:idx val="11"/>
          <c:order val="11"/>
          <c:tx>
            <c:strRef>
              <c:f>HDG!$A$37</c:f>
              <c:strCache>
                <c:ptCount val="1"/>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HDG!$B$37:$D$37</c:f>
            </c:numRef>
          </c:val>
          <c:extLst>
            <c:ext xmlns:c16="http://schemas.microsoft.com/office/drawing/2014/chart" uri="{C3380CC4-5D6E-409C-BE32-E72D297353CC}">
              <c16:uniqueId val="{0000000B-A177-4770-A2D6-DAAC0E690D1C}"/>
            </c:ext>
          </c:extLst>
        </c:ser>
        <c:ser>
          <c:idx val="12"/>
          <c:order val="12"/>
          <c:tx>
            <c:strRef>
              <c:f>HDG!$A$38</c:f>
              <c:strCache>
                <c:ptCount val="1"/>
                <c:pt idx="0">
                  <c:v>Low E-heating Scenario</c:v>
                </c:pt>
              </c:strCache>
            </c:strRef>
          </c:tx>
          <c:spPr>
            <a:solidFill>
              <a:srgbClr val="FF7C8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A177-4770-A2D6-DAAC0E690D1C}"/>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HDG!$B$38:$D$38</c:f>
              <c:numCache>
                <c:formatCode>0.00</c:formatCode>
                <c:ptCount val="3"/>
                <c:pt idx="0" formatCode="General">
                  <c:v>0</c:v>
                </c:pt>
                <c:pt idx="1">
                  <c:v>0.85334841276660423</c:v>
                </c:pt>
                <c:pt idx="2">
                  <c:v>1.4899359779435033</c:v>
                </c:pt>
              </c:numCache>
            </c:numRef>
          </c:val>
          <c:extLst>
            <c:ext xmlns:c16="http://schemas.microsoft.com/office/drawing/2014/chart" uri="{C3380CC4-5D6E-409C-BE32-E72D297353CC}">
              <c16:uniqueId val="{0000000C-A177-4770-A2D6-DAAC0E690D1C}"/>
            </c:ext>
          </c:extLst>
        </c:ser>
        <c:ser>
          <c:idx val="13"/>
          <c:order val="13"/>
          <c:tx>
            <c:strRef>
              <c:f>HDG!$A$39</c:f>
              <c:strCache>
                <c:ptCount val="1"/>
                <c:pt idx="0">
                  <c:v>High E-heating Scenario</c:v>
                </c:pt>
              </c:strCache>
            </c:strRef>
          </c:tx>
          <c:spPr>
            <a:solidFill>
              <a:srgbClr val="92D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F-A177-4770-A2D6-DAAC0E690D1C}"/>
                </c:ext>
              </c:extLst>
            </c:dLbl>
            <c:dLbl>
              <c:idx val="2"/>
              <c:layout>
                <c:manualLayout>
                  <c:x val="0"/>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A177-4770-A2D6-DAAC0E690D1C}"/>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HDG!$B$25:$D$25</c:f>
              <c:strCache>
                <c:ptCount val="3"/>
                <c:pt idx="0">
                  <c:v>BaU</c:v>
                </c:pt>
                <c:pt idx="1">
                  <c:v>Direct E-heating</c:v>
                </c:pt>
                <c:pt idx="2">
                  <c:v>E-heating with TES</c:v>
                </c:pt>
              </c:strCache>
            </c:strRef>
          </c:cat>
          <c:val>
            <c:numRef>
              <c:f>HDG!$B$39:$D$39</c:f>
              <c:numCache>
                <c:formatCode>0.00</c:formatCode>
                <c:ptCount val="3"/>
                <c:pt idx="0" formatCode="General">
                  <c:v>0</c:v>
                </c:pt>
                <c:pt idx="1">
                  <c:v>2.626790130359991</c:v>
                </c:pt>
                <c:pt idx="2">
                  <c:v>4.5947838671944146</c:v>
                </c:pt>
              </c:numCache>
            </c:numRef>
          </c:val>
          <c:extLst>
            <c:ext xmlns:c16="http://schemas.microsoft.com/office/drawing/2014/chart" uri="{C3380CC4-5D6E-409C-BE32-E72D297353CC}">
              <c16:uniqueId val="{0000000D-A177-4770-A2D6-DAAC0E690D1C}"/>
            </c:ext>
          </c:extLst>
        </c:ser>
        <c:dLbls>
          <c:dLblPos val="outEnd"/>
          <c:showLegendKey val="0"/>
          <c:showVal val="1"/>
          <c:showCatName val="0"/>
          <c:showSerName val="0"/>
          <c:showPercent val="0"/>
          <c:showBubbleSize val="0"/>
        </c:dLbls>
        <c:gapWidth val="219"/>
        <c:overlap val="-27"/>
        <c:axId val="650030728"/>
        <c:axId val="650031056"/>
      </c:barChart>
      <c:catAx>
        <c:axId val="650030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50031056"/>
        <c:crosses val="autoZero"/>
        <c:auto val="1"/>
        <c:lblAlgn val="ctr"/>
        <c:lblOffset val="100"/>
        <c:noMultiLvlLbl val="0"/>
      </c:catAx>
      <c:valAx>
        <c:axId val="650031056"/>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400"/>
                  <a:t>Percentage Change</a:t>
                </a:r>
              </a:p>
            </c:rich>
          </c:tx>
          <c:layout>
            <c:manualLayout>
              <c:xMode val="edge"/>
              <c:yMode val="edge"/>
              <c:x val="2.8264237235191676E-2"/>
              <c:y val="0.2213196267133275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50030728"/>
        <c:crosses val="autoZero"/>
        <c:crossBetween val="between"/>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600"/>
              <a:t>Emissions in 2030</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autoTitleDeleted val="0"/>
    <c:plotArea>
      <c:layout/>
      <c:barChart>
        <c:barDir val="col"/>
        <c:grouping val="clustered"/>
        <c:varyColors val="0"/>
        <c:ser>
          <c:idx val="0"/>
          <c:order val="0"/>
          <c:tx>
            <c:strRef>
              <c:f>HDG!$A$10</c:f>
              <c:strCache>
                <c:ptCount val="1"/>
                <c:pt idx="0">
                  <c:v>HDG_2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HDG!$B$9:$D$9</c:f>
              <c:strCache>
                <c:ptCount val="3"/>
                <c:pt idx="0">
                  <c:v>BaU</c:v>
                </c:pt>
                <c:pt idx="1">
                  <c:v>Direct E-heating</c:v>
                </c:pt>
                <c:pt idx="2">
                  <c:v>E-heating with TES</c:v>
                </c:pt>
              </c:strCache>
            </c:strRef>
          </c:cat>
          <c:val>
            <c:numRef>
              <c:f>HDG!$B$10:$D$10</c:f>
            </c:numRef>
          </c:val>
          <c:extLst>
            <c:ext xmlns:c16="http://schemas.microsoft.com/office/drawing/2014/chart" uri="{C3380CC4-5D6E-409C-BE32-E72D297353CC}">
              <c16:uniqueId val="{00000000-794D-4539-BB56-385C47B4C6B2}"/>
            </c:ext>
          </c:extLst>
        </c:ser>
        <c:ser>
          <c:idx val="1"/>
          <c:order val="1"/>
          <c:tx>
            <c:strRef>
              <c:f>HDG!$A$11</c:f>
              <c:strCache>
                <c:ptCount val="1"/>
                <c:pt idx="0">
                  <c:v>HDG_6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HDG!$B$9:$D$9</c:f>
              <c:strCache>
                <c:ptCount val="3"/>
                <c:pt idx="0">
                  <c:v>BaU</c:v>
                </c:pt>
                <c:pt idx="1">
                  <c:v>Direct E-heating</c:v>
                </c:pt>
                <c:pt idx="2">
                  <c:v>E-heating with TES</c:v>
                </c:pt>
              </c:strCache>
            </c:strRef>
          </c:cat>
          <c:val>
            <c:numRef>
              <c:f>HDG!$B$11:$D$11</c:f>
            </c:numRef>
          </c:val>
          <c:extLst>
            <c:ext xmlns:c16="http://schemas.microsoft.com/office/drawing/2014/chart" uri="{C3380CC4-5D6E-409C-BE32-E72D297353CC}">
              <c16:uniqueId val="{00000001-794D-4539-BB56-385C47B4C6B2}"/>
            </c:ext>
          </c:extLst>
        </c:ser>
        <c:ser>
          <c:idx val="2"/>
          <c:order val="2"/>
          <c:tx>
            <c:strRef>
              <c:f>HDG!$A$12</c:f>
              <c:strCache>
                <c:ptCount val="1"/>
                <c:pt idx="0">
                  <c:v>Low E-heating Scenario</c:v>
                </c:pt>
              </c:strCache>
            </c:strRef>
          </c:tx>
          <c:spPr>
            <a:solidFill>
              <a:srgbClr val="FF7C8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794D-4539-BB56-385C47B4C6B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HDG!$B$9:$D$9</c:f>
              <c:strCache>
                <c:ptCount val="3"/>
                <c:pt idx="0">
                  <c:v>BaU</c:v>
                </c:pt>
                <c:pt idx="1">
                  <c:v>Direct E-heating</c:v>
                </c:pt>
                <c:pt idx="2">
                  <c:v>E-heating with TES</c:v>
                </c:pt>
              </c:strCache>
            </c:strRef>
          </c:cat>
          <c:val>
            <c:numRef>
              <c:f>HDG!$B$12:$D$12</c:f>
              <c:numCache>
                <c:formatCode>0.00</c:formatCode>
                <c:ptCount val="3"/>
                <c:pt idx="0" formatCode="General">
                  <c:v>0</c:v>
                </c:pt>
                <c:pt idx="1">
                  <c:v>0.58323993754463421</c:v>
                </c:pt>
                <c:pt idx="2">
                  <c:v>0.10102680765887151</c:v>
                </c:pt>
              </c:numCache>
            </c:numRef>
          </c:val>
          <c:extLst>
            <c:ext xmlns:c16="http://schemas.microsoft.com/office/drawing/2014/chart" uri="{C3380CC4-5D6E-409C-BE32-E72D297353CC}">
              <c16:uniqueId val="{00000002-794D-4539-BB56-385C47B4C6B2}"/>
            </c:ext>
          </c:extLst>
        </c:ser>
        <c:ser>
          <c:idx val="3"/>
          <c:order val="3"/>
          <c:tx>
            <c:strRef>
              <c:f>HDG!$A$13</c:f>
              <c:strCache>
                <c:ptCount val="1"/>
                <c:pt idx="0">
                  <c:v>High E-heating Scenario</c:v>
                </c:pt>
              </c:strCache>
            </c:strRef>
          </c:tx>
          <c:spPr>
            <a:solidFill>
              <a:srgbClr val="92D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794D-4539-BB56-385C47B4C6B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HDG!$B$9:$D$9</c:f>
              <c:strCache>
                <c:ptCount val="3"/>
                <c:pt idx="0">
                  <c:v>BaU</c:v>
                </c:pt>
                <c:pt idx="1">
                  <c:v>Direct E-heating</c:v>
                </c:pt>
                <c:pt idx="2">
                  <c:v>E-heating with TES</c:v>
                </c:pt>
              </c:strCache>
            </c:strRef>
          </c:cat>
          <c:val>
            <c:numRef>
              <c:f>HDG!$B$13:$D$13</c:f>
              <c:numCache>
                <c:formatCode>0.00</c:formatCode>
                <c:ptCount val="3"/>
                <c:pt idx="0" formatCode="General">
                  <c:v>0</c:v>
                </c:pt>
                <c:pt idx="1">
                  <c:v>1.786206552474614</c:v>
                </c:pt>
                <c:pt idx="2">
                  <c:v>0.34062833396464154</c:v>
                </c:pt>
              </c:numCache>
            </c:numRef>
          </c:val>
          <c:extLst>
            <c:ext xmlns:c16="http://schemas.microsoft.com/office/drawing/2014/chart" uri="{C3380CC4-5D6E-409C-BE32-E72D297353CC}">
              <c16:uniqueId val="{00000003-794D-4539-BB56-385C47B4C6B2}"/>
            </c:ext>
          </c:extLst>
        </c:ser>
        <c:dLbls>
          <c:dLblPos val="outEnd"/>
          <c:showLegendKey val="0"/>
          <c:showVal val="1"/>
          <c:showCatName val="0"/>
          <c:showSerName val="0"/>
          <c:showPercent val="0"/>
          <c:showBubbleSize val="0"/>
        </c:dLbls>
        <c:gapWidth val="219"/>
        <c:overlap val="-27"/>
        <c:axId val="694735640"/>
        <c:axId val="694732032"/>
      </c:barChart>
      <c:catAx>
        <c:axId val="69473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94732032"/>
        <c:crosses val="autoZero"/>
        <c:auto val="1"/>
        <c:lblAlgn val="ctr"/>
        <c:lblOffset val="100"/>
        <c:noMultiLvlLbl val="0"/>
      </c:catAx>
      <c:valAx>
        <c:axId val="694732032"/>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400" dirty="0" smtClean="0"/>
                  <a:t>Percentage Change</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crossAx val="694735640"/>
        <c:crosses val="autoZero"/>
        <c:crossBetween val="between"/>
        <c:majorUnit val="0.5"/>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GB" sz="1400" dirty="0">
                <a:latin typeface="Cambria" panose="02040503050406030204" pitchFamily="18" charset="0"/>
                <a:ea typeface="Cambria" panose="02040503050406030204" pitchFamily="18" charset="0"/>
              </a:rPr>
              <a:t>Relationship between wind generation &amp;</a:t>
            </a:r>
            <a:r>
              <a:rPr lang="en-GB" sz="1400" baseline="0" dirty="0">
                <a:latin typeface="Cambria" panose="02040503050406030204" pitchFamily="18" charset="0"/>
                <a:ea typeface="Cambria" panose="02040503050406030204" pitchFamily="18" charset="0"/>
              </a:rPr>
              <a:t> TES charge/discharge cycle</a:t>
            </a:r>
            <a:endParaRPr lang="en-GB" sz="1400" dirty="0">
              <a:latin typeface="Cambria" panose="02040503050406030204" pitchFamily="18" charset="0"/>
              <a:ea typeface="Cambria" panose="02040503050406030204" pitchFamily="18" charset="0"/>
            </a:endParaRPr>
          </a:p>
        </c:rich>
      </c:tx>
      <c:layout>
        <c:manualLayout>
          <c:xMode val="edge"/>
          <c:yMode val="edge"/>
          <c:x val="0.19130761586029937"/>
          <c:y val="8.68171967525826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en-US"/>
        </a:p>
      </c:txPr>
    </c:title>
    <c:autoTitleDeleted val="0"/>
    <c:plotArea>
      <c:layout>
        <c:manualLayout>
          <c:layoutTarget val="inner"/>
          <c:xMode val="edge"/>
          <c:yMode val="edge"/>
          <c:x val="0.162675240460284"/>
          <c:y val="0.22842009392220672"/>
          <c:w val="0.77676600857778433"/>
          <c:h val="0.42503070616887062"/>
        </c:manualLayout>
      </c:layout>
      <c:lineChart>
        <c:grouping val="standard"/>
        <c:varyColors val="0"/>
        <c:ser>
          <c:idx val="0"/>
          <c:order val="0"/>
          <c:tx>
            <c:strRef>
              <c:f>AverageTESCharging!$A$2</c:f>
              <c:strCache>
                <c:ptCount val="1"/>
                <c:pt idx="0">
                  <c:v>TES Charging</c:v>
                </c:pt>
              </c:strCache>
            </c:strRef>
          </c:tx>
          <c:spPr>
            <a:ln w="31750" cap="rnd">
              <a:solidFill>
                <a:srgbClr val="FF0000"/>
              </a:solidFill>
              <a:prstDash val="sysDot"/>
              <a:round/>
            </a:ln>
            <a:effectLst/>
          </c:spPr>
          <c:marker>
            <c:symbol val="none"/>
          </c:marker>
          <c:val>
            <c:numRef>
              <c:f>AverageTESCharging!$B$2:$KO$2</c:f>
              <c:numCache>
                <c:formatCode>General</c:formatCode>
                <c:ptCount val="300"/>
                <c:pt idx="0">
                  <c:v>158.82168850466715</c:v>
                </c:pt>
                <c:pt idx="1">
                  <c:v>145.60857441529362</c:v>
                </c:pt>
                <c:pt idx="2">
                  <c:v>141.20420308310108</c:v>
                </c:pt>
                <c:pt idx="3">
                  <c:v>132.39546032559949</c:v>
                </c:pt>
                <c:pt idx="4">
                  <c:v>136.79983178187612</c:v>
                </c:pt>
                <c:pt idx="5">
                  <c:v>0.2039830235847723</c:v>
                </c:pt>
                <c:pt idx="6">
                  <c:v>1.2249744999702348E-5</c:v>
                </c:pt>
                <c:pt idx="7">
                  <c:v>1.2250309391135344E-5</c:v>
                </c:pt>
                <c:pt idx="8">
                  <c:v>1.2250328717719168E-5</c:v>
                </c:pt>
                <c:pt idx="9">
                  <c:v>22.225837681700799</c:v>
                </c:pt>
                <c:pt idx="10">
                  <c:v>264.5869359460815</c:v>
                </c:pt>
                <c:pt idx="11">
                  <c:v>273.39567877359184</c:v>
                </c:pt>
                <c:pt idx="12">
                  <c:v>273.39567878248818</c:v>
                </c:pt>
                <c:pt idx="13">
                  <c:v>273.39567881501858</c:v>
                </c:pt>
                <c:pt idx="14">
                  <c:v>273.39567848842432</c:v>
                </c:pt>
                <c:pt idx="15">
                  <c:v>277.80004851846331</c:v>
                </c:pt>
                <c:pt idx="16">
                  <c:v>6.1900153791679919</c:v>
                </c:pt>
                <c:pt idx="17">
                  <c:v>0.43742337813861254</c:v>
                </c:pt>
                <c:pt idx="18">
                  <c:v>1.2057865715933785E-5</c:v>
                </c:pt>
                <c:pt idx="19">
                  <c:v>1.1739071612203782E-5</c:v>
                </c:pt>
                <c:pt idx="20">
                  <c:v>1.1733186149164606E-5</c:v>
                </c:pt>
                <c:pt idx="21">
                  <c:v>1.1899399215005101E-5</c:v>
                </c:pt>
                <c:pt idx="22">
                  <c:v>1.2258906730172553E-5</c:v>
                </c:pt>
                <c:pt idx="23">
                  <c:v>167.63042922643763</c:v>
                </c:pt>
                <c:pt idx="24">
                  <c:v>158.82168704520066</c:v>
                </c:pt>
                <c:pt idx="25">
                  <c:v>145.60857338759084</c:v>
                </c:pt>
                <c:pt idx="26">
                  <c:v>141.20420186763897</c:v>
                </c:pt>
                <c:pt idx="27">
                  <c:v>132.3954596087766</c:v>
                </c:pt>
                <c:pt idx="28">
                  <c:v>136.79983121104885</c:v>
                </c:pt>
                <c:pt idx="29">
                  <c:v>0.20398238168590163</c:v>
                </c:pt>
                <c:pt idx="30">
                  <c:v>1.2250001425236698E-5</c:v>
                </c:pt>
                <c:pt idx="31">
                  <c:v>1.225055353551237E-5</c:v>
                </c:pt>
                <c:pt idx="32">
                  <c:v>1.2250559215456857E-5</c:v>
                </c:pt>
                <c:pt idx="33">
                  <c:v>22.225836332661903</c:v>
                </c:pt>
                <c:pt idx="34">
                  <c:v>264.58693486225542</c:v>
                </c:pt>
                <c:pt idx="35">
                  <c:v>273.3956776978377</c:v>
                </c:pt>
                <c:pt idx="36">
                  <c:v>273.39567764349442</c:v>
                </c:pt>
                <c:pt idx="37">
                  <c:v>273.3956779034217</c:v>
                </c:pt>
                <c:pt idx="38">
                  <c:v>273.39567744888808</c:v>
                </c:pt>
                <c:pt idx="39">
                  <c:v>277.80004497774775</c:v>
                </c:pt>
                <c:pt idx="40">
                  <c:v>0.59297436220283795</c:v>
                </c:pt>
                <c:pt idx="41">
                  <c:v>1.1650574370434042E-5</c:v>
                </c:pt>
                <c:pt idx="42">
                  <c:v>1.151027889964626E-5</c:v>
                </c:pt>
                <c:pt idx="43">
                  <c:v>1.1428406004920064E-5</c:v>
                </c:pt>
                <c:pt idx="44">
                  <c:v>1.1134215384693173E-5</c:v>
                </c:pt>
                <c:pt idx="45">
                  <c:v>1.1396551511814084E-5</c:v>
                </c:pt>
                <c:pt idx="46">
                  <c:v>1.1517904660411055E-5</c:v>
                </c:pt>
                <c:pt idx="47">
                  <c:v>1.1768918260858219E-5</c:v>
                </c:pt>
                <c:pt idx="48">
                  <c:v>1.1613238620198601E-5</c:v>
                </c:pt>
                <c:pt idx="49">
                  <c:v>1.1899408073875126E-5</c:v>
                </c:pt>
                <c:pt idx="50">
                  <c:v>1.2083723939240546E-5</c:v>
                </c:pt>
                <c:pt idx="51">
                  <c:v>1.2362132553115773E-5</c:v>
                </c:pt>
                <c:pt idx="52">
                  <c:v>136.79982859990935</c:v>
                </c:pt>
                <c:pt idx="53">
                  <c:v>0.20398124695969128</c:v>
                </c:pt>
                <c:pt idx="54">
                  <c:v>1.2256068371750557E-5</c:v>
                </c:pt>
                <c:pt idx="55">
                  <c:v>1.2256641733758406E-5</c:v>
                </c:pt>
                <c:pt idx="56">
                  <c:v>1.2256669568604843E-5</c:v>
                </c:pt>
                <c:pt idx="57">
                  <c:v>22.225837448667527</c:v>
                </c:pt>
                <c:pt idx="58">
                  <c:v>264.5869357361089</c:v>
                </c:pt>
                <c:pt idx="59">
                  <c:v>273.39567875037363</c:v>
                </c:pt>
                <c:pt idx="60">
                  <c:v>273.39567851682671</c:v>
                </c:pt>
                <c:pt idx="61">
                  <c:v>273.39567813708396</c:v>
                </c:pt>
                <c:pt idx="62">
                  <c:v>273.39567743555585</c:v>
                </c:pt>
                <c:pt idx="63">
                  <c:v>200.59858750570908</c:v>
                </c:pt>
                <c:pt idx="64">
                  <c:v>1.2128066165477688E-5</c:v>
                </c:pt>
                <c:pt idx="65">
                  <c:v>1.1431896590612607E-5</c:v>
                </c:pt>
                <c:pt idx="66">
                  <c:v>1.1127655786221762E-5</c:v>
                </c:pt>
                <c:pt idx="67">
                  <c:v>1.1188959419170119E-5</c:v>
                </c:pt>
                <c:pt idx="68">
                  <c:v>1.1761069748585293E-5</c:v>
                </c:pt>
                <c:pt idx="69">
                  <c:v>1.2234454478196435E-5</c:v>
                </c:pt>
                <c:pt idx="70">
                  <c:v>158.78390186883587</c:v>
                </c:pt>
                <c:pt idx="71">
                  <c:v>167.58923632222874</c:v>
                </c:pt>
                <c:pt idx="72">
                  <c:v>158.77900121951365</c:v>
                </c:pt>
                <c:pt idx="73">
                  <c:v>145.56503311737626</c:v>
                </c:pt>
                <c:pt idx="74">
                  <c:v>141.15982700892727</c:v>
                </c:pt>
                <c:pt idx="75">
                  <c:v>132.350602761403</c:v>
                </c:pt>
                <c:pt idx="76">
                  <c:v>136.7540560011976</c:v>
                </c:pt>
                <c:pt idx="77">
                  <c:v>0.20364481387954356</c:v>
                </c:pt>
                <c:pt idx="78">
                  <c:v>1.2890873344384735E-5</c:v>
                </c:pt>
                <c:pt idx="79">
                  <c:v>1.2891487247081521E-5</c:v>
                </c:pt>
                <c:pt idx="80">
                  <c:v>1.2891495732756881E-5</c:v>
                </c:pt>
                <c:pt idx="81">
                  <c:v>22.200133255325387</c:v>
                </c:pt>
                <c:pt idx="82">
                  <c:v>264.53309571583287</c:v>
                </c:pt>
                <c:pt idx="83">
                  <c:v>273.34097110565114</c:v>
                </c:pt>
                <c:pt idx="84">
                  <c:v>273.34036262716171</c:v>
                </c:pt>
                <c:pt idx="85">
                  <c:v>273.33982921164733</c:v>
                </c:pt>
                <c:pt idx="86">
                  <c:v>273.33938606986106</c:v>
                </c:pt>
                <c:pt idx="87">
                  <c:v>277.74327448537815</c:v>
                </c:pt>
                <c:pt idx="88">
                  <c:v>83.899224315938511</c:v>
                </c:pt>
                <c:pt idx="89">
                  <c:v>13.47442143790253</c:v>
                </c:pt>
                <c:pt idx="90">
                  <c:v>5.5373824418470461</c:v>
                </c:pt>
                <c:pt idx="91">
                  <c:v>17.79880166152217</c:v>
                </c:pt>
                <c:pt idx="92">
                  <c:v>141.14966813769041</c:v>
                </c:pt>
                <c:pt idx="93">
                  <c:v>141.1493430655741</c:v>
                </c:pt>
                <c:pt idx="94">
                  <c:v>158.76558260387733</c:v>
                </c:pt>
                <c:pt idx="95">
                  <c:v>167.57362936809557</c:v>
                </c:pt>
                <c:pt idx="96">
                  <c:v>158.76508036358692</c:v>
                </c:pt>
                <c:pt idx="97">
                  <c:v>145.55240558396821</c:v>
                </c:pt>
                <c:pt idx="98">
                  <c:v>141.14804725322429</c:v>
                </c:pt>
                <c:pt idx="99">
                  <c:v>132.33964206603116</c:v>
                </c:pt>
                <c:pt idx="100">
                  <c:v>136.74347973793905</c:v>
                </c:pt>
                <c:pt idx="101">
                  <c:v>0.20364461930601865</c:v>
                </c:pt>
                <c:pt idx="102">
                  <c:v>1.2891000684035798E-5</c:v>
                </c:pt>
                <c:pt idx="103">
                  <c:v>1.2891609460668082E-5</c:v>
                </c:pt>
                <c:pt idx="104">
                  <c:v>1.2891611485265884E-5</c:v>
                </c:pt>
                <c:pt idx="105">
                  <c:v>22.198596902482965</c:v>
                </c:pt>
                <c:pt idx="106">
                  <c:v>264.52408236195157</c:v>
                </c:pt>
                <c:pt idx="107">
                  <c:v>251.81253289775026</c:v>
                </c:pt>
                <c:pt idx="108">
                  <c:v>273.33221590419583</c:v>
                </c:pt>
                <c:pt idx="109">
                  <c:v>273.33197755837699</c:v>
                </c:pt>
                <c:pt idx="110">
                  <c:v>273.33178840298154</c:v>
                </c:pt>
                <c:pt idx="111">
                  <c:v>277.73588659793757</c:v>
                </c:pt>
                <c:pt idx="112">
                  <c:v>83.894293171108743</c:v>
                </c:pt>
                <c:pt idx="113">
                  <c:v>61.877409848718052</c:v>
                </c:pt>
                <c:pt idx="114">
                  <c:v>26.599061013709669</c:v>
                </c:pt>
                <c:pt idx="115">
                  <c:v>17.798079059132487</c:v>
                </c:pt>
                <c:pt idx="116">
                  <c:v>141.14388071088655</c:v>
                </c:pt>
                <c:pt idx="117">
                  <c:v>140.74199715862281</c:v>
                </c:pt>
                <c:pt idx="118">
                  <c:v>1.1611090314855056E-5</c:v>
                </c:pt>
                <c:pt idx="119">
                  <c:v>1.5883962071602711</c:v>
                </c:pt>
                <c:pt idx="120">
                  <c:v>158.7596446557242</c:v>
                </c:pt>
                <c:pt idx="121">
                  <c:v>145.54718328283491</c:v>
                </c:pt>
                <c:pt idx="122">
                  <c:v>141.1429452415845</c:v>
                </c:pt>
                <c:pt idx="123">
                  <c:v>132.33471921343983</c:v>
                </c:pt>
                <c:pt idx="124">
                  <c:v>136.73832794856602</c:v>
                </c:pt>
                <c:pt idx="125">
                  <c:v>0.20363955525889355</c:v>
                </c:pt>
                <c:pt idx="126">
                  <c:v>1.2891049272050479E-5</c:v>
                </c:pt>
                <c:pt idx="127">
                  <c:v>1.2891651217524708E-5</c:v>
                </c:pt>
                <c:pt idx="128">
                  <c:v>1.2519739972113918E-5</c:v>
                </c:pt>
                <c:pt idx="129">
                  <c:v>4.4792968148077053E-2</c:v>
                </c:pt>
                <c:pt idx="130">
                  <c:v>0.79765388536058079</c:v>
                </c:pt>
                <c:pt idx="131">
                  <c:v>273.32682039826534</c:v>
                </c:pt>
                <c:pt idx="132">
                  <c:v>273.32670776729145</c:v>
                </c:pt>
                <c:pt idx="133">
                  <c:v>273.32649744971354</c:v>
                </c:pt>
                <c:pt idx="134">
                  <c:v>273.32631690765805</c:v>
                </c:pt>
                <c:pt idx="135">
                  <c:v>277.73037472579603</c:v>
                </c:pt>
                <c:pt idx="136">
                  <c:v>83.890876884687472</c:v>
                </c:pt>
                <c:pt idx="137">
                  <c:v>0.43742224678705305</c:v>
                </c:pt>
                <c:pt idx="138">
                  <c:v>1.1070714202605311E-5</c:v>
                </c:pt>
                <c:pt idx="139">
                  <c:v>1.0818390263100145E-5</c:v>
                </c:pt>
                <c:pt idx="140">
                  <c:v>1.0876084963722016E-5</c:v>
                </c:pt>
                <c:pt idx="141">
                  <c:v>1.0897802091678921E-5</c:v>
                </c:pt>
                <c:pt idx="142">
                  <c:v>1.100415925462221E-5</c:v>
                </c:pt>
                <c:pt idx="143">
                  <c:v>1.109879000030014E-5</c:v>
                </c:pt>
                <c:pt idx="144">
                  <c:v>1.0701896396955329E-5</c:v>
                </c:pt>
                <c:pt idx="145">
                  <c:v>1.0728157046902549E-5</c:v>
                </c:pt>
                <c:pt idx="146">
                  <c:v>1.0670912145726078E-5</c:v>
                </c:pt>
                <c:pt idx="147">
                  <c:v>1.0586963175839587E-5</c:v>
                </c:pt>
                <c:pt idx="148">
                  <c:v>1.0398319398255971E-5</c:v>
                </c:pt>
                <c:pt idx="149">
                  <c:v>1.0153230739020709E-5</c:v>
                </c:pt>
                <c:pt idx="150">
                  <c:v>1.0166893995213831E-5</c:v>
                </c:pt>
                <c:pt idx="151">
                  <c:v>1.0171455790167239E-5</c:v>
                </c:pt>
                <c:pt idx="152">
                  <c:v>1.0114494852053886E-5</c:v>
                </c:pt>
                <c:pt idx="153">
                  <c:v>1.0131640334380641E-5</c:v>
                </c:pt>
                <c:pt idx="154">
                  <c:v>9.7897758235110632E-6</c:v>
                </c:pt>
                <c:pt idx="155">
                  <c:v>9.778233450408268E-6</c:v>
                </c:pt>
                <c:pt idx="156">
                  <c:v>0.80187115137397091</c:v>
                </c:pt>
                <c:pt idx="157">
                  <c:v>0.79756437243296419</c:v>
                </c:pt>
                <c:pt idx="158">
                  <c:v>205.84479130182586</c:v>
                </c:pt>
                <c:pt idx="159">
                  <c:v>2.3965161482269002</c:v>
                </c:pt>
                <c:pt idx="160">
                  <c:v>0.19896407555777912</c:v>
                </c:pt>
                <c:pt idx="161">
                  <c:v>0.13710034867174264</c:v>
                </c:pt>
                <c:pt idx="162">
                  <c:v>5.0751476277116257E-2</c:v>
                </c:pt>
                <c:pt idx="163">
                  <c:v>3.2349680532463766E-2</c:v>
                </c:pt>
                <c:pt idx="164">
                  <c:v>0.36309276762748904</c:v>
                </c:pt>
                <c:pt idx="165">
                  <c:v>0.36134778145896296</c:v>
                </c:pt>
                <c:pt idx="166">
                  <c:v>0.41338982591353035</c:v>
                </c:pt>
                <c:pt idx="167">
                  <c:v>0.43869520042613969</c:v>
                </c:pt>
                <c:pt idx="168">
                  <c:v>170.09919215475384</c:v>
                </c:pt>
                <c:pt idx="169">
                  <c:v>205.40223521001531</c:v>
                </c:pt>
                <c:pt idx="170">
                  <c:v>202.93934080709087</c:v>
                </c:pt>
                <c:pt idx="171">
                  <c:v>196.76587785478969</c:v>
                </c:pt>
                <c:pt idx="172">
                  <c:v>199.83845705009634</c:v>
                </c:pt>
                <c:pt idx="173">
                  <c:v>104.2615952475722</c:v>
                </c:pt>
                <c:pt idx="174">
                  <c:v>91.918155421546714</c:v>
                </c:pt>
                <c:pt idx="175">
                  <c:v>78.645781976189653</c:v>
                </c:pt>
                <c:pt idx="176">
                  <c:v>16.00787971576991</c:v>
                </c:pt>
                <c:pt idx="177">
                  <c:v>3.0517411464811568</c:v>
                </c:pt>
                <c:pt idx="178">
                  <c:v>3.6651071816254479</c:v>
                </c:pt>
                <c:pt idx="179">
                  <c:v>109.0803618168223</c:v>
                </c:pt>
                <c:pt idx="180">
                  <c:v>232.85885356351804</c:v>
                </c:pt>
                <c:pt idx="181">
                  <c:v>281.52594409176913</c:v>
                </c:pt>
                <c:pt idx="182">
                  <c:v>236.65808034374396</c:v>
                </c:pt>
                <c:pt idx="183">
                  <c:v>86.773331740349946</c:v>
                </c:pt>
                <c:pt idx="184">
                  <c:v>3.3609780019217426</c:v>
                </c:pt>
                <c:pt idx="185">
                  <c:v>0.35756521571077027</c:v>
                </c:pt>
                <c:pt idx="186">
                  <c:v>0.28608657538584414</c:v>
                </c:pt>
                <c:pt idx="187">
                  <c:v>7.4617315225093284E-6</c:v>
                </c:pt>
                <c:pt idx="188">
                  <c:v>7.1240756869061357E-6</c:v>
                </c:pt>
                <c:pt idx="189">
                  <c:v>7.179219731378663E-6</c:v>
                </c:pt>
                <c:pt idx="190">
                  <c:v>7.2103557742631955E-6</c:v>
                </c:pt>
                <c:pt idx="191">
                  <c:v>7.123098924624273E-6</c:v>
                </c:pt>
                <c:pt idx="192">
                  <c:v>1.4663830386347533E-5</c:v>
                </c:pt>
                <c:pt idx="193">
                  <c:v>34.688732594295494</c:v>
                </c:pt>
                <c:pt idx="194">
                  <c:v>25.460241046157265</c:v>
                </c:pt>
                <c:pt idx="195">
                  <c:v>145.38540745121441</c:v>
                </c:pt>
                <c:pt idx="196">
                  <c:v>178.87725094951944</c:v>
                </c:pt>
                <c:pt idx="197">
                  <c:v>100.41764406512874</c:v>
                </c:pt>
                <c:pt idx="198">
                  <c:v>0.59422960523071333</c:v>
                </c:pt>
                <c:pt idx="199">
                  <c:v>1.6266948994151975E-5</c:v>
                </c:pt>
                <c:pt idx="200">
                  <c:v>7.434778200515711E-6</c:v>
                </c:pt>
                <c:pt idx="201">
                  <c:v>7.3281458214656406E-6</c:v>
                </c:pt>
                <c:pt idx="202">
                  <c:v>2.8655486266697059</c:v>
                </c:pt>
                <c:pt idx="203">
                  <c:v>166.4866153158228</c:v>
                </c:pt>
                <c:pt idx="204">
                  <c:v>279.96316478482919</c:v>
                </c:pt>
                <c:pt idx="205">
                  <c:v>294.2349541285015</c:v>
                </c:pt>
                <c:pt idx="206">
                  <c:v>294.33257140890277</c:v>
                </c:pt>
                <c:pt idx="207">
                  <c:v>296.98339492144464</c:v>
                </c:pt>
                <c:pt idx="208">
                  <c:v>114.3575919211614</c:v>
                </c:pt>
                <c:pt idx="209">
                  <c:v>29.688712385705575</c:v>
                </c:pt>
                <c:pt idx="210">
                  <c:v>4.8369156493249239</c:v>
                </c:pt>
                <c:pt idx="211">
                  <c:v>4.4916814194285566</c:v>
                </c:pt>
                <c:pt idx="212">
                  <c:v>12.093786118694126</c:v>
                </c:pt>
                <c:pt idx="213">
                  <c:v>113.79340832217544</c:v>
                </c:pt>
                <c:pt idx="214">
                  <c:v>126.4320622335368</c:v>
                </c:pt>
                <c:pt idx="215">
                  <c:v>144.3027449394751</c:v>
                </c:pt>
                <c:pt idx="216">
                  <c:v>162.18459161022344</c:v>
                </c:pt>
                <c:pt idx="217">
                  <c:v>202.39579850987627</c:v>
                </c:pt>
                <c:pt idx="218">
                  <c:v>198.13058747857815</c:v>
                </c:pt>
                <c:pt idx="219">
                  <c:v>189.11699125081174</c:v>
                </c:pt>
                <c:pt idx="220">
                  <c:v>193.99071972889763</c:v>
                </c:pt>
                <c:pt idx="221">
                  <c:v>97.943858323983136</c:v>
                </c:pt>
                <c:pt idx="222">
                  <c:v>11.725715240573134</c:v>
                </c:pt>
                <c:pt idx="223">
                  <c:v>1.7058450336920846E-5</c:v>
                </c:pt>
                <c:pt idx="224">
                  <c:v>6.9778601445252061E-6</c:v>
                </c:pt>
                <c:pt idx="225">
                  <c:v>6.7707992186288423E-6</c:v>
                </c:pt>
                <c:pt idx="226">
                  <c:v>6.6673307758613741E-6</c:v>
                </c:pt>
                <c:pt idx="227">
                  <c:v>6.8960727607634784E-6</c:v>
                </c:pt>
                <c:pt idx="228">
                  <c:v>6.8472719849413955E-6</c:v>
                </c:pt>
                <c:pt idx="229">
                  <c:v>6.8441934259619633E-6</c:v>
                </c:pt>
                <c:pt idx="230">
                  <c:v>6.8315872928050142E-6</c:v>
                </c:pt>
                <c:pt idx="231">
                  <c:v>6.8069744511866505E-6</c:v>
                </c:pt>
                <c:pt idx="232">
                  <c:v>6.5839634964234713E-6</c:v>
                </c:pt>
                <c:pt idx="233">
                  <c:v>6.4676503787980805E-6</c:v>
                </c:pt>
                <c:pt idx="234">
                  <c:v>6.5574887998302228E-6</c:v>
                </c:pt>
                <c:pt idx="235">
                  <c:v>6.8419010291626582E-6</c:v>
                </c:pt>
                <c:pt idx="236">
                  <c:v>6.9843586320628654E-6</c:v>
                </c:pt>
                <c:pt idx="237">
                  <c:v>7.244676427279279E-6</c:v>
                </c:pt>
                <c:pt idx="238">
                  <c:v>7.4592448205671818E-6</c:v>
                </c:pt>
                <c:pt idx="239">
                  <c:v>3.4276440774304926</c:v>
                </c:pt>
                <c:pt idx="240">
                  <c:v>197.19485903920972</c:v>
                </c:pt>
                <c:pt idx="241">
                  <c:v>205.15495304072249</c:v>
                </c:pt>
                <c:pt idx="242">
                  <c:v>200.70804465152821</c:v>
                </c:pt>
                <c:pt idx="243">
                  <c:v>194.56046206262465</c:v>
                </c:pt>
                <c:pt idx="244">
                  <c:v>197.58234569977489</c:v>
                </c:pt>
                <c:pt idx="245">
                  <c:v>102.89165893364448</c:v>
                </c:pt>
                <c:pt idx="246">
                  <c:v>91.296713425949164</c:v>
                </c:pt>
                <c:pt idx="247">
                  <c:v>94.169149500124263</c:v>
                </c:pt>
                <c:pt idx="248">
                  <c:v>94.331832703633836</c:v>
                </c:pt>
                <c:pt idx="249">
                  <c:v>106.59336945798711</c:v>
                </c:pt>
                <c:pt idx="250">
                  <c:v>217.34765038266994</c:v>
                </c:pt>
                <c:pt idx="251">
                  <c:v>196.80611825069315</c:v>
                </c:pt>
                <c:pt idx="252">
                  <c:v>235.94102827223207</c:v>
                </c:pt>
                <c:pt idx="253">
                  <c:v>290.59629058554094</c:v>
                </c:pt>
                <c:pt idx="254">
                  <c:v>291.02976610865784</c:v>
                </c:pt>
                <c:pt idx="255">
                  <c:v>293.95563257468893</c:v>
                </c:pt>
                <c:pt idx="256">
                  <c:v>122.28829184166551</c:v>
                </c:pt>
                <c:pt idx="257">
                  <c:v>21.86501693980491</c:v>
                </c:pt>
                <c:pt idx="258">
                  <c:v>3.2775449147512425</c:v>
                </c:pt>
                <c:pt idx="259">
                  <c:v>2.5452219718516598</c:v>
                </c:pt>
                <c:pt idx="260">
                  <c:v>10.039216566158942</c:v>
                </c:pt>
                <c:pt idx="261">
                  <c:v>18.78683813017707</c:v>
                </c:pt>
                <c:pt idx="262">
                  <c:v>57.359419446779633</c:v>
                </c:pt>
                <c:pt idx="263">
                  <c:v>121.78034796503226</c:v>
                </c:pt>
                <c:pt idx="264">
                  <c:v>197.04485656575579</c:v>
                </c:pt>
                <c:pt idx="265">
                  <c:v>201.12899027522539</c:v>
                </c:pt>
                <c:pt idx="266">
                  <c:v>194.48773052647937</c:v>
                </c:pt>
                <c:pt idx="267">
                  <c:v>195.33772943128918</c:v>
                </c:pt>
                <c:pt idx="268">
                  <c:v>198.39460096610338</c:v>
                </c:pt>
                <c:pt idx="269">
                  <c:v>103.34585405946697</c:v>
                </c:pt>
                <c:pt idx="270">
                  <c:v>90.948398221237014</c:v>
                </c:pt>
                <c:pt idx="271">
                  <c:v>94.097320250920674</c:v>
                </c:pt>
                <c:pt idx="272">
                  <c:v>63.942035383156067</c:v>
                </c:pt>
                <c:pt idx="273">
                  <c:v>25.54202272231597</c:v>
                </c:pt>
                <c:pt idx="274">
                  <c:v>128.48753229270963</c:v>
                </c:pt>
                <c:pt idx="275">
                  <c:v>140.65609103721096</c:v>
                </c:pt>
                <c:pt idx="276">
                  <c:v>151.16537211408163</c:v>
                </c:pt>
                <c:pt idx="277">
                  <c:v>210.26752117878809</c:v>
                </c:pt>
                <c:pt idx="278">
                  <c:v>178.75222578982817</c:v>
                </c:pt>
                <c:pt idx="279">
                  <c:v>128.40378801896705</c:v>
                </c:pt>
                <c:pt idx="280">
                  <c:v>25.116249748709041</c:v>
                </c:pt>
                <c:pt idx="281">
                  <c:v>9.80118717854692</c:v>
                </c:pt>
                <c:pt idx="282">
                  <c:v>5.2275163102724749</c:v>
                </c:pt>
                <c:pt idx="283">
                  <c:v>6.6307716880500696</c:v>
                </c:pt>
                <c:pt idx="284">
                  <c:v>25.475735371734459</c:v>
                </c:pt>
                <c:pt idx="285">
                  <c:v>95.894420058667805</c:v>
                </c:pt>
                <c:pt idx="286">
                  <c:v>210.89522620625056</c:v>
                </c:pt>
                <c:pt idx="287">
                  <c:v>218.15509491880846</c:v>
                </c:pt>
                <c:pt idx="288">
                  <c:v>212.88115653675513</c:v>
                </c:pt>
                <c:pt idx="289">
                  <c:v>204.16696150343407</c:v>
                </c:pt>
                <c:pt idx="290">
                  <c:v>201.20608335321472</c:v>
                </c:pt>
                <c:pt idx="291">
                  <c:v>195.0705889646774</c:v>
                </c:pt>
                <c:pt idx="292">
                  <c:v>198.12577529762254</c:v>
                </c:pt>
                <c:pt idx="293">
                  <c:v>103.23712259027045</c:v>
                </c:pt>
                <c:pt idx="294">
                  <c:v>90.776605032661962</c:v>
                </c:pt>
                <c:pt idx="295">
                  <c:v>94.068727442462887</c:v>
                </c:pt>
                <c:pt idx="296">
                  <c:v>88.915424965893152</c:v>
                </c:pt>
                <c:pt idx="297">
                  <c:v>66.979079350085627</c:v>
                </c:pt>
                <c:pt idx="298">
                  <c:v>189.45952710222167</c:v>
                </c:pt>
                <c:pt idx="299">
                  <c:v>206.34609923328915</c:v>
                </c:pt>
              </c:numCache>
            </c:numRef>
          </c:val>
          <c:smooth val="0"/>
          <c:extLst>
            <c:ext xmlns:c16="http://schemas.microsoft.com/office/drawing/2014/chart" uri="{C3380CC4-5D6E-409C-BE32-E72D297353CC}">
              <c16:uniqueId val="{00000000-D2D3-4827-B64B-17761A2E757A}"/>
            </c:ext>
          </c:extLst>
        </c:ser>
        <c:ser>
          <c:idx val="2"/>
          <c:order val="1"/>
          <c:tx>
            <c:strRef>
              <c:f>AverageTESCharging!$A$4</c:f>
              <c:strCache>
                <c:ptCount val="1"/>
                <c:pt idx="0">
                  <c:v>TES Discharging</c:v>
                </c:pt>
              </c:strCache>
            </c:strRef>
          </c:tx>
          <c:spPr>
            <a:ln w="31750" cap="rnd">
              <a:solidFill>
                <a:schemeClr val="tx1"/>
              </a:solidFill>
              <a:round/>
            </a:ln>
            <a:effectLst/>
          </c:spPr>
          <c:marker>
            <c:symbol val="none"/>
          </c:marker>
          <c:val>
            <c:numRef>
              <c:f>AverageTESCharging!$B$4:$KO$4</c:f>
              <c:numCache>
                <c:formatCode>General</c:formatCode>
                <c:ptCount val="300"/>
                <c:pt idx="0">
                  <c:v>1.224793420138839E-5</c:v>
                </c:pt>
                <c:pt idx="1">
                  <c:v>1.2248046797168957E-5</c:v>
                </c:pt>
                <c:pt idx="2">
                  <c:v>1.2248100425407231E-5</c:v>
                </c:pt>
                <c:pt idx="3">
                  <c:v>1.2248152144079009E-5</c:v>
                </c:pt>
                <c:pt idx="4">
                  <c:v>1.2248163438902313E-5</c:v>
                </c:pt>
                <c:pt idx="5">
                  <c:v>1.2369187944225132E-5</c:v>
                </c:pt>
                <c:pt idx="6">
                  <c:v>17.413519121434</c:v>
                </c:pt>
                <c:pt idx="7">
                  <c:v>13.009147825422366</c:v>
                </c:pt>
                <c:pt idx="8">
                  <c:v>13.009147952058168</c:v>
                </c:pt>
                <c:pt idx="9">
                  <c:v>1.2249530432088553E-5</c:v>
                </c:pt>
                <c:pt idx="10">
                  <c:v>1.2247912001172049E-5</c:v>
                </c:pt>
                <c:pt idx="11">
                  <c:v>1.2247872553232671E-5</c:v>
                </c:pt>
                <c:pt idx="12">
                  <c:v>1.2247883114464646E-5</c:v>
                </c:pt>
                <c:pt idx="13">
                  <c:v>1.2247891630165117E-5</c:v>
                </c:pt>
                <c:pt idx="14">
                  <c:v>1.2247898751980695E-5</c:v>
                </c:pt>
                <c:pt idx="15">
                  <c:v>1.2247873611851588E-5</c:v>
                </c:pt>
                <c:pt idx="16">
                  <c:v>1.8555929125995164E-5</c:v>
                </c:pt>
                <c:pt idx="17">
                  <c:v>91.494599060523385</c:v>
                </c:pt>
                <c:pt idx="18">
                  <c:v>269.25084688078937</c:v>
                </c:pt>
                <c:pt idx="19">
                  <c:v>314.97995851924452</c:v>
                </c:pt>
                <c:pt idx="20">
                  <c:v>198.70162806982711</c:v>
                </c:pt>
                <c:pt idx="21">
                  <c:v>193.06533572776536</c:v>
                </c:pt>
                <c:pt idx="22">
                  <c:v>51.697077692927245</c:v>
                </c:pt>
                <c:pt idx="23">
                  <c:v>1.2248324768801789E-5</c:v>
                </c:pt>
                <c:pt idx="24">
                  <c:v>1.2248355835524036E-5</c:v>
                </c:pt>
                <c:pt idx="25">
                  <c:v>1.2248396791574646E-5</c:v>
                </c:pt>
                <c:pt idx="26">
                  <c:v>1.224841635429699E-5</c:v>
                </c:pt>
                <c:pt idx="27">
                  <c:v>1.2248446805755396E-5</c:v>
                </c:pt>
                <c:pt idx="28">
                  <c:v>1.2248442457097958E-5</c:v>
                </c:pt>
                <c:pt idx="29">
                  <c:v>1.2370398781183336E-5</c:v>
                </c:pt>
                <c:pt idx="30">
                  <c:v>17.413519293314454</c:v>
                </c:pt>
                <c:pt idx="31">
                  <c:v>13.00914804257542</c:v>
                </c:pt>
                <c:pt idx="32">
                  <c:v>13.009148180243217</c:v>
                </c:pt>
                <c:pt idx="33">
                  <c:v>1.2249759120307099E-5</c:v>
                </c:pt>
                <c:pt idx="34">
                  <c:v>1.2248108290803718E-5</c:v>
                </c:pt>
                <c:pt idx="35">
                  <c:v>1.2248059997147458E-5</c:v>
                </c:pt>
                <c:pt idx="36">
                  <c:v>1.22480650461004E-5</c:v>
                </c:pt>
                <c:pt idx="37">
                  <c:v>1.2248069496809139E-5</c:v>
                </c:pt>
                <c:pt idx="38">
                  <c:v>1.2248073564702493E-5</c:v>
                </c:pt>
                <c:pt idx="39">
                  <c:v>1.2248046095278318E-5</c:v>
                </c:pt>
                <c:pt idx="40">
                  <c:v>82.223226213845166</c:v>
                </c:pt>
                <c:pt idx="41">
                  <c:v>227.62576336914358</c:v>
                </c:pt>
                <c:pt idx="42">
                  <c:v>321.63862642769419</c:v>
                </c:pt>
                <c:pt idx="43">
                  <c:v>330.44763555985514</c:v>
                </c:pt>
                <c:pt idx="44">
                  <c:v>206.96818779024437</c:v>
                </c:pt>
                <c:pt idx="45">
                  <c:v>206.49064327413782</c:v>
                </c:pt>
                <c:pt idx="46">
                  <c:v>174.7148950817141</c:v>
                </c:pt>
                <c:pt idx="47">
                  <c:v>96.363365334051252</c:v>
                </c:pt>
                <c:pt idx="48">
                  <c:v>127.96229248163897</c:v>
                </c:pt>
                <c:pt idx="49">
                  <c:v>117.90501932033503</c:v>
                </c:pt>
                <c:pt idx="50">
                  <c:v>81.680794314964785</c:v>
                </c:pt>
                <c:pt idx="51">
                  <c:v>57.986757289782929</c:v>
                </c:pt>
                <c:pt idx="52">
                  <c:v>1.2254475695609947E-5</c:v>
                </c:pt>
                <c:pt idx="53">
                  <c:v>1.2378017839829175E-5</c:v>
                </c:pt>
                <c:pt idx="54">
                  <c:v>17.413519433079419</c:v>
                </c:pt>
                <c:pt idx="55">
                  <c:v>13.009148025883237</c:v>
                </c:pt>
                <c:pt idx="56">
                  <c:v>13.009148035672862</c:v>
                </c:pt>
                <c:pt idx="57">
                  <c:v>1.2255892135942354E-5</c:v>
                </c:pt>
                <c:pt idx="58">
                  <c:v>1.2254251064489021E-5</c:v>
                </c:pt>
                <c:pt idx="59">
                  <c:v>1.2254210110784989E-5</c:v>
                </c:pt>
                <c:pt idx="60">
                  <c:v>1.2254219969500463E-5</c:v>
                </c:pt>
                <c:pt idx="61">
                  <c:v>1.2254227764826197E-5</c:v>
                </c:pt>
                <c:pt idx="62">
                  <c:v>1.2254234240699872E-5</c:v>
                </c:pt>
                <c:pt idx="63">
                  <c:v>1.232059628118684E-5</c:v>
                </c:pt>
                <c:pt idx="64">
                  <c:v>192.20269599929537</c:v>
                </c:pt>
                <c:pt idx="65">
                  <c:v>285.69620503834932</c:v>
                </c:pt>
                <c:pt idx="66">
                  <c:v>320.30943021493221</c:v>
                </c:pt>
                <c:pt idx="67">
                  <c:v>330.44793870041309</c:v>
                </c:pt>
                <c:pt idx="68">
                  <c:v>182.80890243841222</c:v>
                </c:pt>
                <c:pt idx="69">
                  <c:v>125.21726347042824</c:v>
                </c:pt>
                <c:pt idx="70">
                  <c:v>1.2888951289491574E-5</c:v>
                </c:pt>
                <c:pt idx="71">
                  <c:v>1.2888975972654963E-5</c:v>
                </c:pt>
                <c:pt idx="72">
                  <c:v>1.2889024213401498E-5</c:v>
                </c:pt>
                <c:pt idx="73">
                  <c:v>1.2889077815403989E-5</c:v>
                </c:pt>
                <c:pt idx="74">
                  <c:v>1.2889104906762723E-5</c:v>
                </c:pt>
                <c:pt idx="75">
                  <c:v>1.2889142926606026E-5</c:v>
                </c:pt>
                <c:pt idx="76">
                  <c:v>1.2889141045078628E-5</c:v>
                </c:pt>
                <c:pt idx="77">
                  <c:v>1.3030168608096696E-5</c:v>
                </c:pt>
                <c:pt idx="78">
                  <c:v>17.413520763074249</c:v>
                </c:pt>
                <c:pt idx="79">
                  <c:v>13.009149527697668</c:v>
                </c:pt>
                <c:pt idx="80">
                  <c:v>13.009149735955727</c:v>
                </c:pt>
                <c:pt idx="81">
                  <c:v>1.2890648222843438E-5</c:v>
                </c:pt>
                <c:pt idx="82">
                  <c:v>1.288878076541367E-5</c:v>
                </c:pt>
                <c:pt idx="83">
                  <c:v>1.2888728211902162E-5</c:v>
                </c:pt>
                <c:pt idx="84">
                  <c:v>1.2888734944510502E-5</c:v>
                </c:pt>
                <c:pt idx="85">
                  <c:v>1.2888740772856304E-5</c:v>
                </c:pt>
                <c:pt idx="86">
                  <c:v>1.2888745939023857E-5</c:v>
                </c:pt>
                <c:pt idx="87">
                  <c:v>1.2888715110378256E-5</c:v>
                </c:pt>
                <c:pt idx="88">
                  <c:v>1.2889455022631215E-5</c:v>
                </c:pt>
                <c:pt idx="89">
                  <c:v>1.5545863507281051E-5</c:v>
                </c:pt>
                <c:pt idx="90">
                  <c:v>1.6217775736476097E-5</c:v>
                </c:pt>
                <c:pt idx="91">
                  <c:v>1.2891151901920867E-5</c:v>
                </c:pt>
                <c:pt idx="92">
                  <c:v>1.2889242474573678E-5</c:v>
                </c:pt>
                <c:pt idx="93">
                  <c:v>1.2889245859190152E-5</c:v>
                </c:pt>
                <c:pt idx="94">
                  <c:v>1.2889201667626354E-5</c:v>
                </c:pt>
                <c:pt idx="95">
                  <c:v>1.2889182275771636E-5</c:v>
                </c:pt>
                <c:pt idx="96">
                  <c:v>1.2889208363238052E-5</c:v>
                </c:pt>
                <c:pt idx="97">
                  <c:v>1.2889246590249869E-5</c:v>
                </c:pt>
                <c:pt idx="98">
                  <c:v>1.2889261884523329E-5</c:v>
                </c:pt>
                <c:pt idx="99">
                  <c:v>1.2889290428378725E-5</c:v>
                </c:pt>
                <c:pt idx="100">
                  <c:v>1.288928030343108E-5</c:v>
                </c:pt>
                <c:pt idx="101">
                  <c:v>1.3030432099646408E-5</c:v>
                </c:pt>
                <c:pt idx="102">
                  <c:v>17.413520680220142</c:v>
                </c:pt>
                <c:pt idx="103">
                  <c:v>13.009149307375031</c:v>
                </c:pt>
                <c:pt idx="104">
                  <c:v>13.009149408737732</c:v>
                </c:pt>
                <c:pt idx="105">
                  <c:v>1.2890744662481494E-5</c:v>
                </c:pt>
                <c:pt idx="106">
                  <c:v>1.288887479821685E-5</c:v>
                </c:pt>
                <c:pt idx="107">
                  <c:v>1.2980240543877073E-5</c:v>
                </c:pt>
                <c:pt idx="108">
                  <c:v>1.2888818303366494E-5</c:v>
                </c:pt>
                <c:pt idx="109">
                  <c:v>1.2888820442361485E-5</c:v>
                </c:pt>
                <c:pt idx="110">
                  <c:v>1.2888822513162088E-5</c:v>
                </c:pt>
                <c:pt idx="111">
                  <c:v>1.2888788916493443E-5</c:v>
                </c:pt>
                <c:pt idx="112">
                  <c:v>1.2889522808793011E-5</c:v>
                </c:pt>
                <c:pt idx="113">
                  <c:v>1.2889698414908014E-5</c:v>
                </c:pt>
                <c:pt idx="114">
                  <c:v>1.2890506877320441E-5</c:v>
                </c:pt>
                <c:pt idx="115">
                  <c:v>1.2891180483218849E-5</c:v>
                </c:pt>
                <c:pt idx="116">
                  <c:v>1.2889307397399667E-5</c:v>
                </c:pt>
                <c:pt idx="117">
                  <c:v>1.2890120379917191E-5</c:v>
                </c:pt>
                <c:pt idx="118">
                  <c:v>91.601742146223401</c:v>
                </c:pt>
                <c:pt idx="119">
                  <c:v>11.291059678143119</c:v>
                </c:pt>
                <c:pt idx="120">
                  <c:v>1.2889265955258235E-5</c:v>
                </c:pt>
                <c:pt idx="121">
                  <c:v>1.2889303136031682E-5</c:v>
                </c:pt>
                <c:pt idx="122">
                  <c:v>1.2889317106135548E-5</c:v>
                </c:pt>
                <c:pt idx="123">
                  <c:v>1.2889344569154408E-5</c:v>
                </c:pt>
                <c:pt idx="124">
                  <c:v>1.2889333659166566E-5</c:v>
                </c:pt>
                <c:pt idx="125">
                  <c:v>1.3035095400213821E-5</c:v>
                </c:pt>
                <c:pt idx="126">
                  <c:v>17.413520986272118</c:v>
                </c:pt>
                <c:pt idx="127">
                  <c:v>13.009150061962536</c:v>
                </c:pt>
                <c:pt idx="128">
                  <c:v>189.44561701310005</c:v>
                </c:pt>
                <c:pt idx="129">
                  <c:v>96.489337024664493</c:v>
                </c:pt>
                <c:pt idx="130">
                  <c:v>16.204414514301725</c:v>
                </c:pt>
                <c:pt idx="131">
                  <c:v>1.2888862046637132E-5</c:v>
                </c:pt>
                <c:pt idx="132">
                  <c:v>1.288886112883893E-5</c:v>
                </c:pt>
                <c:pt idx="133">
                  <c:v>1.2888862627519399E-5</c:v>
                </c:pt>
                <c:pt idx="134">
                  <c:v>1.2888864105507897E-5</c:v>
                </c:pt>
                <c:pt idx="135">
                  <c:v>1.2888829870596786E-5</c:v>
                </c:pt>
                <c:pt idx="136">
                  <c:v>1.2889567997435174E-5</c:v>
                </c:pt>
                <c:pt idx="137">
                  <c:v>157.53258295783425</c:v>
                </c:pt>
                <c:pt idx="138">
                  <c:v>255.44236567765407</c:v>
                </c:pt>
                <c:pt idx="139">
                  <c:v>323.7083930503847</c:v>
                </c:pt>
                <c:pt idx="140">
                  <c:v>190.69852897959558</c:v>
                </c:pt>
                <c:pt idx="141">
                  <c:v>189.23944419744899</c:v>
                </c:pt>
                <c:pt idx="142">
                  <c:v>148.21588179945141</c:v>
                </c:pt>
                <c:pt idx="143">
                  <c:v>125.2595712731472</c:v>
                </c:pt>
                <c:pt idx="144">
                  <c:v>169.35260703103219</c:v>
                </c:pt>
                <c:pt idx="145">
                  <c:v>175.36708624708507</c:v>
                </c:pt>
                <c:pt idx="146">
                  <c:v>179.65106046936972</c:v>
                </c:pt>
                <c:pt idx="147">
                  <c:v>171.98839375987322</c:v>
                </c:pt>
                <c:pt idx="148">
                  <c:v>187.541246768799</c:v>
                </c:pt>
                <c:pt idx="149">
                  <c:v>332.52354042895263</c:v>
                </c:pt>
                <c:pt idx="150">
                  <c:v>355.97702565812853</c:v>
                </c:pt>
                <c:pt idx="151">
                  <c:v>356.99292826632336</c:v>
                </c:pt>
                <c:pt idx="152">
                  <c:v>361.09282647126793</c:v>
                </c:pt>
                <c:pt idx="153">
                  <c:v>325.86592387224522</c:v>
                </c:pt>
                <c:pt idx="154">
                  <c:v>83.56585342550899</c:v>
                </c:pt>
                <c:pt idx="155">
                  <c:v>74.724279846937321</c:v>
                </c:pt>
                <c:pt idx="156">
                  <c:v>74.478224213116533</c:v>
                </c:pt>
                <c:pt idx="157">
                  <c:v>35.246357542148829</c:v>
                </c:pt>
                <c:pt idx="158">
                  <c:v>1.3003810025861699E-5</c:v>
                </c:pt>
                <c:pt idx="159">
                  <c:v>2.8852451638200929E-5</c:v>
                </c:pt>
                <c:pt idx="160">
                  <c:v>199.11944416918288</c:v>
                </c:pt>
                <c:pt idx="161">
                  <c:v>279.42323293769215</c:v>
                </c:pt>
                <c:pt idx="162">
                  <c:v>319.42275930922818</c:v>
                </c:pt>
                <c:pt idx="163">
                  <c:v>290.75356923040732</c:v>
                </c:pt>
                <c:pt idx="164">
                  <c:v>149.96373220456763</c:v>
                </c:pt>
                <c:pt idx="165">
                  <c:v>104.28601343194265</c:v>
                </c:pt>
                <c:pt idx="166">
                  <c:v>107.24768582937897</c:v>
                </c:pt>
                <c:pt idx="167">
                  <c:v>66.51706210309743</c:v>
                </c:pt>
                <c:pt idx="168">
                  <c:v>1.660528901708676E-5</c:v>
                </c:pt>
                <c:pt idx="169">
                  <c:v>1.6551693931020825E-5</c:v>
                </c:pt>
                <c:pt idx="170">
                  <c:v>1.6551767363975776E-5</c:v>
                </c:pt>
                <c:pt idx="171">
                  <c:v>1.655183303375844E-5</c:v>
                </c:pt>
                <c:pt idx="172">
                  <c:v>1.6551847287073887E-5</c:v>
                </c:pt>
                <c:pt idx="173">
                  <c:v>1.6552327944094966E-5</c:v>
                </c:pt>
                <c:pt idx="174">
                  <c:v>1.6552449413097015E-5</c:v>
                </c:pt>
                <c:pt idx="175">
                  <c:v>1.662901818708687E-5</c:v>
                </c:pt>
                <c:pt idx="176">
                  <c:v>1.6659164285932827E-5</c:v>
                </c:pt>
                <c:pt idx="177">
                  <c:v>1.7903387290404504E-5</c:v>
                </c:pt>
                <c:pt idx="178">
                  <c:v>1.8758969334488205E-5</c:v>
                </c:pt>
                <c:pt idx="179">
                  <c:v>1.6580404222123341E-5</c:v>
                </c:pt>
                <c:pt idx="180">
                  <c:v>1.6558109819855215E-5</c:v>
                </c:pt>
                <c:pt idx="181">
                  <c:v>1.6551370108577305E-5</c:v>
                </c:pt>
                <c:pt idx="182">
                  <c:v>1.6551479915263503E-5</c:v>
                </c:pt>
                <c:pt idx="183">
                  <c:v>1.6586614781008897E-5</c:v>
                </c:pt>
                <c:pt idx="184">
                  <c:v>2.0213273331362936E-5</c:v>
                </c:pt>
                <c:pt idx="185">
                  <c:v>148.14203814853553</c:v>
                </c:pt>
                <c:pt idx="186">
                  <c:v>222.82052367334674</c:v>
                </c:pt>
                <c:pt idx="187">
                  <c:v>231.31395544056127</c:v>
                </c:pt>
                <c:pt idx="188">
                  <c:v>144.94604224866058</c:v>
                </c:pt>
                <c:pt idx="189">
                  <c:v>144.94604208320371</c:v>
                </c:pt>
                <c:pt idx="190">
                  <c:v>132.61380188126037</c:v>
                </c:pt>
                <c:pt idx="191">
                  <c:v>126.44768208628412</c:v>
                </c:pt>
                <c:pt idx="192">
                  <c:v>131.2558894031973</c:v>
                </c:pt>
                <c:pt idx="193">
                  <c:v>1.7901677351681946E-5</c:v>
                </c:pt>
                <c:pt idx="194">
                  <c:v>1.7853130059592589E-5</c:v>
                </c:pt>
                <c:pt idx="195">
                  <c:v>1.6756749411583605E-5</c:v>
                </c:pt>
                <c:pt idx="196">
                  <c:v>1.6574537453263071E-5</c:v>
                </c:pt>
                <c:pt idx="197">
                  <c:v>1.6566142664621158E-5</c:v>
                </c:pt>
                <c:pt idx="198">
                  <c:v>1.7871386043000012E-5</c:v>
                </c:pt>
                <c:pt idx="199">
                  <c:v>143.2164328059437</c:v>
                </c:pt>
                <c:pt idx="200">
                  <c:v>252.89537574067049</c:v>
                </c:pt>
                <c:pt idx="201">
                  <c:v>228.23089587230098</c:v>
                </c:pt>
                <c:pt idx="202">
                  <c:v>1.8186653365108759E-5</c:v>
                </c:pt>
                <c:pt idx="203">
                  <c:v>1.6702925068953467E-5</c:v>
                </c:pt>
                <c:pt idx="204">
                  <c:v>1.6692104743470782E-5</c:v>
                </c:pt>
                <c:pt idx="205">
                  <c:v>1.6692068968273152E-5</c:v>
                </c:pt>
                <c:pt idx="206">
                  <c:v>1.6692165811834896E-5</c:v>
                </c:pt>
                <c:pt idx="207">
                  <c:v>1.6692030347164274E-5</c:v>
                </c:pt>
                <c:pt idx="208">
                  <c:v>1.6698508402745682E-5</c:v>
                </c:pt>
                <c:pt idx="209">
                  <c:v>1.7212599481851584E-5</c:v>
                </c:pt>
                <c:pt idx="210">
                  <c:v>1.8467975060917517E-5</c:v>
                </c:pt>
                <c:pt idx="211">
                  <c:v>1.8473374596954314E-5</c:v>
                </c:pt>
                <c:pt idx="212">
                  <c:v>1.7651600985481813E-5</c:v>
                </c:pt>
                <c:pt idx="213">
                  <c:v>1.6700968935781215E-5</c:v>
                </c:pt>
                <c:pt idx="214">
                  <c:v>1.6702406397861503E-5</c:v>
                </c:pt>
                <c:pt idx="215">
                  <c:v>1.6714961795390489E-5</c:v>
                </c:pt>
                <c:pt idx="216">
                  <c:v>1.6716244134616081E-5</c:v>
                </c:pt>
                <c:pt idx="217">
                  <c:v>1.6693581899149313E-5</c:v>
                </c:pt>
                <c:pt idx="218">
                  <c:v>1.6695030227713587E-5</c:v>
                </c:pt>
                <c:pt idx="219">
                  <c:v>1.6699417940215446E-5</c:v>
                </c:pt>
                <c:pt idx="220">
                  <c:v>1.6697709824759287E-5</c:v>
                </c:pt>
                <c:pt idx="221">
                  <c:v>1.6715984627581873E-5</c:v>
                </c:pt>
                <c:pt idx="222">
                  <c:v>1.7361301698787011E-5</c:v>
                </c:pt>
                <c:pt idx="223">
                  <c:v>92.158714540524514</c:v>
                </c:pt>
                <c:pt idx="224">
                  <c:v>252.89537723440179</c:v>
                </c:pt>
                <c:pt idx="225">
                  <c:v>228.23089758556657</c:v>
                </c:pt>
                <c:pt idx="226">
                  <c:v>58.578129338385203</c:v>
                </c:pt>
                <c:pt idx="227">
                  <c:v>52.412008670068822</c:v>
                </c:pt>
                <c:pt idx="228">
                  <c:v>52.412008797253925</c:v>
                </c:pt>
                <c:pt idx="229">
                  <c:v>52.412008806013965</c:v>
                </c:pt>
                <c:pt idx="230">
                  <c:v>52.412008842769993</c:v>
                </c:pt>
                <c:pt idx="231">
                  <c:v>49.328948883675835</c:v>
                </c:pt>
                <c:pt idx="232">
                  <c:v>185.02582419654698</c:v>
                </c:pt>
                <c:pt idx="233">
                  <c:v>200.44112463434686</c:v>
                </c:pt>
                <c:pt idx="234">
                  <c:v>225.14783814369957</c:v>
                </c:pt>
                <c:pt idx="235">
                  <c:v>231.31395743132521</c:v>
                </c:pt>
                <c:pt idx="236">
                  <c:v>144.94604275754463</c:v>
                </c:pt>
                <c:pt idx="237">
                  <c:v>144.94604197936047</c:v>
                </c:pt>
                <c:pt idx="238">
                  <c:v>132.61380116336724</c:v>
                </c:pt>
                <c:pt idx="239">
                  <c:v>1.7467628422066531E-5</c:v>
                </c:pt>
                <c:pt idx="240">
                  <c:v>1.6911015237762689E-5</c:v>
                </c:pt>
                <c:pt idx="241">
                  <c:v>1.6909033834290496E-5</c:v>
                </c:pt>
                <c:pt idx="242">
                  <c:v>1.6909168068688527E-5</c:v>
                </c:pt>
                <c:pt idx="243">
                  <c:v>1.6909307727246856E-5</c:v>
                </c:pt>
                <c:pt idx="244">
                  <c:v>1.6909286116175881E-5</c:v>
                </c:pt>
                <c:pt idx="245">
                  <c:v>1.6909762543819382E-5</c:v>
                </c:pt>
                <c:pt idx="246">
                  <c:v>1.6909799075716159E-5</c:v>
                </c:pt>
                <c:pt idx="247">
                  <c:v>1.6909784259810966E-5</c:v>
                </c:pt>
                <c:pt idx="248">
                  <c:v>1.6909806971763108E-5</c:v>
                </c:pt>
                <c:pt idx="249">
                  <c:v>1.6914765315553973E-5</c:v>
                </c:pt>
                <c:pt idx="250">
                  <c:v>1.6969340161467688E-5</c:v>
                </c:pt>
                <c:pt idx="251">
                  <c:v>1.6974222889400313E-5</c:v>
                </c:pt>
                <c:pt idx="252">
                  <c:v>1.6917745723261649E-5</c:v>
                </c:pt>
                <c:pt idx="253">
                  <c:v>1.6908336892154982E-5</c:v>
                </c:pt>
                <c:pt idx="254">
                  <c:v>1.6908604413125297E-5</c:v>
                </c:pt>
                <c:pt idx="255">
                  <c:v>1.6908474930931491E-5</c:v>
                </c:pt>
                <c:pt idx="256">
                  <c:v>1.6968689207488441E-5</c:v>
                </c:pt>
                <c:pt idx="257">
                  <c:v>1.7240310889309225E-5</c:v>
                </c:pt>
                <c:pt idx="258">
                  <c:v>1.884426871630044E-5</c:v>
                </c:pt>
                <c:pt idx="259">
                  <c:v>1.9493883771742672E-5</c:v>
                </c:pt>
                <c:pt idx="260">
                  <c:v>1.8144957668675282E-5</c:v>
                </c:pt>
                <c:pt idx="261">
                  <c:v>1.7442376846936452E-5</c:v>
                </c:pt>
                <c:pt idx="262">
                  <c:v>1.7122527612621368E-5</c:v>
                </c:pt>
                <c:pt idx="263">
                  <c:v>1.7009923448041734E-5</c:v>
                </c:pt>
                <c:pt idx="264">
                  <c:v>1.6918882715163479E-5</c:v>
                </c:pt>
                <c:pt idx="265">
                  <c:v>1.691179867890279E-5</c:v>
                </c:pt>
                <c:pt idx="266">
                  <c:v>1.6921830923128039E-5</c:v>
                </c:pt>
                <c:pt idx="267">
                  <c:v>1.6909385867046916E-5</c:v>
                </c:pt>
                <c:pt idx="268">
                  <c:v>1.6909374490513378E-5</c:v>
                </c:pt>
                <c:pt idx="269">
                  <c:v>1.6909890435599122E-5</c:v>
                </c:pt>
                <c:pt idx="270">
                  <c:v>1.6910004314784274E-5</c:v>
                </c:pt>
                <c:pt idx="271">
                  <c:v>1.6910012394573963E-5</c:v>
                </c:pt>
                <c:pt idx="272">
                  <c:v>1.6915758963415003E-5</c:v>
                </c:pt>
                <c:pt idx="273">
                  <c:v>1.72475001723202E-5</c:v>
                </c:pt>
                <c:pt idx="274">
                  <c:v>1.6975736224462212E-5</c:v>
                </c:pt>
                <c:pt idx="275">
                  <c:v>1.6983754883364212E-5</c:v>
                </c:pt>
                <c:pt idx="276">
                  <c:v>1.6950886248772014E-5</c:v>
                </c:pt>
                <c:pt idx="277">
                  <c:v>1.6922702336287244E-5</c:v>
                </c:pt>
                <c:pt idx="278">
                  <c:v>1.6933497723335652E-5</c:v>
                </c:pt>
                <c:pt idx="279">
                  <c:v>1.7038555193376138E-5</c:v>
                </c:pt>
                <c:pt idx="280">
                  <c:v>1.7640226680929216E-5</c:v>
                </c:pt>
                <c:pt idx="281">
                  <c:v>1.8497364131461988E-5</c:v>
                </c:pt>
                <c:pt idx="282">
                  <c:v>1.9116057767786717E-5</c:v>
                </c:pt>
                <c:pt idx="283">
                  <c:v>1.8767295417799572E-5</c:v>
                </c:pt>
                <c:pt idx="284">
                  <c:v>1.7765355253710198E-5</c:v>
                </c:pt>
                <c:pt idx="285">
                  <c:v>1.700054479004526E-5</c:v>
                </c:pt>
                <c:pt idx="286">
                  <c:v>1.6909377991747525E-5</c:v>
                </c:pt>
                <c:pt idx="287">
                  <c:v>1.6909488700957469E-5</c:v>
                </c:pt>
                <c:pt idx="288">
                  <c:v>1.6909518836069482E-5</c:v>
                </c:pt>
                <c:pt idx="289">
                  <c:v>1.6909419055946235E-5</c:v>
                </c:pt>
                <c:pt idx="290">
                  <c:v>1.6909436852163473E-5</c:v>
                </c:pt>
                <c:pt idx="291">
                  <c:v>1.6909469628529987E-5</c:v>
                </c:pt>
                <c:pt idx="292">
                  <c:v>1.6909456931459839E-5</c:v>
                </c:pt>
                <c:pt idx="293">
                  <c:v>1.6909973162826911E-5</c:v>
                </c:pt>
                <c:pt idx="294">
                  <c:v>1.6910435363767683E-5</c:v>
                </c:pt>
                <c:pt idx="295">
                  <c:v>1.6910081377791267E-5</c:v>
                </c:pt>
                <c:pt idx="296">
                  <c:v>1.6911455552074424E-5</c:v>
                </c:pt>
                <c:pt idx="297">
                  <c:v>1.6979145511475585E-5</c:v>
                </c:pt>
                <c:pt idx="298">
                  <c:v>1.6924939509823901E-5</c:v>
                </c:pt>
                <c:pt idx="299">
                  <c:v>1.6913981533177173E-5</c:v>
                </c:pt>
              </c:numCache>
            </c:numRef>
          </c:val>
          <c:smooth val="0"/>
          <c:extLst>
            <c:ext xmlns:c16="http://schemas.microsoft.com/office/drawing/2014/chart" uri="{C3380CC4-5D6E-409C-BE32-E72D297353CC}">
              <c16:uniqueId val="{00000001-D2D3-4827-B64B-17761A2E757A}"/>
            </c:ext>
          </c:extLst>
        </c:ser>
        <c:ser>
          <c:idx val="4"/>
          <c:order val="2"/>
          <c:tx>
            <c:strRef>
              <c:f>AverageTESCharging!$A$6</c:f>
              <c:strCache>
                <c:ptCount val="1"/>
                <c:pt idx="0">
                  <c:v>Wind</c:v>
                </c:pt>
              </c:strCache>
            </c:strRef>
          </c:tx>
          <c:spPr>
            <a:ln w="28575" cap="rnd">
              <a:solidFill>
                <a:srgbClr val="00B050"/>
              </a:solidFill>
              <a:prstDash val="lgDash"/>
              <a:round/>
            </a:ln>
            <a:effectLst/>
          </c:spPr>
          <c:marker>
            <c:symbol val="none"/>
          </c:marker>
          <c:val>
            <c:numRef>
              <c:f>AverageTESCharging!$B$6:$KO$6</c:f>
              <c:numCache>
                <c:formatCode>General</c:formatCode>
                <c:ptCount val="300"/>
                <c:pt idx="0">
                  <c:v>420.43200000000002</c:v>
                </c:pt>
                <c:pt idx="1">
                  <c:v>422.23200000000003</c:v>
                </c:pt>
                <c:pt idx="2">
                  <c:v>421.94399999999996</c:v>
                </c:pt>
                <c:pt idx="3">
                  <c:v>421.78199999999998</c:v>
                </c:pt>
                <c:pt idx="4">
                  <c:v>421.01400000000001</c:v>
                </c:pt>
                <c:pt idx="5">
                  <c:v>421.66800000000006</c:v>
                </c:pt>
                <c:pt idx="6">
                  <c:v>420.69</c:v>
                </c:pt>
                <c:pt idx="7">
                  <c:v>419.96999999999997</c:v>
                </c:pt>
                <c:pt idx="8">
                  <c:v>420.00599999999997</c:v>
                </c:pt>
                <c:pt idx="9">
                  <c:v>419.97599999999994</c:v>
                </c:pt>
                <c:pt idx="10">
                  <c:v>417.81599999999997</c:v>
                </c:pt>
                <c:pt idx="11">
                  <c:v>415.14600000000002</c:v>
                </c:pt>
                <c:pt idx="12">
                  <c:v>410.88</c:v>
                </c:pt>
                <c:pt idx="13">
                  <c:v>402.94800000000004</c:v>
                </c:pt>
                <c:pt idx="14">
                  <c:v>386.71799999999996</c:v>
                </c:pt>
                <c:pt idx="15">
                  <c:v>366.19799999999998</c:v>
                </c:pt>
                <c:pt idx="16">
                  <c:v>341.06400000000002</c:v>
                </c:pt>
                <c:pt idx="17">
                  <c:v>319.27800000000002</c:v>
                </c:pt>
                <c:pt idx="18">
                  <c:v>285.06600000000003</c:v>
                </c:pt>
                <c:pt idx="19">
                  <c:v>259.74600000000004</c:v>
                </c:pt>
                <c:pt idx="20">
                  <c:v>249.66599999999997</c:v>
                </c:pt>
                <c:pt idx="21">
                  <c:v>235.08</c:v>
                </c:pt>
                <c:pt idx="22">
                  <c:v>248.47199999999998</c:v>
                </c:pt>
                <c:pt idx="23">
                  <c:v>264.22200000000004</c:v>
                </c:pt>
                <c:pt idx="24">
                  <c:v>269.88</c:v>
                </c:pt>
                <c:pt idx="25">
                  <c:v>257.81400000000002</c:v>
                </c:pt>
                <c:pt idx="26">
                  <c:v>274.63800000000003</c:v>
                </c:pt>
                <c:pt idx="27">
                  <c:v>299.54399999999998</c:v>
                </c:pt>
                <c:pt idx="28">
                  <c:v>314.21399999999994</c:v>
                </c:pt>
                <c:pt idx="29">
                  <c:v>333.75</c:v>
                </c:pt>
                <c:pt idx="30">
                  <c:v>342.25799999999998</c:v>
                </c:pt>
                <c:pt idx="31">
                  <c:v>355.14000000000004</c:v>
                </c:pt>
                <c:pt idx="32">
                  <c:v>363.98400000000004</c:v>
                </c:pt>
                <c:pt idx="33">
                  <c:v>367.16999999999996</c:v>
                </c:pt>
                <c:pt idx="34">
                  <c:v>379.42199999999997</c:v>
                </c:pt>
                <c:pt idx="35">
                  <c:v>373.08600000000001</c:v>
                </c:pt>
                <c:pt idx="36">
                  <c:v>360.66</c:v>
                </c:pt>
                <c:pt idx="37">
                  <c:v>354.97800000000001</c:v>
                </c:pt>
                <c:pt idx="38">
                  <c:v>341.62799999999999</c:v>
                </c:pt>
                <c:pt idx="39">
                  <c:v>323.93400000000003</c:v>
                </c:pt>
                <c:pt idx="40">
                  <c:v>307.62599999999998</c:v>
                </c:pt>
                <c:pt idx="41">
                  <c:v>282.61799999999999</c:v>
                </c:pt>
                <c:pt idx="42">
                  <c:v>242.56199999999995</c:v>
                </c:pt>
                <c:pt idx="43">
                  <c:v>226.14599999999999</c:v>
                </c:pt>
                <c:pt idx="44">
                  <c:v>205.2</c:v>
                </c:pt>
                <c:pt idx="45">
                  <c:v>201.648</c:v>
                </c:pt>
                <c:pt idx="46">
                  <c:v>209.33999999999997</c:v>
                </c:pt>
                <c:pt idx="47">
                  <c:v>208.446</c:v>
                </c:pt>
                <c:pt idx="48">
                  <c:v>196.99800000000002</c:v>
                </c:pt>
                <c:pt idx="49">
                  <c:v>173.82599999999996</c:v>
                </c:pt>
                <c:pt idx="50">
                  <c:v>186.22199999999998</c:v>
                </c:pt>
                <c:pt idx="51">
                  <c:v>184.85999999999999</c:v>
                </c:pt>
                <c:pt idx="52">
                  <c:v>210.17400000000001</c:v>
                </c:pt>
                <c:pt idx="53">
                  <c:v>244.51199999999997</c:v>
                </c:pt>
                <c:pt idx="54">
                  <c:v>314.13</c:v>
                </c:pt>
                <c:pt idx="55">
                  <c:v>375.58800000000002</c:v>
                </c:pt>
                <c:pt idx="56">
                  <c:v>412.86599999999999</c:v>
                </c:pt>
                <c:pt idx="57">
                  <c:v>416.06999999999994</c:v>
                </c:pt>
                <c:pt idx="58">
                  <c:v>413.976</c:v>
                </c:pt>
                <c:pt idx="59">
                  <c:v>403.36200000000008</c:v>
                </c:pt>
                <c:pt idx="60">
                  <c:v>372.00599999999997</c:v>
                </c:pt>
                <c:pt idx="61">
                  <c:v>351.24599999999998</c:v>
                </c:pt>
                <c:pt idx="62">
                  <c:v>331.71599999999995</c:v>
                </c:pt>
                <c:pt idx="63">
                  <c:v>312.44400000000002</c:v>
                </c:pt>
                <c:pt idx="64">
                  <c:v>271.44</c:v>
                </c:pt>
                <c:pt idx="65">
                  <c:v>233.42999999999998</c:v>
                </c:pt>
                <c:pt idx="66">
                  <c:v>204.92400000000001</c:v>
                </c:pt>
                <c:pt idx="67">
                  <c:v>197.952</c:v>
                </c:pt>
                <c:pt idx="68">
                  <c:v>212.71200000000002</c:v>
                </c:pt>
                <c:pt idx="69">
                  <c:v>228.28199999999998</c:v>
                </c:pt>
                <c:pt idx="70">
                  <c:v>332.25000000000006</c:v>
                </c:pt>
                <c:pt idx="71">
                  <c:v>374.238</c:v>
                </c:pt>
                <c:pt idx="72">
                  <c:v>395.28600000000006</c:v>
                </c:pt>
                <c:pt idx="73">
                  <c:v>412.47</c:v>
                </c:pt>
                <c:pt idx="74">
                  <c:v>415.31399999999996</c:v>
                </c:pt>
                <c:pt idx="75">
                  <c:v>417.92399999999998</c:v>
                </c:pt>
                <c:pt idx="76">
                  <c:v>421.00200000000007</c:v>
                </c:pt>
                <c:pt idx="77">
                  <c:v>421.03200000000004</c:v>
                </c:pt>
                <c:pt idx="78">
                  <c:v>409.14599999999996</c:v>
                </c:pt>
                <c:pt idx="79">
                  <c:v>372.53399999999999</c:v>
                </c:pt>
                <c:pt idx="80">
                  <c:v>343.512</c:v>
                </c:pt>
                <c:pt idx="81">
                  <c:v>316.31399999999996</c:v>
                </c:pt>
                <c:pt idx="82">
                  <c:v>312.74999999999994</c:v>
                </c:pt>
                <c:pt idx="83">
                  <c:v>309.63</c:v>
                </c:pt>
                <c:pt idx="84">
                  <c:v>321.40199999999999</c:v>
                </c:pt>
                <c:pt idx="85">
                  <c:v>327.87</c:v>
                </c:pt>
                <c:pt idx="86">
                  <c:v>336.99599999999998</c:v>
                </c:pt>
                <c:pt idx="87">
                  <c:v>343.29600000000005</c:v>
                </c:pt>
                <c:pt idx="88">
                  <c:v>338.01</c:v>
                </c:pt>
                <c:pt idx="89">
                  <c:v>341.79600000000005</c:v>
                </c:pt>
                <c:pt idx="90">
                  <c:v>342.678</c:v>
                </c:pt>
                <c:pt idx="91">
                  <c:v>352.35599999999999</c:v>
                </c:pt>
                <c:pt idx="92">
                  <c:v>366.01800000000003</c:v>
                </c:pt>
                <c:pt idx="93">
                  <c:v>363.74400000000003</c:v>
                </c:pt>
                <c:pt idx="94">
                  <c:v>357.33600000000001</c:v>
                </c:pt>
                <c:pt idx="95">
                  <c:v>354.22800000000001</c:v>
                </c:pt>
                <c:pt idx="96">
                  <c:v>362.83199999999994</c:v>
                </c:pt>
                <c:pt idx="97">
                  <c:v>391.36200000000002</c:v>
                </c:pt>
                <c:pt idx="98">
                  <c:v>387.29399999999998</c:v>
                </c:pt>
                <c:pt idx="99">
                  <c:v>374.59199999999998</c:v>
                </c:pt>
                <c:pt idx="100">
                  <c:v>368.76600000000002</c:v>
                </c:pt>
                <c:pt idx="101">
                  <c:v>356.67599999999999</c:v>
                </c:pt>
                <c:pt idx="102">
                  <c:v>341.42400000000004</c:v>
                </c:pt>
                <c:pt idx="103">
                  <c:v>329.91</c:v>
                </c:pt>
                <c:pt idx="104">
                  <c:v>315.12000000000006</c:v>
                </c:pt>
                <c:pt idx="105">
                  <c:v>285.95999999999998</c:v>
                </c:pt>
                <c:pt idx="106">
                  <c:v>252.43799999999999</c:v>
                </c:pt>
                <c:pt idx="107">
                  <c:v>246.06600000000003</c:v>
                </c:pt>
                <c:pt idx="108">
                  <c:v>275.88599999999997</c:v>
                </c:pt>
                <c:pt idx="109">
                  <c:v>323.02200000000005</c:v>
                </c:pt>
                <c:pt idx="110">
                  <c:v>368.05200000000002</c:v>
                </c:pt>
                <c:pt idx="111">
                  <c:v>406.06799999999998</c:v>
                </c:pt>
                <c:pt idx="112">
                  <c:v>418.74</c:v>
                </c:pt>
                <c:pt idx="113">
                  <c:v>421.34399999999999</c:v>
                </c:pt>
                <c:pt idx="114">
                  <c:v>417.41399999999999</c:v>
                </c:pt>
                <c:pt idx="115">
                  <c:v>403.92599999999999</c:v>
                </c:pt>
                <c:pt idx="116">
                  <c:v>361.99799999999999</c:v>
                </c:pt>
                <c:pt idx="117">
                  <c:v>314.07599999999996</c:v>
                </c:pt>
                <c:pt idx="118">
                  <c:v>230.10600000000002</c:v>
                </c:pt>
                <c:pt idx="119">
                  <c:v>227.10599999999999</c:v>
                </c:pt>
                <c:pt idx="120">
                  <c:v>301.22400000000005</c:v>
                </c:pt>
                <c:pt idx="121">
                  <c:v>302.78399999999999</c:v>
                </c:pt>
                <c:pt idx="122">
                  <c:v>323.52</c:v>
                </c:pt>
                <c:pt idx="123">
                  <c:v>320.05200000000008</c:v>
                </c:pt>
                <c:pt idx="124">
                  <c:v>251.40000000000003</c:v>
                </c:pt>
                <c:pt idx="125">
                  <c:v>211.43999999999997</c:v>
                </c:pt>
                <c:pt idx="126">
                  <c:v>228.89399999999995</c:v>
                </c:pt>
                <c:pt idx="127">
                  <c:v>217.79400000000001</c:v>
                </c:pt>
                <c:pt idx="128">
                  <c:v>213.27599999999998</c:v>
                </c:pt>
                <c:pt idx="129">
                  <c:v>247.49400000000003</c:v>
                </c:pt>
                <c:pt idx="130">
                  <c:v>253.452</c:v>
                </c:pt>
                <c:pt idx="131">
                  <c:v>281.59800000000001</c:v>
                </c:pt>
                <c:pt idx="132">
                  <c:v>334.37400000000002</c:v>
                </c:pt>
                <c:pt idx="133">
                  <c:v>349.60199999999998</c:v>
                </c:pt>
                <c:pt idx="134">
                  <c:v>356.43</c:v>
                </c:pt>
                <c:pt idx="135">
                  <c:v>353.89799999999997</c:v>
                </c:pt>
                <c:pt idx="136">
                  <c:v>339.48</c:v>
                </c:pt>
                <c:pt idx="137">
                  <c:v>310.56599999999997</c:v>
                </c:pt>
                <c:pt idx="138">
                  <c:v>264.67200000000003</c:v>
                </c:pt>
                <c:pt idx="139">
                  <c:v>231.45</c:v>
                </c:pt>
                <c:pt idx="140">
                  <c:v>227.72400000000002</c:v>
                </c:pt>
                <c:pt idx="141">
                  <c:v>221.43600000000001</c:v>
                </c:pt>
                <c:pt idx="142">
                  <c:v>223.73400000000001</c:v>
                </c:pt>
                <c:pt idx="143">
                  <c:v>220.13400000000001</c:v>
                </c:pt>
                <c:pt idx="144">
                  <c:v>185.03400000000002</c:v>
                </c:pt>
                <c:pt idx="145">
                  <c:v>175.15199999999999</c:v>
                </c:pt>
                <c:pt idx="146">
                  <c:v>156.816</c:v>
                </c:pt>
                <c:pt idx="147">
                  <c:v>133.80600000000001</c:v>
                </c:pt>
                <c:pt idx="148">
                  <c:v>102.89999999999999</c:v>
                </c:pt>
                <c:pt idx="149">
                  <c:v>83.538000000000011</c:v>
                </c:pt>
                <c:pt idx="150">
                  <c:v>77.705999999999989</c:v>
                </c:pt>
                <c:pt idx="151">
                  <c:v>85.067999999999998</c:v>
                </c:pt>
                <c:pt idx="152">
                  <c:v>93.042000000000002</c:v>
                </c:pt>
                <c:pt idx="153">
                  <c:v>107.02800000000002</c:v>
                </c:pt>
                <c:pt idx="154">
                  <c:v>112.416</c:v>
                </c:pt>
                <c:pt idx="155">
                  <c:v>120.61200000000001</c:v>
                </c:pt>
                <c:pt idx="156">
                  <c:v>155.39400000000001</c:v>
                </c:pt>
                <c:pt idx="157">
                  <c:v>229.92600000000002</c:v>
                </c:pt>
                <c:pt idx="158">
                  <c:v>265.96200000000005</c:v>
                </c:pt>
                <c:pt idx="159">
                  <c:v>225.85199999999998</c:v>
                </c:pt>
                <c:pt idx="160">
                  <c:v>196.28400000000005</c:v>
                </c:pt>
                <c:pt idx="161">
                  <c:v>208.08</c:v>
                </c:pt>
                <c:pt idx="162">
                  <c:v>238.04400000000001</c:v>
                </c:pt>
                <c:pt idx="163">
                  <c:v>253.29</c:v>
                </c:pt>
                <c:pt idx="164">
                  <c:v>260.142</c:v>
                </c:pt>
                <c:pt idx="165">
                  <c:v>253.03799999999998</c:v>
                </c:pt>
                <c:pt idx="166">
                  <c:v>244.54199999999997</c:v>
                </c:pt>
                <c:pt idx="167">
                  <c:v>251.26199999999997</c:v>
                </c:pt>
                <c:pt idx="168">
                  <c:v>274.86599999999999</c:v>
                </c:pt>
                <c:pt idx="169">
                  <c:v>331.392</c:v>
                </c:pt>
                <c:pt idx="170">
                  <c:v>392.83799999999997</c:v>
                </c:pt>
                <c:pt idx="171">
                  <c:v>377.37600000000003</c:v>
                </c:pt>
                <c:pt idx="172">
                  <c:v>368.58599999999996</c:v>
                </c:pt>
                <c:pt idx="173">
                  <c:v>352.5</c:v>
                </c:pt>
                <c:pt idx="174">
                  <c:v>349.84800000000001</c:v>
                </c:pt>
                <c:pt idx="175">
                  <c:v>330.53399999999999</c:v>
                </c:pt>
                <c:pt idx="176">
                  <c:v>337.9620000000001</c:v>
                </c:pt>
                <c:pt idx="177">
                  <c:v>320.76599999999996</c:v>
                </c:pt>
                <c:pt idx="178">
                  <c:v>302.13599999999997</c:v>
                </c:pt>
                <c:pt idx="179">
                  <c:v>338.66399999999993</c:v>
                </c:pt>
                <c:pt idx="180">
                  <c:v>359.99999999999994</c:v>
                </c:pt>
                <c:pt idx="181">
                  <c:v>362.83199999999999</c:v>
                </c:pt>
                <c:pt idx="182">
                  <c:v>358.13400000000001</c:v>
                </c:pt>
                <c:pt idx="183">
                  <c:v>345.52800000000002</c:v>
                </c:pt>
                <c:pt idx="184">
                  <c:v>327.06600000000003</c:v>
                </c:pt>
                <c:pt idx="185">
                  <c:v>320.89800000000008</c:v>
                </c:pt>
                <c:pt idx="186">
                  <c:v>316.91399999999999</c:v>
                </c:pt>
                <c:pt idx="187">
                  <c:v>287.36999999999995</c:v>
                </c:pt>
                <c:pt idx="188">
                  <c:v>250.18200000000004</c:v>
                </c:pt>
                <c:pt idx="189">
                  <c:v>244.29599999999999</c:v>
                </c:pt>
                <c:pt idx="190">
                  <c:v>241.87200000000001</c:v>
                </c:pt>
                <c:pt idx="191">
                  <c:v>218.994</c:v>
                </c:pt>
                <c:pt idx="192">
                  <c:v>223.66800000000001</c:v>
                </c:pt>
                <c:pt idx="193">
                  <c:v>211.74600000000001</c:v>
                </c:pt>
                <c:pt idx="194">
                  <c:v>218.958</c:v>
                </c:pt>
                <c:pt idx="195">
                  <c:v>226.77599999999998</c:v>
                </c:pt>
                <c:pt idx="196">
                  <c:v>239.67000000000002</c:v>
                </c:pt>
                <c:pt idx="197">
                  <c:v>249.3</c:v>
                </c:pt>
                <c:pt idx="198">
                  <c:v>244.45199999999997</c:v>
                </c:pt>
                <c:pt idx="199">
                  <c:v>246.96600000000001</c:v>
                </c:pt>
                <c:pt idx="200">
                  <c:v>247.66800000000003</c:v>
                </c:pt>
                <c:pt idx="201">
                  <c:v>245.31600000000003</c:v>
                </c:pt>
                <c:pt idx="202">
                  <c:v>284.18999999999994</c:v>
                </c:pt>
                <c:pt idx="203">
                  <c:v>358.44600000000003</c:v>
                </c:pt>
                <c:pt idx="204">
                  <c:v>389.48399999999998</c:v>
                </c:pt>
                <c:pt idx="205">
                  <c:v>402.18600000000004</c:v>
                </c:pt>
                <c:pt idx="206">
                  <c:v>402.27599999999995</c:v>
                </c:pt>
                <c:pt idx="207">
                  <c:v>393.38400000000001</c:v>
                </c:pt>
                <c:pt idx="208">
                  <c:v>381.34199999999998</c:v>
                </c:pt>
                <c:pt idx="209">
                  <c:v>369.09000000000003</c:v>
                </c:pt>
                <c:pt idx="210">
                  <c:v>363.51</c:v>
                </c:pt>
                <c:pt idx="211">
                  <c:v>353.23800000000006</c:v>
                </c:pt>
                <c:pt idx="212">
                  <c:v>330.43200000000002</c:v>
                </c:pt>
                <c:pt idx="213">
                  <c:v>324.61200000000002</c:v>
                </c:pt>
                <c:pt idx="214">
                  <c:v>302.65199999999999</c:v>
                </c:pt>
                <c:pt idx="215">
                  <c:v>286.15799999999996</c:v>
                </c:pt>
                <c:pt idx="216">
                  <c:v>277.36799999999999</c:v>
                </c:pt>
                <c:pt idx="217">
                  <c:v>264.18600000000004</c:v>
                </c:pt>
                <c:pt idx="218">
                  <c:v>257.73599999999999</c:v>
                </c:pt>
                <c:pt idx="219">
                  <c:v>249.97199999999998</c:v>
                </c:pt>
                <c:pt idx="220">
                  <c:v>246.45599999999999</c:v>
                </c:pt>
                <c:pt idx="221">
                  <c:v>248.49600000000004</c:v>
                </c:pt>
                <c:pt idx="222">
                  <c:v>218.64000000000001</c:v>
                </c:pt>
                <c:pt idx="223">
                  <c:v>212.50800000000001</c:v>
                </c:pt>
                <c:pt idx="224">
                  <c:v>181.27200000000002</c:v>
                </c:pt>
                <c:pt idx="225">
                  <c:v>128.74799999999999</c:v>
                </c:pt>
                <c:pt idx="226">
                  <c:v>117.76799999999999</c:v>
                </c:pt>
                <c:pt idx="227">
                  <c:v>154.71</c:v>
                </c:pt>
                <c:pt idx="228">
                  <c:v>153.85799999999998</c:v>
                </c:pt>
                <c:pt idx="229">
                  <c:v>149.79000000000002</c:v>
                </c:pt>
                <c:pt idx="230">
                  <c:v>140.97</c:v>
                </c:pt>
                <c:pt idx="231">
                  <c:v>128.75400000000002</c:v>
                </c:pt>
                <c:pt idx="232">
                  <c:v>98.346000000000004</c:v>
                </c:pt>
                <c:pt idx="233">
                  <c:v>87.684000000000012</c:v>
                </c:pt>
                <c:pt idx="234">
                  <c:v>127.36199999999999</c:v>
                </c:pt>
                <c:pt idx="235">
                  <c:v>158.202</c:v>
                </c:pt>
                <c:pt idx="236">
                  <c:v>179.83799999999999</c:v>
                </c:pt>
                <c:pt idx="237">
                  <c:v>213.58200000000002</c:v>
                </c:pt>
                <c:pt idx="238">
                  <c:v>224.98800000000003</c:v>
                </c:pt>
                <c:pt idx="239">
                  <c:v>240.92399999999998</c:v>
                </c:pt>
                <c:pt idx="240">
                  <c:v>290.79600000000005</c:v>
                </c:pt>
                <c:pt idx="241">
                  <c:v>285.43799999999999</c:v>
                </c:pt>
                <c:pt idx="242">
                  <c:v>308.904</c:v>
                </c:pt>
                <c:pt idx="243">
                  <c:v>311.44800000000004</c:v>
                </c:pt>
                <c:pt idx="244">
                  <c:v>311.19</c:v>
                </c:pt>
                <c:pt idx="245">
                  <c:v>307.87199999999996</c:v>
                </c:pt>
                <c:pt idx="246">
                  <c:v>311.94</c:v>
                </c:pt>
                <c:pt idx="247">
                  <c:v>315.05999999999995</c:v>
                </c:pt>
                <c:pt idx="248">
                  <c:v>313.91999999999996</c:v>
                </c:pt>
                <c:pt idx="249">
                  <c:v>306.34800000000001</c:v>
                </c:pt>
                <c:pt idx="250">
                  <c:v>313.74000000000007</c:v>
                </c:pt>
                <c:pt idx="251">
                  <c:v>330.12599999999998</c:v>
                </c:pt>
                <c:pt idx="252">
                  <c:v>359.31</c:v>
                </c:pt>
                <c:pt idx="253">
                  <c:v>369.53999999999996</c:v>
                </c:pt>
                <c:pt idx="254">
                  <c:v>366.76199999999994</c:v>
                </c:pt>
                <c:pt idx="255">
                  <c:v>355.45799999999991</c:v>
                </c:pt>
                <c:pt idx="256">
                  <c:v>339.18</c:v>
                </c:pt>
                <c:pt idx="257">
                  <c:v>323.18400000000003</c:v>
                </c:pt>
                <c:pt idx="258">
                  <c:v>321.16199999999998</c:v>
                </c:pt>
                <c:pt idx="259">
                  <c:v>307.57799999999997</c:v>
                </c:pt>
                <c:pt idx="260">
                  <c:v>310.83600000000001</c:v>
                </c:pt>
                <c:pt idx="261">
                  <c:v>298.03199999999998</c:v>
                </c:pt>
                <c:pt idx="262">
                  <c:v>287.84999999999997</c:v>
                </c:pt>
                <c:pt idx="263">
                  <c:v>284.86200000000002</c:v>
                </c:pt>
                <c:pt idx="264">
                  <c:v>280.2</c:v>
                </c:pt>
                <c:pt idx="265">
                  <c:v>285.46800000000002</c:v>
                </c:pt>
                <c:pt idx="266">
                  <c:v>278.43599999999998</c:v>
                </c:pt>
                <c:pt idx="267">
                  <c:v>320.99399999999997</c:v>
                </c:pt>
                <c:pt idx="268">
                  <c:v>338.16</c:v>
                </c:pt>
                <c:pt idx="269">
                  <c:v>350.05200000000002</c:v>
                </c:pt>
                <c:pt idx="270">
                  <c:v>362.20200000000006</c:v>
                </c:pt>
                <c:pt idx="271">
                  <c:v>369.79199999999997</c:v>
                </c:pt>
                <c:pt idx="272">
                  <c:v>381.30600000000004</c:v>
                </c:pt>
                <c:pt idx="273">
                  <c:v>396.62399999999997</c:v>
                </c:pt>
                <c:pt idx="274">
                  <c:v>406.80599999999998</c:v>
                </c:pt>
                <c:pt idx="275">
                  <c:v>415.21799999999996</c:v>
                </c:pt>
                <c:pt idx="276">
                  <c:v>418.57799999999997</c:v>
                </c:pt>
                <c:pt idx="277">
                  <c:v>420.33600000000001</c:v>
                </c:pt>
                <c:pt idx="278">
                  <c:v>420.024</c:v>
                </c:pt>
                <c:pt idx="279">
                  <c:v>420.13800000000003</c:v>
                </c:pt>
                <c:pt idx="280">
                  <c:v>419.46600000000001</c:v>
                </c:pt>
                <c:pt idx="281">
                  <c:v>418.16399999999999</c:v>
                </c:pt>
                <c:pt idx="282">
                  <c:v>415.08000000000004</c:v>
                </c:pt>
                <c:pt idx="283">
                  <c:v>412.40999999999997</c:v>
                </c:pt>
                <c:pt idx="284">
                  <c:v>413.60400000000004</c:v>
                </c:pt>
                <c:pt idx="285">
                  <c:v>414.93600000000004</c:v>
                </c:pt>
                <c:pt idx="286">
                  <c:v>417.06599999999997</c:v>
                </c:pt>
                <c:pt idx="287">
                  <c:v>417.66</c:v>
                </c:pt>
                <c:pt idx="288">
                  <c:v>417.642</c:v>
                </c:pt>
                <c:pt idx="289">
                  <c:v>416.154</c:v>
                </c:pt>
                <c:pt idx="290">
                  <c:v>415.59000000000003</c:v>
                </c:pt>
                <c:pt idx="291">
                  <c:v>413.52600000000007</c:v>
                </c:pt>
                <c:pt idx="292">
                  <c:v>412.21799999999996</c:v>
                </c:pt>
                <c:pt idx="293">
                  <c:v>410.16599999999994</c:v>
                </c:pt>
                <c:pt idx="294">
                  <c:v>408.81600000000003</c:v>
                </c:pt>
                <c:pt idx="295">
                  <c:v>407.32800000000003</c:v>
                </c:pt>
                <c:pt idx="296">
                  <c:v>406.94400000000007</c:v>
                </c:pt>
                <c:pt idx="297">
                  <c:v>407.81999999999994</c:v>
                </c:pt>
                <c:pt idx="298">
                  <c:v>409.21199999999999</c:v>
                </c:pt>
                <c:pt idx="299">
                  <c:v>412.16999999999996</c:v>
                </c:pt>
              </c:numCache>
            </c:numRef>
          </c:val>
          <c:smooth val="0"/>
          <c:extLst>
            <c:ext xmlns:c16="http://schemas.microsoft.com/office/drawing/2014/chart" uri="{C3380CC4-5D6E-409C-BE32-E72D297353CC}">
              <c16:uniqueId val="{00000002-D2D3-4827-B64B-17761A2E757A}"/>
            </c:ext>
          </c:extLst>
        </c:ser>
        <c:dLbls>
          <c:showLegendKey val="0"/>
          <c:showVal val="0"/>
          <c:showCatName val="0"/>
          <c:showSerName val="0"/>
          <c:showPercent val="0"/>
          <c:showBubbleSize val="0"/>
        </c:dLbls>
        <c:smooth val="0"/>
        <c:axId val="586851592"/>
        <c:axId val="586853560"/>
      </c:lineChart>
      <c:catAx>
        <c:axId val="5868515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GB" sz="1400"/>
                  <a:t>Hour</a:t>
                </a:r>
              </a:p>
            </c:rich>
          </c:tx>
          <c:layout>
            <c:manualLayout>
              <c:xMode val="edge"/>
              <c:yMode val="edge"/>
              <c:x val="0.52184066388504013"/>
              <c:y val="0.773658571327254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86853560"/>
        <c:crosses val="autoZero"/>
        <c:auto val="1"/>
        <c:lblAlgn val="ctr"/>
        <c:lblOffset val="100"/>
        <c:tickMarkSkip val="10"/>
        <c:noMultiLvlLbl val="0"/>
      </c:catAx>
      <c:valAx>
        <c:axId val="586853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GB" sz="1200" dirty="0"/>
                  <a:t>Charged/Discharged</a:t>
                </a:r>
                <a:r>
                  <a:rPr lang="en-GB" sz="1200" baseline="0" dirty="0"/>
                  <a:t> Amount (MJ/h)</a:t>
                </a:r>
                <a:endParaRPr lang="en-GB" sz="1200" dirty="0"/>
              </a:p>
            </c:rich>
          </c:tx>
          <c:layout>
            <c:manualLayout>
              <c:xMode val="edge"/>
              <c:yMode val="edge"/>
              <c:x val="7.2244873113105804E-2"/>
              <c:y val="8.5630613680611242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86851592"/>
        <c:crosses val="autoZero"/>
        <c:crossBetween val="midCat"/>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8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mn-cs"/>
              </a:defRPr>
            </a:pPr>
            <a:r>
              <a:rPr lang="en-GB" sz="1600" b="0" i="0" u="none" strike="noStrike" baseline="0" dirty="0" smtClean="0"/>
              <a:t>Optimal electrification level</a:t>
            </a:r>
            <a:endParaRPr lang="en-GB" sz="1600" dirty="0"/>
          </a:p>
        </c:rich>
      </c:tx>
      <c:layout>
        <c:manualLayout>
          <c:xMode val="edge"/>
          <c:yMode val="edge"/>
          <c:x val="0.30010373050005218"/>
          <c:y val="0.12726388165861915"/>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1975079680824791"/>
          <c:y val="0.25638787024896126"/>
          <c:w val="0.85786213250229282"/>
          <c:h val="0.49963900146954709"/>
        </c:manualLayout>
      </c:layout>
      <c:barChart>
        <c:barDir val="col"/>
        <c:grouping val="clustered"/>
        <c:varyColors val="0"/>
        <c:ser>
          <c:idx val="0"/>
          <c:order val="0"/>
          <c:tx>
            <c:strRef>
              <c:f>heat_demand!$A$2</c:f>
              <c:strCache>
                <c:ptCount val="1"/>
                <c:pt idx="0">
                  <c:v>Direct </c:v>
                </c:pt>
              </c:strCache>
            </c:strRef>
          </c:tx>
          <c:spPr>
            <a:solidFill>
              <a:srgbClr val="FF7C80"/>
            </a:solidFill>
            <a:ln>
              <a:noFill/>
            </a:ln>
            <a:effectLst/>
          </c:spPr>
          <c:invertIfNegative val="0"/>
          <c:cat>
            <c:numRef>
              <c:f>heat_demand!$B$1:$J$1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heat_demand!$B$2:$J$2</c:f>
              <c:numCache>
                <c:formatCode>General</c:formatCode>
                <c:ptCount val="9"/>
                <c:pt idx="0">
                  <c:v>14.211178729146571</c:v>
                </c:pt>
                <c:pt idx="1">
                  <c:v>14.211178728859016</c:v>
                </c:pt>
                <c:pt idx="2">
                  <c:v>14.211178728859016</c:v>
                </c:pt>
                <c:pt idx="3">
                  <c:v>14.211178728859016</c:v>
                </c:pt>
                <c:pt idx="4">
                  <c:v>15.826326781321216</c:v>
                </c:pt>
                <c:pt idx="5">
                  <c:v>21.28854612994202</c:v>
                </c:pt>
                <c:pt idx="6">
                  <c:v>26.394653351102971</c:v>
                </c:pt>
                <c:pt idx="7">
                  <c:v>87.544524367462756</c:v>
                </c:pt>
                <c:pt idx="8">
                  <c:v>95</c:v>
                </c:pt>
              </c:numCache>
            </c:numRef>
          </c:val>
          <c:extLst>
            <c:ext xmlns:c16="http://schemas.microsoft.com/office/drawing/2014/chart" uri="{C3380CC4-5D6E-409C-BE32-E72D297353CC}">
              <c16:uniqueId val="{00000000-BD45-49C8-A0E3-E8E762895928}"/>
            </c:ext>
          </c:extLst>
        </c:ser>
        <c:ser>
          <c:idx val="1"/>
          <c:order val="1"/>
          <c:tx>
            <c:strRef>
              <c:f>heat_demand!$A$3</c:f>
              <c:strCache>
                <c:ptCount val="1"/>
                <c:pt idx="0">
                  <c:v>With TES</c:v>
                </c:pt>
              </c:strCache>
            </c:strRef>
          </c:tx>
          <c:spPr>
            <a:solidFill>
              <a:srgbClr val="92D050"/>
            </a:solidFill>
            <a:ln>
              <a:noFill/>
            </a:ln>
            <a:effectLst/>
          </c:spPr>
          <c:invertIfNegative val="0"/>
          <c:cat>
            <c:numRef>
              <c:f>heat_demand!$B$1:$J$1</c:f>
              <c:numCache>
                <c:formatCode>General</c:formatCode>
                <c:ptCount val="9"/>
                <c:pt idx="0">
                  <c:v>20</c:v>
                </c:pt>
                <c:pt idx="1">
                  <c:v>30</c:v>
                </c:pt>
                <c:pt idx="2">
                  <c:v>40</c:v>
                </c:pt>
                <c:pt idx="3">
                  <c:v>50</c:v>
                </c:pt>
                <c:pt idx="4">
                  <c:v>60</c:v>
                </c:pt>
                <c:pt idx="5">
                  <c:v>70</c:v>
                </c:pt>
                <c:pt idx="6">
                  <c:v>80</c:v>
                </c:pt>
                <c:pt idx="7">
                  <c:v>150</c:v>
                </c:pt>
                <c:pt idx="8">
                  <c:v>200</c:v>
                </c:pt>
              </c:numCache>
            </c:numRef>
          </c:cat>
          <c:val>
            <c:numRef>
              <c:f>heat_demand!$B$3:$J$3</c:f>
              <c:numCache>
                <c:formatCode>General</c:formatCode>
                <c:ptCount val="9"/>
                <c:pt idx="0">
                  <c:v>14.211178729146571</c:v>
                </c:pt>
                <c:pt idx="1">
                  <c:v>19.971293022765732</c:v>
                </c:pt>
                <c:pt idx="2">
                  <c:v>66.111096705582611</c:v>
                </c:pt>
                <c:pt idx="3">
                  <c:v>100</c:v>
                </c:pt>
                <c:pt idx="4">
                  <c:v>100</c:v>
                </c:pt>
                <c:pt idx="5">
                  <c:v>100</c:v>
                </c:pt>
                <c:pt idx="6">
                  <c:v>100</c:v>
                </c:pt>
                <c:pt idx="7">
                  <c:v>100</c:v>
                </c:pt>
                <c:pt idx="8">
                  <c:v>100</c:v>
                </c:pt>
              </c:numCache>
            </c:numRef>
          </c:val>
          <c:extLst>
            <c:ext xmlns:c16="http://schemas.microsoft.com/office/drawing/2014/chart" uri="{C3380CC4-5D6E-409C-BE32-E72D297353CC}">
              <c16:uniqueId val="{00000001-BD45-49C8-A0E3-E8E762895928}"/>
            </c:ext>
          </c:extLst>
        </c:ser>
        <c:dLbls>
          <c:showLegendKey val="0"/>
          <c:showVal val="0"/>
          <c:showCatName val="0"/>
          <c:showSerName val="0"/>
          <c:showPercent val="0"/>
          <c:showBubbleSize val="0"/>
        </c:dLbls>
        <c:gapWidth val="150"/>
        <c:axId val="505546712"/>
        <c:axId val="505547368"/>
      </c:barChart>
      <c:catAx>
        <c:axId val="5055467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r>
                  <a:rPr lang="en-GB" sz="1400" dirty="0" smtClean="0"/>
                  <a:t>THC (€/MWh)</a:t>
                </a:r>
                <a:endParaRPr lang="en-GB" sz="1400" dirty="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05547368"/>
        <c:crosses val="autoZero"/>
        <c:auto val="1"/>
        <c:lblAlgn val="ctr"/>
        <c:lblOffset val="100"/>
        <c:noMultiLvlLbl val="0"/>
      </c:catAx>
      <c:valAx>
        <c:axId val="505547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r>
                  <a:rPr lang="en-GB" sz="1400" dirty="0" smtClean="0"/>
                  <a:t>Percentage</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05546712"/>
        <c:crosses val="autoZero"/>
        <c:crossBetween val="between"/>
      </c:valAx>
      <c:spPr>
        <a:noFill/>
        <a:ln>
          <a:solidFill>
            <a:schemeClr val="bg1">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sz="1050">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0.26718</cdr:x>
      <cdr:y>0.46154</cdr:y>
    </cdr:from>
    <cdr:to>
      <cdr:x>0.38145</cdr:x>
      <cdr:y>0.61624</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757251" y="1764783"/>
          <a:ext cx="751494" cy="59152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27662-D928-479B-93E3-5C612372B31D}" type="datetimeFigureOut">
              <a:rPr lang="en-IE" smtClean="0"/>
              <a:t>16/09/2019</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F8E5C-0588-486F-B2D7-F242F3F71D76}" type="slidenum">
              <a:rPr lang="en-IE" smtClean="0"/>
              <a:t>‹#›</a:t>
            </a:fld>
            <a:endParaRPr lang="en-IE"/>
          </a:p>
        </p:txBody>
      </p:sp>
    </p:spTree>
    <p:extLst>
      <p:ext uri="{BB962C8B-B14F-4D97-AF65-F5344CB8AC3E}">
        <p14:creationId xmlns:p14="http://schemas.microsoft.com/office/powerpoint/2010/main" val="338699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new climate</a:t>
            </a:r>
            <a:r>
              <a:rPr lang="en-GB" baseline="0" dirty="0" smtClean="0"/>
              <a:t> action plan released two weeks back mentions a target of installing 600,000 heat pumps in Ireland by 2030. 400,000 from retrofits and 200,000 from new builds.</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6</a:t>
            </a:fld>
            <a:endParaRPr lang="en-IE"/>
          </a:p>
        </p:txBody>
      </p:sp>
    </p:spTree>
    <p:extLst>
      <p:ext uri="{BB962C8B-B14F-4D97-AF65-F5344CB8AC3E}">
        <p14:creationId xmlns:p14="http://schemas.microsoft.com/office/powerpoint/2010/main" val="418315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“Direct E-Heating” case in the “Low E-Heating” scenario, it can be observed that partly electrifying the heat demand increases transmission expansion requirements by 2.5% compared to that of the </a:t>
            </a:r>
            <a:r>
              <a:rPr lang="en-GB" dirty="0" err="1" smtClean="0"/>
              <a:t>BaU</a:t>
            </a:r>
            <a:r>
              <a:rPr lang="en-GB" dirty="0" smtClean="0"/>
              <a:t> scenario. However, if this is done along with thermal energy storage, compared to that of the </a:t>
            </a:r>
            <a:r>
              <a:rPr lang="en-GB" dirty="0" err="1" smtClean="0"/>
              <a:t>BaU</a:t>
            </a:r>
            <a:r>
              <a:rPr lang="en-GB" dirty="0" smtClean="0"/>
              <a:t> case, the network needs to only be expended by 0.58%, expressed in terms of additional transmission line capacities in the system. A similar trend can be observed in the “High E-Heating” scenario in which the “Direct E-Heating” case requires 5.3% more transmission capacity than in the </a:t>
            </a:r>
            <a:r>
              <a:rPr lang="en-GB" dirty="0" err="1" smtClean="0"/>
              <a:t>BaU</a:t>
            </a:r>
            <a:r>
              <a:rPr lang="en-GB" dirty="0" smtClean="0"/>
              <a:t> scenario, while in the “E-Heating with TES” case requires 4.3% new transmission capacity in the system. This explains the advantages of installing heat pumps along with thermal energy storage devices to reduce the transmission capacity needs.</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15</a:t>
            </a:fld>
            <a:endParaRPr lang="en-IE"/>
          </a:p>
        </p:txBody>
      </p:sp>
    </p:spTree>
    <p:extLst>
      <p:ext uri="{BB962C8B-B14F-4D97-AF65-F5344CB8AC3E}">
        <p14:creationId xmlns:p14="http://schemas.microsoft.com/office/powerpoint/2010/main" val="85414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17</a:t>
            </a:fld>
            <a:endParaRPr lang="en-IE"/>
          </a:p>
        </p:txBody>
      </p:sp>
    </p:spTree>
    <p:extLst>
      <p:ext uri="{BB962C8B-B14F-4D97-AF65-F5344CB8AC3E}">
        <p14:creationId xmlns:p14="http://schemas.microsoft.com/office/powerpoint/2010/main" val="83272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a:t>
            </a:r>
            <a:r>
              <a:rPr lang="en-GB" baseline="0" dirty="0" smtClean="0"/>
              <a:t> </a:t>
            </a:r>
            <a:r>
              <a:rPr lang="en-GB" dirty="0" smtClean="0"/>
              <a:t>”direct” scenario, changes in the penetration level of e-heating</a:t>
            </a:r>
            <a:r>
              <a:rPr lang="en-GB" baseline="0" dirty="0" smtClean="0"/>
              <a:t> </a:t>
            </a:r>
            <a:r>
              <a:rPr lang="en-GB" dirty="0" smtClean="0"/>
              <a:t>are not significant for a penalty factor setting of 80 e/MWh</a:t>
            </a:r>
            <a:r>
              <a:rPr lang="en-GB" baseline="0" dirty="0" smtClean="0"/>
              <a:t> </a:t>
            </a:r>
            <a:r>
              <a:rPr lang="en-GB" dirty="0" smtClean="0"/>
              <a:t>or lower. Only beyond this</a:t>
            </a:r>
            <a:r>
              <a:rPr lang="en-GB" baseline="0" dirty="0" smtClean="0"/>
              <a:t> </a:t>
            </a:r>
            <a:r>
              <a:rPr lang="en-GB" dirty="0" smtClean="0"/>
              <a:t>threshold does the adoption of e-heating</a:t>
            </a:r>
            <a:r>
              <a:rPr lang="en-GB" baseline="0" dirty="0" smtClean="0"/>
              <a:t> </a:t>
            </a:r>
            <a:r>
              <a:rPr lang="en-GB" dirty="0" smtClean="0"/>
              <a:t>make more economic sense. Whereas, when thermal</a:t>
            </a:r>
            <a:r>
              <a:rPr lang="en-GB" baseline="0" dirty="0" smtClean="0"/>
              <a:t> </a:t>
            </a:r>
            <a:r>
              <a:rPr lang="en-GB" dirty="0" smtClean="0"/>
              <a:t>storage systems are deployed as in the second scenario, the</a:t>
            </a:r>
          </a:p>
          <a:p>
            <a:r>
              <a:rPr lang="en-GB" dirty="0" smtClean="0"/>
              <a:t>percentage of demand met via e-heating increases significantly</a:t>
            </a:r>
            <a:r>
              <a:rPr lang="en-GB" baseline="0" dirty="0" smtClean="0"/>
              <a:t> </a:t>
            </a:r>
            <a:r>
              <a:rPr lang="en-GB" dirty="0" smtClean="0"/>
              <a:t>from 40 e/MWh onwards. This implies that it is far more</a:t>
            </a:r>
            <a:r>
              <a:rPr lang="en-GB" baseline="0" dirty="0" smtClean="0"/>
              <a:t> </a:t>
            </a:r>
            <a:r>
              <a:rPr lang="en-GB" dirty="0" smtClean="0"/>
              <a:t>economical to electrify residential</a:t>
            </a:r>
            <a:r>
              <a:rPr lang="en-GB" baseline="0" dirty="0" smtClean="0"/>
              <a:t> </a:t>
            </a:r>
            <a:r>
              <a:rPr lang="en-GB" dirty="0" smtClean="0"/>
              <a:t>heating when using TES</a:t>
            </a:r>
            <a:r>
              <a:rPr lang="en-GB" baseline="0" dirty="0" smtClean="0"/>
              <a:t> </a:t>
            </a:r>
            <a:r>
              <a:rPr lang="en-GB" dirty="0" smtClean="0"/>
              <a:t>as compared to the other case. Such a dramatic difference</a:t>
            </a:r>
            <a:r>
              <a:rPr lang="en-GB" baseline="0" dirty="0" smtClean="0"/>
              <a:t> </a:t>
            </a:r>
            <a:r>
              <a:rPr lang="en-GB" dirty="0" smtClean="0"/>
              <a:t>between the two scenarios is explained by the fact that the</a:t>
            </a:r>
            <a:r>
              <a:rPr lang="en-GB" baseline="0" dirty="0" smtClean="0"/>
              <a:t> </a:t>
            </a:r>
            <a:r>
              <a:rPr lang="en-GB" dirty="0" smtClean="0"/>
              <a:t>peak electrical and heating demands mostly happen during the</a:t>
            </a:r>
            <a:r>
              <a:rPr lang="en-GB" baseline="0" dirty="0" smtClean="0"/>
              <a:t> </a:t>
            </a:r>
            <a:r>
              <a:rPr lang="en-GB" dirty="0" smtClean="0"/>
              <a:t>same time periods. Hence, serving the heat demand becomes</a:t>
            </a:r>
            <a:r>
              <a:rPr lang="en-GB" baseline="0" dirty="0" smtClean="0"/>
              <a:t> </a:t>
            </a:r>
            <a:r>
              <a:rPr lang="en-GB" dirty="0" smtClean="0"/>
              <a:t>exorbitantly expensive in the ”direct” scenario. But with TES,</a:t>
            </a:r>
            <a:r>
              <a:rPr lang="en-GB" baseline="0" dirty="0" smtClean="0"/>
              <a:t> </a:t>
            </a:r>
            <a:r>
              <a:rPr lang="en-GB" dirty="0" smtClean="0"/>
              <a:t>excess RES energy (that would otherwise be curtailed as in</a:t>
            </a:r>
            <a:r>
              <a:rPr lang="en-GB" baseline="0" dirty="0" smtClean="0"/>
              <a:t> </a:t>
            </a:r>
            <a:r>
              <a:rPr lang="en-GB" dirty="0" smtClean="0"/>
              <a:t>the ”direct” scenario) is stored during periods of low heat and</a:t>
            </a:r>
            <a:r>
              <a:rPr lang="en-GB" baseline="0" dirty="0" smtClean="0"/>
              <a:t> </a:t>
            </a:r>
            <a:r>
              <a:rPr lang="en-GB" dirty="0" smtClean="0"/>
              <a:t>electrical demand and released during high demand and low</a:t>
            </a:r>
            <a:r>
              <a:rPr lang="en-GB" baseline="0" dirty="0" smtClean="0"/>
              <a:t> </a:t>
            </a:r>
            <a:r>
              <a:rPr lang="en-GB" dirty="0" smtClean="0"/>
              <a:t>RES power production periods.</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21</a:t>
            </a:fld>
            <a:endParaRPr lang="en-IE"/>
          </a:p>
        </p:txBody>
      </p:sp>
    </p:spTree>
    <p:extLst>
      <p:ext uri="{BB962C8B-B14F-4D97-AF65-F5344CB8AC3E}">
        <p14:creationId xmlns:p14="http://schemas.microsoft.com/office/powerpoint/2010/main" val="6120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regional distribution of</a:t>
            </a:r>
            <a:r>
              <a:rPr lang="en-GB" baseline="0" dirty="0" smtClean="0"/>
              <a:t> </a:t>
            </a:r>
            <a:r>
              <a:rPr lang="en-GB" dirty="0" smtClean="0"/>
              <a:t>electrified houses is largely determined by the location of wind</a:t>
            </a:r>
            <a:r>
              <a:rPr lang="en-GB" baseline="0" dirty="0" smtClean="0"/>
              <a:t> </a:t>
            </a:r>
            <a:r>
              <a:rPr lang="en-GB" dirty="0" smtClean="0"/>
              <a:t>energy potential and network constraints. This is particularly</a:t>
            </a:r>
          </a:p>
          <a:p>
            <a:r>
              <a:rPr lang="en-GB" dirty="0" smtClean="0"/>
              <a:t>relevant in the case of ”direct” scenario. The results generally</a:t>
            </a:r>
            <a:r>
              <a:rPr lang="en-GB" baseline="0" dirty="0" smtClean="0"/>
              <a:t> </a:t>
            </a:r>
            <a:r>
              <a:rPr lang="en-GB" dirty="0" smtClean="0"/>
              <a:t>reveal that the co-deployment of TES leads to a substantially</a:t>
            </a:r>
            <a:r>
              <a:rPr lang="en-GB" baseline="0" dirty="0" smtClean="0"/>
              <a:t> </a:t>
            </a:r>
            <a:r>
              <a:rPr lang="en-GB" dirty="0" smtClean="0"/>
              <a:t>reduced network stress and enhanced system-wide flexibility,</a:t>
            </a:r>
            <a:r>
              <a:rPr lang="en-GB" baseline="0" dirty="0" smtClean="0"/>
              <a:t> </a:t>
            </a:r>
            <a:r>
              <a:rPr lang="en-GB" dirty="0" smtClean="0"/>
              <a:t>the combination of which enables a higher penetration level</a:t>
            </a:r>
            <a:r>
              <a:rPr lang="en-GB" baseline="0" dirty="0" smtClean="0"/>
              <a:t> </a:t>
            </a:r>
            <a:r>
              <a:rPr lang="en-GB" dirty="0" smtClean="0"/>
              <a:t>of e-heating throughout the island.</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22</a:t>
            </a:fld>
            <a:endParaRPr lang="en-IE"/>
          </a:p>
        </p:txBody>
      </p:sp>
    </p:spTree>
    <p:extLst>
      <p:ext uri="{BB962C8B-B14F-4D97-AF65-F5344CB8AC3E}">
        <p14:creationId xmlns:p14="http://schemas.microsoft.com/office/powerpoint/2010/main" val="1383559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low levels of thermal heating costs, the expansions are similar since there are no investments in </a:t>
            </a:r>
            <a:r>
              <a:rPr lang="en-GB" dirty="0" smtClean="0"/>
              <a:t>retrofits.</a:t>
            </a:r>
            <a:r>
              <a:rPr lang="en-GB" baseline="0" dirty="0" smtClean="0"/>
              <a:t> </a:t>
            </a:r>
            <a:r>
              <a:rPr lang="en-GB" dirty="0" smtClean="0"/>
              <a:t>At</a:t>
            </a:r>
            <a:r>
              <a:rPr lang="en-GB" baseline="0" dirty="0" smtClean="0"/>
              <a:t> </a:t>
            </a:r>
            <a:r>
              <a:rPr lang="en-GB" baseline="0" dirty="0" smtClean="0"/>
              <a:t>medium levels, there is investment only in TES case, hence there is higher expansion need. It is more economical. Also, the grid expansion is only slightly higher although electrification levels are higher. </a:t>
            </a:r>
            <a:r>
              <a:rPr lang="en-GB" baseline="0" dirty="0" smtClean="0"/>
              <a:t> At </a:t>
            </a:r>
            <a:r>
              <a:rPr lang="en-GB" baseline="0" dirty="0" smtClean="0"/>
              <a:t>higher levels of </a:t>
            </a:r>
            <a:r>
              <a:rPr lang="en-GB" baseline="0" dirty="0" err="1" smtClean="0"/>
              <a:t>thc</a:t>
            </a:r>
            <a:r>
              <a:rPr lang="en-GB" baseline="0" dirty="0" smtClean="0"/>
              <a:t>, higher electrification and hence higher capacity needed. </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23</a:t>
            </a:fld>
            <a:endParaRPr lang="en-IE"/>
          </a:p>
        </p:txBody>
      </p:sp>
    </p:spTree>
    <p:extLst>
      <p:ext uri="{BB962C8B-B14F-4D97-AF65-F5344CB8AC3E}">
        <p14:creationId xmlns:p14="http://schemas.microsoft.com/office/powerpoint/2010/main" val="226750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24</a:t>
            </a:fld>
            <a:endParaRPr lang="en-IE"/>
          </a:p>
        </p:txBody>
      </p:sp>
    </p:spTree>
    <p:extLst>
      <p:ext uri="{BB962C8B-B14F-4D97-AF65-F5344CB8AC3E}">
        <p14:creationId xmlns:p14="http://schemas.microsoft.com/office/powerpoint/2010/main" val="2954782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paul/Desktop/Work/PM%20Comm%20Work/ESRI/2413%20ESRI%20Literature/Powerpoint/esripowerpointcover%20v83.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localhost/Users/paul/Desktop/Work/PM%20Comm%20Work/ESRI/Powerpoint/powerpointcover%20v7.jpg" TargetMode="Externa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Users/paul/Desktop/Work/PM%20Comm%20Work/ESRI/2413%20ESRI%20Literature/Powerpoint/esripowerpointcover%20v82.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28FA-B84F-43AE-8EEB-8849F6FA204C}"/>
              </a:ext>
            </a:extLst>
          </p:cNvPr>
          <p:cNvSpPr>
            <a:spLocks noGrp="1"/>
          </p:cNvSpPr>
          <p:nvPr>
            <p:ph type="title"/>
          </p:nvPr>
        </p:nvSpPr>
        <p:spPr/>
        <p:txBody>
          <a:bodyPr/>
          <a:lstStyle/>
          <a:p>
            <a:r>
              <a:rPr lang="en-US"/>
              <a:t>Click to edit Master title style</a:t>
            </a:r>
            <a:endParaRPr lang="en-IE"/>
          </a:p>
        </p:txBody>
      </p:sp>
      <p:sp>
        <p:nvSpPr>
          <p:cNvPr id="3" name="Footer Placeholder 2">
            <a:extLst>
              <a:ext uri="{FF2B5EF4-FFF2-40B4-BE49-F238E27FC236}">
                <a16:creationId xmlns:a16="http://schemas.microsoft.com/office/drawing/2014/main" id="{7D720439-C5C0-4643-B454-0A3CD9CCD000}"/>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esripowerpointcover v83.png" descr="/Users/paul/Desktop/Work/PM Comm Work/ESRI/2413 ESRI Literature/Powerpoint/esripowerpointcover v83.png">
            <a:extLst>
              <a:ext uri="{FF2B5EF4-FFF2-40B4-BE49-F238E27FC236}">
                <a16:creationId xmlns:a16="http://schemas.microsoft.com/office/drawing/2014/main" id="{8871533D-53E3-4144-81F0-D9D7C1C75796}"/>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owerpointcover v7.jpg" descr="/Users/paul/Desktop/Work/PM Comm Work/ESRI/Powerpoint/powerpointcover v7.jpg">
            <a:extLst>
              <a:ext uri="{FF2B5EF4-FFF2-40B4-BE49-F238E27FC236}">
                <a16:creationId xmlns:a16="http://schemas.microsoft.com/office/drawing/2014/main" id="{D58CC18D-A10C-49BC-9CE0-4A602B383600}"/>
              </a:ext>
            </a:extLst>
          </p:cNvPr>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3246120" y="1916498"/>
            <a:ext cx="5897880" cy="4171690"/>
          </a:xfrm>
          <a:prstGeom prst="rect">
            <a:avLst/>
          </a:prstGeom>
        </p:spPr>
      </p:pic>
      <p:sp>
        <p:nvSpPr>
          <p:cNvPr id="6" name="Rectangle 5">
            <a:extLst>
              <a:ext uri="{FF2B5EF4-FFF2-40B4-BE49-F238E27FC236}">
                <a16:creationId xmlns:a16="http://schemas.microsoft.com/office/drawing/2014/main" id="{6F495FF3-D5E7-4E1F-9800-3CB2CFF270E8}"/>
              </a:ext>
            </a:extLst>
          </p:cNvPr>
          <p:cNvSpPr/>
          <p:nvPr userDrawn="1"/>
        </p:nvSpPr>
        <p:spPr>
          <a:xfrm>
            <a:off x="0" y="1916498"/>
            <a:ext cx="3260954" cy="4172728"/>
          </a:xfrm>
          <a:prstGeom prst="rect">
            <a:avLst/>
          </a:prstGeom>
          <a:solidFill>
            <a:srgbClr val="18214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 Placeholder 13">
            <a:extLst>
              <a:ext uri="{FF2B5EF4-FFF2-40B4-BE49-F238E27FC236}">
                <a16:creationId xmlns:a16="http://schemas.microsoft.com/office/drawing/2014/main" id="{4CF407BE-D98C-4695-BF44-A0E393482F35}"/>
              </a:ext>
            </a:extLst>
          </p:cNvPr>
          <p:cNvSpPr>
            <a:spLocks noGrp="1"/>
          </p:cNvSpPr>
          <p:nvPr>
            <p:ph type="body" sz="quarter" idx="13" hasCustomPrompt="1"/>
          </p:nvPr>
        </p:nvSpPr>
        <p:spPr>
          <a:xfrm>
            <a:off x="3352800" y="382588"/>
            <a:ext cx="5557838" cy="1035050"/>
          </a:xfrm>
        </p:spPr>
        <p:txBody>
          <a:bodyPr/>
          <a:lstStyle>
            <a:lvl1pPr marL="0" indent="0">
              <a:buNone/>
              <a:defRPr>
                <a:solidFill>
                  <a:srgbClr val="182140"/>
                </a:solidFill>
              </a:defRPr>
            </a:lvl1pPr>
          </a:lstStyle>
          <a:p>
            <a:pPr lvl="0"/>
            <a:r>
              <a:rPr lang="en-US" dirty="0"/>
              <a:t>ENTER PRESENTATION TITLE</a:t>
            </a:r>
          </a:p>
        </p:txBody>
      </p:sp>
      <p:sp>
        <p:nvSpPr>
          <p:cNvPr id="11" name="Rectangle 10">
            <a:extLst>
              <a:ext uri="{FF2B5EF4-FFF2-40B4-BE49-F238E27FC236}">
                <a16:creationId xmlns:a16="http://schemas.microsoft.com/office/drawing/2014/main" id="{F81DB856-512A-469A-866E-85DDF30D51C0}"/>
              </a:ext>
            </a:extLst>
          </p:cNvPr>
          <p:cNvSpPr/>
          <p:nvPr userDrawn="1"/>
        </p:nvSpPr>
        <p:spPr>
          <a:xfrm>
            <a:off x="1805515" y="6389046"/>
            <a:ext cx="4607479" cy="369332"/>
          </a:xfrm>
          <a:prstGeom prst="rect">
            <a:avLst/>
          </a:prstGeom>
        </p:spPr>
        <p:txBody>
          <a:bodyPr wrap="none">
            <a:spAutoFit/>
          </a:bodyPr>
          <a:lstStyle/>
          <a:p>
            <a:pPr algn="r"/>
            <a:r>
              <a:rPr lang="en-US" sz="1800" kern="1200" dirty="0">
                <a:solidFill>
                  <a:srgbClr val="182140"/>
                </a:solidFill>
                <a:latin typeface="+mn-lt"/>
                <a:ea typeface="+mn-ea"/>
                <a:cs typeface="DIN Next LT Pro"/>
              </a:rPr>
              <a:t>@</a:t>
            </a:r>
            <a:r>
              <a:rPr lang="en-US" sz="1800" kern="1200" dirty="0" err="1">
                <a:solidFill>
                  <a:srgbClr val="182140"/>
                </a:solidFill>
                <a:latin typeface="+mn-lt"/>
                <a:ea typeface="+mn-ea"/>
                <a:cs typeface="DIN Next LT Pro"/>
              </a:rPr>
              <a:t>ESRIDublin</a:t>
            </a:r>
            <a:r>
              <a:rPr lang="en-US" sz="1800" kern="1200" dirty="0">
                <a:solidFill>
                  <a:srgbClr val="182140"/>
                </a:solidFill>
                <a:latin typeface="+mn-lt"/>
                <a:ea typeface="+mn-ea"/>
                <a:cs typeface="DIN Next LT Pro"/>
              </a:rPr>
              <a:t>	#</a:t>
            </a:r>
            <a:r>
              <a:rPr lang="en-US" sz="1800" kern="1200" dirty="0" err="1">
                <a:solidFill>
                  <a:srgbClr val="182140"/>
                </a:solidFill>
                <a:latin typeface="+mn-lt"/>
                <a:ea typeface="+mn-ea"/>
                <a:cs typeface="DIN Next LT Pro"/>
              </a:rPr>
              <a:t>ESRIevents</a:t>
            </a:r>
            <a:r>
              <a:rPr lang="en-US" sz="1800" kern="1200" dirty="0">
                <a:solidFill>
                  <a:srgbClr val="182140"/>
                </a:solidFill>
                <a:latin typeface="+mn-lt"/>
                <a:ea typeface="+mn-ea"/>
                <a:cs typeface="DIN Next LT Pro"/>
              </a:rPr>
              <a:t>	#</a:t>
            </a:r>
            <a:r>
              <a:rPr lang="en-US" sz="1800" kern="1200" dirty="0" err="1">
                <a:solidFill>
                  <a:srgbClr val="182140"/>
                </a:solidFill>
                <a:latin typeface="+mn-lt"/>
                <a:ea typeface="+mn-ea"/>
                <a:cs typeface="DIN Next LT Pro"/>
              </a:rPr>
              <a:t>ESRIpublications</a:t>
            </a:r>
            <a:endParaRPr lang="en-US" sz="1800" kern="1200" dirty="0">
              <a:solidFill>
                <a:srgbClr val="182140"/>
              </a:solidFill>
              <a:latin typeface="+mn-lt"/>
              <a:ea typeface="+mn-ea"/>
              <a:cs typeface="DIN Next LT Pro"/>
            </a:endParaRPr>
          </a:p>
        </p:txBody>
      </p:sp>
      <p:sp>
        <p:nvSpPr>
          <p:cNvPr id="12" name="Rectangle 11">
            <a:extLst>
              <a:ext uri="{FF2B5EF4-FFF2-40B4-BE49-F238E27FC236}">
                <a16:creationId xmlns:a16="http://schemas.microsoft.com/office/drawing/2014/main" id="{DD69A8EC-A319-4153-8794-A8FE8F410DB3}"/>
              </a:ext>
            </a:extLst>
          </p:cNvPr>
          <p:cNvSpPr/>
          <p:nvPr userDrawn="1"/>
        </p:nvSpPr>
        <p:spPr>
          <a:xfrm>
            <a:off x="6418642" y="6379521"/>
            <a:ext cx="1326517" cy="369332"/>
          </a:xfrm>
          <a:prstGeom prst="rect">
            <a:avLst/>
          </a:prstGeom>
        </p:spPr>
        <p:txBody>
          <a:bodyPr wrap="none">
            <a:spAutoFit/>
          </a:bodyPr>
          <a:lstStyle/>
          <a:p>
            <a:r>
              <a:rPr lang="en-US" sz="1800" b="1" kern="1200" dirty="0">
                <a:solidFill>
                  <a:srgbClr val="182140"/>
                </a:solidFill>
                <a:latin typeface="+mn-lt"/>
                <a:ea typeface="+mn-ea"/>
                <a:cs typeface="DIN Next LT Pro"/>
              </a:rPr>
              <a:t>www.esri.ie</a:t>
            </a:r>
            <a:endParaRPr lang="en-IE" dirty="0"/>
          </a:p>
        </p:txBody>
      </p:sp>
    </p:spTree>
    <p:extLst>
      <p:ext uri="{BB962C8B-B14F-4D97-AF65-F5344CB8AC3E}">
        <p14:creationId xmlns:p14="http://schemas.microsoft.com/office/powerpoint/2010/main" val="11343182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content area">
    <p:spTree>
      <p:nvGrpSpPr>
        <p:cNvPr id="1" name=""/>
        <p:cNvGrpSpPr/>
        <p:nvPr/>
      </p:nvGrpSpPr>
      <p:grpSpPr>
        <a:xfrm>
          <a:off x="0" y="0"/>
          <a:ext cx="0" cy="0"/>
          <a:chOff x="0" y="0"/>
          <a:chExt cx="0" cy="0"/>
        </a:xfrm>
      </p:grpSpPr>
      <p:pic>
        <p:nvPicPr>
          <p:cNvPr id="5" name="esripowerpointcover v82.png" descr="/Users/paul/Desktop/Work/PM Comm Work/ESRI/2413 ESRI Literature/Powerpoint/esripowerpointcover v82.png">
            <a:extLst>
              <a:ext uri="{FF2B5EF4-FFF2-40B4-BE49-F238E27FC236}">
                <a16:creationId xmlns:a16="http://schemas.microsoft.com/office/drawing/2014/main" id="{915E3D1A-0339-4BED-BDAB-378BFF37905D}"/>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67705" y="0"/>
            <a:ext cx="9144000" cy="6858000"/>
          </a:xfrm>
          <a:prstGeom prst="rect">
            <a:avLst/>
          </a:prstGeom>
        </p:spPr>
      </p:pic>
      <p:sp>
        <p:nvSpPr>
          <p:cNvPr id="7" name="Rectangle 6">
            <a:extLst>
              <a:ext uri="{FF2B5EF4-FFF2-40B4-BE49-F238E27FC236}">
                <a16:creationId xmlns:a16="http://schemas.microsoft.com/office/drawing/2014/main" id="{2D58AC7E-A684-4869-9240-57DEFE0BD665}"/>
              </a:ext>
            </a:extLst>
          </p:cNvPr>
          <p:cNvSpPr/>
          <p:nvPr userDrawn="1"/>
        </p:nvSpPr>
        <p:spPr>
          <a:xfrm>
            <a:off x="1828799" y="6336883"/>
            <a:ext cx="4483019" cy="338554"/>
          </a:xfrm>
          <a:prstGeom prst="rect">
            <a:avLst/>
          </a:prstGeom>
        </p:spPr>
        <p:txBody>
          <a:bodyPr wrap="square">
            <a:spAutoFit/>
          </a:bodyPr>
          <a:lstStyle/>
          <a:p>
            <a:pPr algn="r"/>
            <a:r>
              <a:rPr lang="en-US" sz="1600" dirty="0">
                <a:solidFill>
                  <a:srgbClr val="182140"/>
                </a:solidFill>
                <a:latin typeface="+mn-lt"/>
                <a:cs typeface="DIN Next LT Pro"/>
              </a:rPr>
              <a:t>@</a:t>
            </a:r>
            <a:r>
              <a:rPr lang="en-US" sz="1600" dirty="0" err="1">
                <a:solidFill>
                  <a:srgbClr val="182140"/>
                </a:solidFill>
                <a:latin typeface="+mn-lt"/>
                <a:cs typeface="DIN Next LT Pro"/>
              </a:rPr>
              <a:t>ESRIDublin</a:t>
            </a:r>
            <a:r>
              <a:rPr lang="en-US" sz="1600" baseline="0" dirty="0">
                <a:solidFill>
                  <a:srgbClr val="182140"/>
                </a:solidFill>
                <a:latin typeface="+mn-lt"/>
                <a:cs typeface="DIN Next LT Pro"/>
              </a:rPr>
              <a:t>     </a:t>
            </a:r>
            <a:r>
              <a:rPr lang="en-US" sz="1600" dirty="0">
                <a:solidFill>
                  <a:srgbClr val="182140"/>
                </a:solidFill>
                <a:latin typeface="+mn-lt"/>
                <a:cs typeface="DIN Next LT Pro"/>
              </a:rPr>
              <a:t>#</a:t>
            </a:r>
            <a:r>
              <a:rPr lang="en-US" sz="1600" dirty="0" err="1">
                <a:solidFill>
                  <a:srgbClr val="182140"/>
                </a:solidFill>
                <a:latin typeface="+mn-lt"/>
                <a:cs typeface="DIN Next LT Pro"/>
              </a:rPr>
              <a:t>ESRIevents</a:t>
            </a:r>
            <a:r>
              <a:rPr lang="en-US" sz="1600" dirty="0">
                <a:solidFill>
                  <a:srgbClr val="182140"/>
                </a:solidFill>
                <a:latin typeface="+mn-lt"/>
                <a:cs typeface="DIN Next LT Pro"/>
              </a:rPr>
              <a:t>     #</a:t>
            </a:r>
            <a:r>
              <a:rPr lang="en-US" sz="1600" dirty="0" err="1">
                <a:solidFill>
                  <a:srgbClr val="182140"/>
                </a:solidFill>
                <a:latin typeface="+mn-lt"/>
                <a:cs typeface="DIN Next LT Pro"/>
              </a:rPr>
              <a:t>ESRIpublications</a:t>
            </a:r>
            <a:endParaRPr lang="en-US" sz="1600" dirty="0">
              <a:solidFill>
                <a:srgbClr val="182140"/>
              </a:solidFill>
              <a:latin typeface="+mn-lt"/>
              <a:cs typeface="DIN Next LT Pro"/>
            </a:endParaRPr>
          </a:p>
        </p:txBody>
      </p:sp>
      <p:sp>
        <p:nvSpPr>
          <p:cNvPr id="2" name="Rectangle 1">
            <a:extLst>
              <a:ext uri="{FF2B5EF4-FFF2-40B4-BE49-F238E27FC236}">
                <a16:creationId xmlns:a16="http://schemas.microsoft.com/office/drawing/2014/main" id="{1B76B337-88E6-4999-BE74-ACBAE2FA9515}"/>
              </a:ext>
            </a:extLst>
          </p:cNvPr>
          <p:cNvSpPr/>
          <p:nvPr userDrawn="1"/>
        </p:nvSpPr>
        <p:spPr>
          <a:xfrm>
            <a:off x="6501815" y="6308209"/>
            <a:ext cx="1326517" cy="369332"/>
          </a:xfrm>
          <a:prstGeom prst="rect">
            <a:avLst/>
          </a:prstGeom>
        </p:spPr>
        <p:txBody>
          <a:bodyPr wrap="none">
            <a:spAutoFit/>
          </a:bodyPr>
          <a:lstStyle/>
          <a:p>
            <a:r>
              <a:rPr lang="en-US" sz="1800" b="1" kern="1200" dirty="0">
                <a:solidFill>
                  <a:srgbClr val="182140"/>
                </a:solidFill>
                <a:latin typeface="+mn-lt"/>
                <a:ea typeface="+mn-ea"/>
                <a:cs typeface="DIN Next LT Pro"/>
              </a:rPr>
              <a:t>www.esri.ie</a:t>
            </a:r>
            <a:endParaRPr lang="en-IE" sz="1800" dirty="0"/>
          </a:p>
        </p:txBody>
      </p:sp>
      <p:sp>
        <p:nvSpPr>
          <p:cNvPr id="8" name="Slide Number Placeholder 5">
            <a:extLst>
              <a:ext uri="{FF2B5EF4-FFF2-40B4-BE49-F238E27FC236}">
                <a16:creationId xmlns:a16="http://schemas.microsoft.com/office/drawing/2014/main" id="{F2FE8BB4-D57E-433C-9B86-664E645741C1}"/>
              </a:ext>
            </a:extLst>
          </p:cNvPr>
          <p:cNvSpPr>
            <a:spLocks noGrp="1"/>
          </p:cNvSpPr>
          <p:nvPr>
            <p:ph type="sldNum" sz="quarter" idx="12"/>
          </p:nvPr>
        </p:nvSpPr>
        <p:spPr>
          <a:xfrm>
            <a:off x="-1549021" y="6397339"/>
            <a:ext cx="2133600" cy="365125"/>
          </a:xfrm>
          <a:prstGeom prst="rect">
            <a:avLst/>
          </a:prstGeom>
        </p:spPr>
        <p:txBody>
          <a:bodyPr/>
          <a:lstStyle>
            <a:lvl1pPr>
              <a:defRPr sz="1200"/>
            </a:lvl1pPr>
          </a:lstStyle>
          <a:p>
            <a:pPr algn="r"/>
            <a:fld id="{6032EFF6-B497-1D4E-A557-D85E06E93D4C}" type="slidenum">
              <a:rPr lang="en-US" smtClean="0">
                <a:solidFill>
                  <a:prstClr val="black"/>
                </a:solidFill>
              </a:rPr>
              <a:pPr algn="r"/>
              <a:t>‹#›</a:t>
            </a:fld>
            <a:endParaRPr lang="en-US" dirty="0">
              <a:solidFill>
                <a:prstClr val="black"/>
              </a:solidFill>
            </a:endParaRPr>
          </a:p>
        </p:txBody>
      </p:sp>
      <p:sp>
        <p:nvSpPr>
          <p:cNvPr id="9" name="Date Placeholder 3">
            <a:extLst>
              <a:ext uri="{FF2B5EF4-FFF2-40B4-BE49-F238E27FC236}">
                <a16:creationId xmlns:a16="http://schemas.microsoft.com/office/drawing/2014/main" id="{BA395D20-41D5-462A-8F6D-9ED7F7F2AA3A}"/>
              </a:ext>
            </a:extLst>
          </p:cNvPr>
          <p:cNvSpPr>
            <a:spLocks noGrp="1"/>
          </p:cNvSpPr>
          <p:nvPr>
            <p:ph type="dt" sz="half" idx="10"/>
          </p:nvPr>
        </p:nvSpPr>
        <p:spPr>
          <a:xfrm>
            <a:off x="570931" y="6397339"/>
            <a:ext cx="1585415" cy="365125"/>
          </a:xfrm>
          <a:prstGeom prst="rect">
            <a:avLst/>
          </a:prstGeom>
        </p:spPr>
        <p:txBody>
          <a:bodyPr/>
          <a:lstStyle>
            <a:lvl1pPr>
              <a:defRPr sz="1200"/>
            </a:lvl1pPr>
          </a:lstStyle>
          <a:p>
            <a:r>
              <a:rPr lang="en-US" smtClean="0">
                <a:solidFill>
                  <a:prstClr val="black"/>
                </a:solidFill>
              </a:rPr>
              <a:t>17 September 2019</a:t>
            </a:r>
            <a:endParaRPr lang="en-US" dirty="0">
              <a:solidFill>
                <a:prstClr val="black"/>
              </a:solidFill>
            </a:endParaRPr>
          </a:p>
        </p:txBody>
      </p:sp>
      <p:sp>
        <p:nvSpPr>
          <p:cNvPr id="4" name="Text Placeholder 3"/>
          <p:cNvSpPr>
            <a:spLocks noGrp="1"/>
          </p:cNvSpPr>
          <p:nvPr>
            <p:ph type="body" sz="quarter" idx="13" hasCustomPrompt="1"/>
          </p:nvPr>
        </p:nvSpPr>
        <p:spPr>
          <a:xfrm>
            <a:off x="1997075" y="314325"/>
            <a:ext cx="6759575" cy="614363"/>
          </a:xfrm>
        </p:spPr>
        <p:txBody>
          <a:bodyPr/>
          <a:lstStyle>
            <a:lvl1pPr marL="0" indent="0">
              <a:buClrTx/>
              <a:buFont typeface="Arial" panose="020B0604020202020204" pitchFamily="34" charset="0"/>
              <a:buNone/>
              <a:defRPr baseline="0"/>
            </a:lvl1pPr>
            <a:lvl2pPr marL="742950" indent="-285750">
              <a:buClrTx/>
              <a:buFont typeface="Arial" panose="020B0604020202020204" pitchFamily="34" charset="0"/>
              <a:buChar char="•"/>
              <a:defRPr/>
            </a:lvl2pPr>
            <a:lvl3pPr marL="1143000" indent="-228600">
              <a:buClrTx/>
              <a:buFont typeface="Arial" panose="020B0604020202020204" pitchFamily="34" charset="0"/>
              <a:buChar char="•"/>
              <a:defRPr/>
            </a:lvl3pPr>
            <a:lvl4pPr marL="1600200" indent="-228600">
              <a:buClrTx/>
              <a:buFont typeface="Arial" panose="020B0604020202020204" pitchFamily="34" charset="0"/>
              <a:buChar char="•"/>
              <a:defRPr/>
            </a:lvl4pPr>
            <a:lvl5pPr marL="2057400" indent="-228600">
              <a:buClrTx/>
              <a:buFont typeface="Arial" panose="020B0604020202020204" pitchFamily="34" charset="0"/>
              <a:buChar char="•"/>
              <a:defRPr/>
            </a:lvl5pPr>
          </a:lstStyle>
          <a:p>
            <a:pPr lvl="0"/>
            <a:r>
              <a:rPr lang="en-IE" dirty="0" smtClean="0"/>
              <a:t>TITLE</a:t>
            </a:r>
            <a:endParaRPr lang="en-IE" dirty="0"/>
          </a:p>
        </p:txBody>
      </p:sp>
      <p:sp>
        <p:nvSpPr>
          <p:cNvPr id="10" name="Content Placeholder 9"/>
          <p:cNvSpPr>
            <a:spLocks noGrp="1"/>
          </p:cNvSpPr>
          <p:nvPr>
            <p:ph sz="quarter" idx="14" hasCustomPrompt="1"/>
          </p:nvPr>
        </p:nvSpPr>
        <p:spPr>
          <a:xfrm>
            <a:off x="339168" y="1049688"/>
            <a:ext cx="8601075" cy="4891087"/>
          </a:xfrm>
        </p:spPr>
        <p:txBody>
          <a:bodyPr/>
          <a:lstStyle>
            <a:lvl1pPr marL="0" indent="0">
              <a:buClrTx/>
              <a:buFont typeface="Arial" panose="020B0604020202020204" pitchFamily="34" charset="0"/>
              <a:buNone/>
              <a:defRPr baseline="0"/>
            </a:lvl1pPr>
            <a:lvl2pPr marL="742950" indent="-285750">
              <a:buClrTx/>
              <a:buFont typeface="Arial" panose="020B0604020202020204" pitchFamily="34" charset="0"/>
              <a:buChar char="•"/>
              <a:defRPr/>
            </a:lvl2pPr>
            <a:lvl3pPr marL="1143000" indent="-228600">
              <a:buClrTx/>
              <a:buFont typeface="Arial" panose="020B0604020202020204" pitchFamily="34" charset="0"/>
              <a:buChar char="•"/>
              <a:defRPr/>
            </a:lvl3pPr>
            <a:lvl4pPr marL="1600200" indent="-228600">
              <a:buClrTx/>
              <a:buFont typeface="Arial" panose="020B0604020202020204" pitchFamily="34" charset="0"/>
              <a:buChar char="•"/>
              <a:defRPr/>
            </a:lvl4pPr>
            <a:lvl5pPr marL="2057400" indent="-228600">
              <a:buClrTx/>
              <a:buFont typeface="Arial" panose="020B0604020202020204" pitchFamily="34" charset="0"/>
              <a:buChar char="•"/>
              <a:defRPr/>
            </a:lvl5pPr>
          </a:lstStyle>
          <a:p>
            <a:pPr lvl="0"/>
            <a:r>
              <a:rPr lang="en-US" dirty="0" smtClean="0"/>
              <a:t>Content</a:t>
            </a:r>
            <a:endParaRPr lang="en-IE" dirty="0"/>
          </a:p>
        </p:txBody>
      </p:sp>
    </p:spTree>
    <p:extLst>
      <p:ext uri="{BB962C8B-B14F-4D97-AF65-F5344CB8AC3E}">
        <p14:creationId xmlns:p14="http://schemas.microsoft.com/office/powerpoint/2010/main" val="4105622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97982" y="6349713"/>
            <a:ext cx="1585415" cy="365125"/>
          </a:xfrm>
          <a:prstGeom prst="rect">
            <a:avLst/>
          </a:prstGeom>
        </p:spPr>
        <p:txBody>
          <a:bodyPr/>
          <a:lstStyle>
            <a:lvl1pPr>
              <a:defRPr sz="1200"/>
            </a:lvl1pPr>
          </a:lstStyle>
          <a:p>
            <a:r>
              <a:rPr lang="en-US" smtClean="0">
                <a:solidFill>
                  <a:prstClr val="black"/>
                </a:solidFill>
              </a:rPr>
              <a:t>17 September 2019</a:t>
            </a:r>
            <a:endParaRPr lang="en-US" dirty="0">
              <a:solidFill>
                <a:prstClr val="black"/>
              </a:solidFill>
            </a:endParaRPr>
          </a:p>
        </p:txBody>
      </p:sp>
      <p:sp>
        <p:nvSpPr>
          <p:cNvPr id="6" name="Slide Number Placeholder 5"/>
          <p:cNvSpPr>
            <a:spLocks noGrp="1"/>
          </p:cNvSpPr>
          <p:nvPr>
            <p:ph type="sldNum" sz="quarter" idx="12"/>
          </p:nvPr>
        </p:nvSpPr>
        <p:spPr>
          <a:xfrm>
            <a:off x="-1549021" y="6349714"/>
            <a:ext cx="2133600" cy="365125"/>
          </a:xfrm>
          <a:prstGeom prst="rect">
            <a:avLst/>
          </a:prstGeom>
        </p:spPr>
        <p:txBody>
          <a:bodyPr/>
          <a:lstStyle>
            <a:lvl1pPr>
              <a:defRPr sz="1200"/>
            </a:lvl1pPr>
          </a:lstStyle>
          <a:p>
            <a:pPr algn="r"/>
            <a:fld id="{6032EFF6-B497-1D4E-A557-D85E06E93D4C}" type="slidenum">
              <a:rPr lang="en-US" smtClean="0">
                <a:solidFill>
                  <a:prstClr val="black"/>
                </a:solidFill>
              </a:rPr>
              <a:pPr algn="r"/>
              <a:t>‹#›</a:t>
            </a:fld>
            <a:endParaRPr lang="en-US" dirty="0">
              <a:solidFill>
                <a:prstClr val="black"/>
              </a:solidFill>
            </a:endParaRPr>
          </a:p>
        </p:txBody>
      </p:sp>
      <p:sp>
        <p:nvSpPr>
          <p:cNvPr id="3" name="Content Placeholder 2"/>
          <p:cNvSpPr>
            <a:spLocks noGrp="1"/>
          </p:cNvSpPr>
          <p:nvPr>
            <p:ph sz="quarter" idx="13" hasCustomPrompt="1"/>
          </p:nvPr>
        </p:nvSpPr>
        <p:spPr>
          <a:xfrm>
            <a:off x="1141413" y="1806575"/>
            <a:ext cx="7629525" cy="4038600"/>
          </a:xfrm>
        </p:spPr>
        <p:txBody>
          <a:bodyPr/>
          <a:lstStyle>
            <a:lvl1pPr marL="0" indent="0">
              <a:buFont typeface="Arial" panose="020B0604020202020204" pitchFamily="34" charset="0"/>
              <a:buNone/>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IE" dirty="0" smtClean="0"/>
              <a:t>Content</a:t>
            </a:r>
            <a:endParaRPr lang="en-IE" dirty="0"/>
          </a:p>
        </p:txBody>
      </p:sp>
      <p:sp>
        <p:nvSpPr>
          <p:cNvPr id="9" name="Text Placeholder 8"/>
          <p:cNvSpPr>
            <a:spLocks noGrp="1"/>
          </p:cNvSpPr>
          <p:nvPr>
            <p:ph type="body" sz="quarter" idx="14" hasCustomPrompt="1"/>
          </p:nvPr>
        </p:nvSpPr>
        <p:spPr>
          <a:xfrm>
            <a:off x="1155803" y="533400"/>
            <a:ext cx="7461148" cy="1003300"/>
          </a:xfrm>
        </p:spPr>
        <p:txBody>
          <a:bodyPr/>
          <a:lstStyle>
            <a:lvl1pPr marL="0" indent="0">
              <a:buClrTx/>
              <a:buFont typeface="Arial" panose="020B0604020202020204" pitchFamily="34" charset="0"/>
              <a:buNone/>
              <a:defRPr/>
            </a:lvl1pPr>
            <a:lvl2pPr marL="742950" indent="-285750">
              <a:buClrTx/>
              <a:buFont typeface="Arial" panose="020B0604020202020204" pitchFamily="34" charset="0"/>
              <a:buChar char="•"/>
              <a:defRPr/>
            </a:lvl2pPr>
            <a:lvl3pPr marL="1143000" indent="-228600">
              <a:buClrTx/>
              <a:buFont typeface="Arial" panose="020B0604020202020204" pitchFamily="34" charset="0"/>
              <a:buChar char="•"/>
              <a:defRPr/>
            </a:lvl3pPr>
            <a:lvl4pPr marL="1600200" indent="-228600">
              <a:buClrTx/>
              <a:buFont typeface="Arial" panose="020B0604020202020204" pitchFamily="34" charset="0"/>
              <a:buChar char="•"/>
              <a:defRPr/>
            </a:lvl4pPr>
            <a:lvl5pPr marL="2057400" indent="-228600">
              <a:buClrTx/>
              <a:buFont typeface="Arial" panose="020B0604020202020204" pitchFamily="34" charset="0"/>
              <a:buChar char="•"/>
              <a:defRPr/>
            </a:lvl5pPr>
          </a:lstStyle>
          <a:p>
            <a:pPr lvl="0"/>
            <a:r>
              <a:rPr lang="en-US" dirty="0" smtClean="0"/>
              <a:t>TITLE</a:t>
            </a:r>
          </a:p>
        </p:txBody>
      </p:sp>
    </p:spTree>
    <p:extLst>
      <p:ext uri="{BB962C8B-B14F-4D97-AF65-F5344CB8AC3E}">
        <p14:creationId xmlns:p14="http://schemas.microsoft.com/office/powerpoint/2010/main" val="3869320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file://localhost/Users/paul/Desktop/Work/PM%20Comm%20Work/ESRI/2413%20ESRI%20Literature/Powerpoint/esripowerpointcover%20v8.png"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dirty="0"/>
              <a:t>Click to edit Master title style</a:t>
            </a:r>
            <a:endParaRPr lang="en-US" dirty="0"/>
          </a:p>
        </p:txBody>
      </p:sp>
      <p:sp>
        <p:nvSpPr>
          <p:cNvPr id="3" name="Text Placeholder 2"/>
          <p:cNvSpPr>
            <a:spLocks noGrp="1"/>
          </p:cNvSpPr>
          <p:nvPr>
            <p:ph type="body" idx="1"/>
          </p:nvPr>
        </p:nvSpPr>
        <p:spPr>
          <a:xfrm>
            <a:off x="457200" y="1600200"/>
            <a:ext cx="8229600" cy="4354681"/>
          </a:xfrm>
          <a:prstGeom prst="rect">
            <a:avLst/>
          </a:prstGeom>
        </p:spPr>
        <p:txBody>
          <a:bodyPr vert="horz" lIns="91440" tIns="45720" rIns="91440" bIns="45720" rtlCol="0">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Footer Placeholder 4"/>
          <p:cNvSpPr>
            <a:spLocks noGrp="1"/>
          </p:cNvSpPr>
          <p:nvPr>
            <p:ph type="ftr" sz="quarter" idx="3"/>
          </p:nvPr>
        </p:nvSpPr>
        <p:spPr>
          <a:xfrm>
            <a:off x="457200" y="629363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esripowerpointcover v8.png" descr="/Users/paul/Desktop/Work/PM Comm Work/ESRI/2413 ESRI Literature/Powerpoint/esripowerpointcover v8.png"/>
          <p:cNvPicPr>
            <a:picLocks noChangeAspect="1"/>
          </p:cNvPicPr>
          <p:nvPr userDrawn="1"/>
        </p:nvPicPr>
        <p:blipFill>
          <a:blip r:embed="rId5" r:link="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F2B4F3B-FAF1-49E7-B28C-C05D4937F710}"/>
              </a:ext>
            </a:extLst>
          </p:cNvPr>
          <p:cNvSpPr/>
          <p:nvPr userDrawn="1"/>
        </p:nvSpPr>
        <p:spPr>
          <a:xfrm>
            <a:off x="1921421" y="6300920"/>
            <a:ext cx="5329921" cy="338554"/>
          </a:xfrm>
          <a:prstGeom prst="rect">
            <a:avLst/>
          </a:prstGeom>
        </p:spPr>
        <p:txBody>
          <a:bodyPr wrap="none">
            <a:spAutoFit/>
          </a:bodyPr>
          <a:lstStyle/>
          <a:p>
            <a:pPr algn="r"/>
            <a:r>
              <a:rPr lang="en-US" sz="1600" dirty="0">
                <a:solidFill>
                  <a:srgbClr val="182140"/>
                </a:solidFill>
                <a:latin typeface="+mj-lt"/>
                <a:cs typeface="DIN Next LT Pro"/>
              </a:rPr>
              <a:t>www.esri.ie</a:t>
            </a:r>
            <a:r>
              <a:rPr lang="en-US" sz="1600" baseline="0" dirty="0">
                <a:solidFill>
                  <a:srgbClr val="182140"/>
                </a:solidFill>
                <a:latin typeface="+mj-lt"/>
                <a:cs typeface="DIN Next LT Pro"/>
              </a:rPr>
              <a:t>   </a:t>
            </a:r>
            <a:r>
              <a:rPr lang="en-US" sz="1600" dirty="0">
                <a:solidFill>
                  <a:srgbClr val="182140"/>
                </a:solidFill>
                <a:latin typeface="+mj-lt"/>
                <a:cs typeface="DIN Next LT Pro"/>
              </a:rPr>
              <a:t>@</a:t>
            </a:r>
            <a:r>
              <a:rPr lang="en-US" sz="1600" dirty="0" err="1">
                <a:solidFill>
                  <a:srgbClr val="182140"/>
                </a:solidFill>
                <a:latin typeface="+mj-lt"/>
                <a:cs typeface="DIN Next LT Pro"/>
              </a:rPr>
              <a:t>ESRIDublin</a:t>
            </a:r>
            <a:r>
              <a:rPr lang="en-US" sz="1600" baseline="0" dirty="0">
                <a:solidFill>
                  <a:srgbClr val="182140"/>
                </a:solidFill>
                <a:latin typeface="+mj-lt"/>
                <a:cs typeface="DIN Next LT Pro"/>
              </a:rPr>
              <a:t>     </a:t>
            </a:r>
            <a:r>
              <a:rPr lang="en-US" sz="1600" dirty="0">
                <a:solidFill>
                  <a:srgbClr val="182140"/>
                </a:solidFill>
                <a:latin typeface="+mj-lt"/>
                <a:cs typeface="DIN Next LT Pro"/>
              </a:rPr>
              <a:t>#</a:t>
            </a:r>
            <a:r>
              <a:rPr lang="en-US" sz="1600" dirty="0" err="1">
                <a:solidFill>
                  <a:srgbClr val="182140"/>
                </a:solidFill>
                <a:latin typeface="+mj-lt"/>
                <a:cs typeface="DIN Next LT Pro"/>
              </a:rPr>
              <a:t>ESRIevents</a:t>
            </a:r>
            <a:r>
              <a:rPr lang="en-US" sz="1600" dirty="0">
                <a:solidFill>
                  <a:srgbClr val="182140"/>
                </a:solidFill>
                <a:latin typeface="+mj-lt"/>
                <a:cs typeface="DIN Next LT Pro"/>
              </a:rPr>
              <a:t>     #</a:t>
            </a:r>
            <a:r>
              <a:rPr lang="en-US" sz="1600" dirty="0" err="1">
                <a:solidFill>
                  <a:srgbClr val="182140"/>
                </a:solidFill>
                <a:latin typeface="+mj-lt"/>
                <a:cs typeface="DIN Next LT Pro"/>
              </a:rPr>
              <a:t>ESRIpublications</a:t>
            </a:r>
            <a:endParaRPr lang="en-US" sz="1600" dirty="0">
              <a:solidFill>
                <a:srgbClr val="182140"/>
              </a:solidFill>
              <a:latin typeface="+mj-lt"/>
              <a:cs typeface="DIN Next LT Pro"/>
            </a:endParaRPr>
          </a:p>
        </p:txBody>
      </p:sp>
      <p:sp>
        <p:nvSpPr>
          <p:cNvPr id="7" name="Date Placeholder 3">
            <a:extLst>
              <a:ext uri="{FF2B5EF4-FFF2-40B4-BE49-F238E27FC236}">
                <a16:creationId xmlns:a16="http://schemas.microsoft.com/office/drawing/2014/main" id="{9B5C6CDB-F91D-496E-B5A5-CB48DA75B86D}"/>
              </a:ext>
            </a:extLst>
          </p:cNvPr>
          <p:cNvSpPr>
            <a:spLocks noGrp="1"/>
          </p:cNvSpPr>
          <p:nvPr>
            <p:ph type="dt" sz="half" idx="2"/>
          </p:nvPr>
        </p:nvSpPr>
        <p:spPr>
          <a:xfrm>
            <a:off x="599506" y="6349714"/>
            <a:ext cx="1585415" cy="365125"/>
          </a:xfrm>
          <a:prstGeom prst="rect">
            <a:avLst/>
          </a:prstGeom>
        </p:spPr>
        <p:txBody>
          <a:bodyPr/>
          <a:lstStyle>
            <a:lvl1pPr>
              <a:defRPr sz="1200"/>
            </a:lvl1pPr>
          </a:lstStyle>
          <a:p>
            <a:r>
              <a:rPr lang="en-US" smtClean="0">
                <a:solidFill>
                  <a:prstClr val="black"/>
                </a:solidFill>
              </a:rPr>
              <a:t>17 September 2019</a:t>
            </a:r>
            <a:endParaRPr lang="en-US" dirty="0">
              <a:solidFill>
                <a:prstClr val="black"/>
              </a:solidFill>
            </a:endParaRPr>
          </a:p>
        </p:txBody>
      </p:sp>
      <p:sp>
        <p:nvSpPr>
          <p:cNvPr id="9" name="Slide Number Placeholder 5">
            <a:extLst>
              <a:ext uri="{FF2B5EF4-FFF2-40B4-BE49-F238E27FC236}">
                <a16:creationId xmlns:a16="http://schemas.microsoft.com/office/drawing/2014/main" id="{52180F9D-AE94-4596-BED8-AFBA57A8F315}"/>
              </a:ext>
            </a:extLst>
          </p:cNvPr>
          <p:cNvSpPr>
            <a:spLocks noGrp="1"/>
          </p:cNvSpPr>
          <p:nvPr>
            <p:ph type="sldNum" sz="quarter" idx="4"/>
          </p:nvPr>
        </p:nvSpPr>
        <p:spPr>
          <a:xfrm>
            <a:off x="-1529971" y="6349714"/>
            <a:ext cx="2133600" cy="365125"/>
          </a:xfrm>
          <a:prstGeom prst="rect">
            <a:avLst/>
          </a:prstGeom>
        </p:spPr>
        <p:txBody>
          <a:bodyPr/>
          <a:lstStyle>
            <a:lvl1pPr>
              <a:defRPr sz="1200"/>
            </a:lvl1pPr>
          </a:lstStyle>
          <a:p>
            <a:pPr algn="r"/>
            <a:fld id="{6032EFF6-B497-1D4E-A557-D85E06E93D4C}"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256757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3" r:id="rId3"/>
  </p:sldLayoutIdLst>
  <p:timing>
    <p:tnLst>
      <p:par>
        <p:cTn id="1" dur="indefinite" restart="never" nodeType="tmRoot"/>
      </p:par>
    </p:tnLst>
  </p:timing>
  <p:hf hdr="0" ftr="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AD112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D112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D112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61946" y="341023"/>
            <a:ext cx="5815552" cy="1521027"/>
          </a:xfrm>
        </p:spPr>
        <p:txBody>
          <a:bodyPr>
            <a:noAutofit/>
          </a:bodyPr>
          <a:lstStyle/>
          <a:p>
            <a:r>
              <a:rPr lang="en-GB" dirty="0"/>
              <a:t>Deep Electrification </a:t>
            </a:r>
            <a:r>
              <a:rPr lang="en-GB" dirty="0" smtClean="0"/>
              <a:t>of Residential </a:t>
            </a:r>
            <a:r>
              <a:rPr lang="en-GB" dirty="0"/>
              <a:t>Heating and Possible Implications</a:t>
            </a:r>
            <a:endParaRPr lang="en-IE" dirty="0"/>
          </a:p>
        </p:txBody>
      </p:sp>
      <p:sp>
        <p:nvSpPr>
          <p:cNvPr id="4" name="Title 1"/>
          <p:cNvSpPr txBox="1">
            <a:spLocks/>
          </p:cNvSpPr>
          <p:nvPr/>
        </p:nvSpPr>
        <p:spPr>
          <a:xfrm>
            <a:off x="0" y="1922801"/>
            <a:ext cx="3352800" cy="417169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US" sz="1600" dirty="0">
                <a:solidFill>
                  <a:schemeClr val="bg1"/>
                </a:solidFill>
                <a:cs typeface="DIN Next LT Pro"/>
              </a:rPr>
              <a:t>DATE</a:t>
            </a:r>
          </a:p>
          <a:p>
            <a:r>
              <a:rPr lang="en-US" sz="1600" dirty="0" smtClean="0">
                <a:solidFill>
                  <a:schemeClr val="bg2">
                    <a:lumMod val="75000"/>
                  </a:schemeClr>
                </a:solidFill>
                <a:cs typeface="DIN Next LT Pro"/>
              </a:rPr>
              <a:t>17</a:t>
            </a:r>
            <a:r>
              <a:rPr lang="en-US" sz="1600" baseline="30000" dirty="0" smtClean="0">
                <a:solidFill>
                  <a:schemeClr val="bg2">
                    <a:lumMod val="75000"/>
                  </a:schemeClr>
                </a:solidFill>
                <a:cs typeface="DIN Next LT Pro"/>
              </a:rPr>
              <a:t>th</a:t>
            </a:r>
            <a:r>
              <a:rPr lang="en-US" sz="1600" dirty="0" smtClean="0">
                <a:solidFill>
                  <a:schemeClr val="bg2">
                    <a:lumMod val="75000"/>
                  </a:schemeClr>
                </a:solidFill>
                <a:cs typeface="DIN Next LT Pro"/>
              </a:rPr>
              <a:t> September 2019</a:t>
            </a:r>
            <a:endParaRPr lang="en-US" sz="1600" dirty="0">
              <a:solidFill>
                <a:schemeClr val="bg2">
                  <a:lumMod val="75000"/>
                </a:schemeClr>
              </a:solidFill>
              <a:cs typeface="DIN Next LT Pro"/>
            </a:endParaRPr>
          </a:p>
          <a:p>
            <a:endParaRPr lang="en-US" sz="1600" dirty="0">
              <a:solidFill>
                <a:schemeClr val="bg1"/>
              </a:solidFill>
              <a:cs typeface="DIN Next LT Pro"/>
            </a:endParaRPr>
          </a:p>
          <a:p>
            <a:r>
              <a:rPr lang="en-US" sz="1600" dirty="0">
                <a:solidFill>
                  <a:schemeClr val="bg1"/>
                </a:solidFill>
                <a:cs typeface="DIN Next LT Pro"/>
              </a:rPr>
              <a:t>VENUE</a:t>
            </a:r>
          </a:p>
          <a:p>
            <a:r>
              <a:rPr lang="en-GB" sz="1600" dirty="0" smtClean="0">
                <a:solidFill>
                  <a:srgbClr val="C4BD97"/>
                </a:solidFill>
                <a:cs typeface="DIN Next LT Pro"/>
              </a:rPr>
              <a:t>ESRI, Whitaker Square, Dublin</a:t>
            </a:r>
          </a:p>
          <a:p>
            <a:endParaRPr lang="en-US" sz="1600" dirty="0">
              <a:solidFill>
                <a:schemeClr val="bg1"/>
              </a:solidFill>
              <a:cs typeface="DIN Next LT Pro"/>
            </a:endParaRPr>
          </a:p>
          <a:p>
            <a:r>
              <a:rPr lang="en-US" sz="1600" dirty="0" smtClean="0">
                <a:solidFill>
                  <a:schemeClr val="bg1"/>
                </a:solidFill>
                <a:cs typeface="DIN Next LT Pro"/>
              </a:rPr>
              <a:t>AUTHORS</a:t>
            </a:r>
            <a:endParaRPr lang="en-US" sz="1600" dirty="0">
              <a:solidFill>
                <a:schemeClr val="bg1"/>
              </a:solidFill>
              <a:cs typeface="DIN Next LT Pro"/>
            </a:endParaRPr>
          </a:p>
          <a:p>
            <a:r>
              <a:rPr lang="en-US" sz="1600" dirty="0" smtClean="0">
                <a:solidFill>
                  <a:schemeClr val="bg2">
                    <a:lumMod val="75000"/>
                  </a:schemeClr>
                </a:solidFill>
                <a:cs typeface="DIN Next LT Pro"/>
              </a:rPr>
              <a:t>Ankita Singh Gaur</a:t>
            </a:r>
          </a:p>
          <a:p>
            <a:r>
              <a:rPr lang="en-US" sz="1600" dirty="0" smtClean="0">
                <a:solidFill>
                  <a:schemeClr val="bg2">
                    <a:lumMod val="75000"/>
                  </a:schemeClr>
                </a:solidFill>
                <a:cs typeface="DIN Next LT Pro"/>
              </a:rPr>
              <a:t>Desta Fitiwi</a:t>
            </a:r>
          </a:p>
          <a:p>
            <a:r>
              <a:rPr lang="en-US" sz="1600" dirty="0" smtClean="0">
                <a:solidFill>
                  <a:schemeClr val="bg2">
                    <a:lumMod val="75000"/>
                  </a:schemeClr>
                </a:solidFill>
                <a:cs typeface="DIN Next LT Pro"/>
              </a:rPr>
              <a:t>John Curtis</a:t>
            </a:r>
          </a:p>
          <a:p>
            <a:r>
              <a:rPr lang="en-US" sz="1600" dirty="0">
                <a:solidFill>
                  <a:schemeClr val="bg2">
                    <a:lumMod val="75000"/>
                  </a:schemeClr>
                </a:solidFill>
                <a:cs typeface="DIN Next LT Pro"/>
              </a:rPr>
              <a:t>Muireann </a:t>
            </a:r>
            <a:r>
              <a:rPr lang="en-US" sz="1600" dirty="0" smtClean="0">
                <a:solidFill>
                  <a:schemeClr val="bg2">
                    <a:lumMod val="75000"/>
                  </a:schemeClr>
                </a:solidFill>
                <a:cs typeface="DIN Next LT Pro"/>
              </a:rPr>
              <a:t>Lynch</a:t>
            </a:r>
            <a:endParaRPr lang="en-US" sz="1600" dirty="0">
              <a:solidFill>
                <a:schemeClr val="bg1"/>
              </a:solidFill>
              <a:cs typeface="DIN Next LT Pro"/>
            </a:endParaRPr>
          </a:p>
        </p:txBody>
      </p:sp>
    </p:spTree>
    <p:extLst>
      <p:ext uri="{BB962C8B-B14F-4D97-AF65-F5344CB8AC3E}">
        <p14:creationId xmlns:p14="http://schemas.microsoft.com/office/powerpoint/2010/main" val="2987183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10</a:t>
            </a:fld>
            <a:endParaRPr lang="en-US" dirty="0">
              <a:solidFill>
                <a:prstClr val="black"/>
              </a:solidFill>
            </a:endParaRPr>
          </a:p>
        </p:txBody>
      </p:sp>
      <p:sp>
        <p:nvSpPr>
          <p:cNvPr id="4" name="Content Placeholder 3"/>
          <p:cNvSpPr>
            <a:spLocks noGrp="1"/>
          </p:cNvSpPr>
          <p:nvPr>
            <p:ph sz="quarter" idx="13"/>
          </p:nvPr>
        </p:nvSpPr>
        <p:spPr>
          <a:xfrm>
            <a:off x="732011" y="2096721"/>
            <a:ext cx="8308731" cy="4038600"/>
          </a:xfrm>
        </p:spPr>
        <p:txBody>
          <a:bodyPr>
            <a:normAutofit/>
          </a:bodyPr>
          <a:lstStyle/>
          <a:p>
            <a:pPr lvl="0">
              <a:buClrTx/>
            </a:pPr>
            <a:r>
              <a:rPr lang="en-IE" sz="2400" b="1" cap="small" dirty="0" smtClean="0">
                <a:solidFill>
                  <a:srgbClr val="00B050"/>
                </a:solidFill>
                <a:latin typeface="Cambria" pitchFamily="18" charset="0"/>
                <a:cs typeface="Arial" pitchFamily="34" charset="0"/>
              </a:rPr>
              <a:t>Case-1</a:t>
            </a:r>
            <a:r>
              <a:rPr lang="en-IE" sz="2400" b="1" cap="small" dirty="0" smtClean="0">
                <a:solidFill>
                  <a:srgbClr val="1C3260"/>
                </a:solidFill>
                <a:latin typeface="Cambria" pitchFamily="18" charset="0"/>
                <a:cs typeface="Arial" pitchFamily="34" charset="0"/>
              </a:rPr>
              <a:t>: Impact of electrifying new housing developments</a:t>
            </a:r>
          </a:p>
          <a:p>
            <a:pPr lvl="0">
              <a:buClrTx/>
            </a:pPr>
            <a:r>
              <a:rPr lang="en-IE" sz="2400" b="1" cap="small" dirty="0" smtClean="0">
                <a:solidFill>
                  <a:srgbClr val="1C3260"/>
                </a:solidFill>
                <a:latin typeface="Cambria" pitchFamily="18" charset="0"/>
                <a:cs typeface="Arial" pitchFamily="34" charset="0"/>
              </a:rPr>
              <a:t> </a:t>
            </a:r>
            <a:endParaRPr lang="en-GB" sz="2400" dirty="0">
              <a:solidFill>
                <a:prstClr val="black"/>
              </a:solidFill>
            </a:endParaRPr>
          </a:p>
          <a:p>
            <a:pPr lvl="0"/>
            <a:r>
              <a:rPr lang="en-IE" sz="2400" b="1" cap="small" dirty="0" smtClean="0">
                <a:solidFill>
                  <a:schemeClr val="accent6">
                    <a:lumMod val="75000"/>
                  </a:schemeClr>
                </a:solidFill>
                <a:latin typeface="Cambria" pitchFamily="18" charset="0"/>
                <a:cs typeface="Arial" pitchFamily="34" charset="0"/>
              </a:rPr>
              <a:t>Case-2: </a:t>
            </a:r>
            <a:r>
              <a:rPr lang="en-IE" sz="2400" b="1" cap="small" dirty="0" smtClean="0">
                <a:solidFill>
                  <a:schemeClr val="tx2">
                    <a:lumMod val="75000"/>
                  </a:schemeClr>
                </a:solidFill>
                <a:latin typeface="Cambria" pitchFamily="18" charset="0"/>
                <a:cs typeface="Arial" pitchFamily="34" charset="0"/>
              </a:rPr>
              <a:t>Impact of retrofitting old housing stock</a:t>
            </a:r>
            <a:endParaRPr lang="en-GB" sz="2400" dirty="0">
              <a:solidFill>
                <a:schemeClr val="tx2">
                  <a:lumMod val="75000"/>
                </a:schemeClr>
              </a:solidFill>
            </a:endParaRPr>
          </a:p>
        </p:txBody>
      </p:sp>
      <p:sp>
        <p:nvSpPr>
          <p:cNvPr id="5" name="Text Placeholder 4"/>
          <p:cNvSpPr>
            <a:spLocks noGrp="1"/>
          </p:cNvSpPr>
          <p:nvPr>
            <p:ph type="body" sz="quarter" idx="14"/>
          </p:nvPr>
        </p:nvSpPr>
        <p:spPr/>
        <p:txBody>
          <a:bodyPr/>
          <a:lstStyle/>
          <a:p>
            <a:pPr lvl="0"/>
            <a:r>
              <a:rPr lang="en-IE" b="1" cap="small" dirty="0" smtClean="0">
                <a:solidFill>
                  <a:srgbClr val="1C3260"/>
                </a:solidFill>
                <a:latin typeface="Cambria" pitchFamily="18" charset="0"/>
                <a:cs typeface="Arial" pitchFamily="34" charset="0"/>
              </a:rPr>
              <a:t>Case Studies</a:t>
            </a:r>
            <a:endParaRPr lang="en-GB" dirty="0">
              <a:solidFill>
                <a:prstClr val="black"/>
              </a:solidFill>
            </a:endParaRPr>
          </a:p>
        </p:txBody>
      </p:sp>
    </p:spTree>
    <p:extLst>
      <p:ext uri="{BB962C8B-B14F-4D97-AF65-F5344CB8AC3E}">
        <p14:creationId xmlns:p14="http://schemas.microsoft.com/office/powerpoint/2010/main" val="4242647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11</a:t>
            </a:fld>
            <a:endParaRPr lang="en-US" dirty="0">
              <a:solidFill>
                <a:prstClr val="black"/>
              </a:solidFill>
            </a:endParaRPr>
          </a:p>
        </p:txBody>
      </p:sp>
      <p:sp>
        <p:nvSpPr>
          <p:cNvPr id="4" name="Content Placeholder 3"/>
          <p:cNvSpPr>
            <a:spLocks noGrp="1"/>
          </p:cNvSpPr>
          <p:nvPr>
            <p:ph sz="quarter" idx="13"/>
          </p:nvPr>
        </p:nvSpPr>
        <p:spPr/>
        <p:txBody>
          <a:bodyPr>
            <a:normAutofit/>
          </a:bodyPr>
          <a:lstStyle/>
          <a:p>
            <a:pPr algn="ctr"/>
            <a:r>
              <a:rPr lang="en-IE" sz="4800" b="1" cap="small" dirty="0">
                <a:solidFill>
                  <a:srgbClr val="00B050"/>
                </a:solidFill>
                <a:latin typeface="Cambria" pitchFamily="18" charset="0"/>
                <a:cs typeface="Arial" pitchFamily="34" charset="0"/>
              </a:rPr>
              <a:t>Case-1</a:t>
            </a:r>
            <a:endParaRPr lang="en-GB" sz="4800" dirty="0"/>
          </a:p>
        </p:txBody>
      </p:sp>
    </p:spTree>
    <p:extLst>
      <p:ext uri="{BB962C8B-B14F-4D97-AF65-F5344CB8AC3E}">
        <p14:creationId xmlns:p14="http://schemas.microsoft.com/office/powerpoint/2010/main" val="2563325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12</a:t>
            </a:fld>
            <a:endParaRPr lang="en-US" dirty="0">
              <a:solidFill>
                <a:prstClr val="black"/>
              </a:solidFill>
            </a:endParaRPr>
          </a:p>
        </p:txBody>
      </p:sp>
      <p:sp>
        <p:nvSpPr>
          <p:cNvPr id="4" name="Content Placeholder 3"/>
          <p:cNvSpPr>
            <a:spLocks noGrp="1"/>
          </p:cNvSpPr>
          <p:nvPr>
            <p:ph sz="quarter" idx="13"/>
          </p:nvPr>
        </p:nvSpPr>
        <p:spPr>
          <a:xfrm>
            <a:off x="1071614" y="2031019"/>
            <a:ext cx="7629525" cy="4038600"/>
          </a:xfrm>
        </p:spPr>
        <p:txBody>
          <a:bodyPr>
            <a:normAutofit/>
          </a:bodyPr>
          <a:lstStyle/>
          <a:p>
            <a:pPr marL="342900" indent="-342900" algn="just">
              <a:buClr>
                <a:schemeClr val="tx2">
                  <a:lumMod val="75000"/>
                </a:schemeClr>
              </a:buClr>
              <a:buFont typeface="Arial" panose="020B0604020202020204" pitchFamily="34" charset="0"/>
              <a:buChar char="•"/>
            </a:pPr>
            <a:r>
              <a:rPr lang="en-GB" sz="2000" dirty="0">
                <a:solidFill>
                  <a:schemeClr val="tx2">
                    <a:lumMod val="50000"/>
                  </a:schemeClr>
                </a:solidFill>
                <a:cs typeface="Arial" pitchFamily="34" charset="0"/>
              </a:rPr>
              <a:t>The transmission system consists of 676 supply and demand points connected by 900 transmission lines and transformers</a:t>
            </a:r>
          </a:p>
          <a:p>
            <a:pPr algn="just">
              <a:buClr>
                <a:schemeClr val="tx2">
                  <a:lumMod val="75000"/>
                </a:schemeClr>
              </a:buClr>
            </a:pPr>
            <a:endParaRPr lang="en-IE" sz="1000" dirty="0" smtClean="0">
              <a:solidFill>
                <a:schemeClr val="tx2">
                  <a:lumMod val="50000"/>
                </a:schemeClr>
              </a:solidFill>
              <a:cs typeface="Arial" pitchFamily="34" charset="0"/>
            </a:endParaRPr>
          </a:p>
          <a:p>
            <a:pPr marL="342900" indent="-342900" algn="just">
              <a:buClr>
                <a:schemeClr val="tx2">
                  <a:lumMod val="75000"/>
                </a:schemeClr>
              </a:buClr>
              <a:buFont typeface="Arial" panose="020B0604020202020204" pitchFamily="34" charset="0"/>
              <a:buChar char="•"/>
            </a:pPr>
            <a:r>
              <a:rPr lang="en-GB" sz="2000" dirty="0">
                <a:solidFill>
                  <a:schemeClr val="tx2">
                    <a:lumMod val="50000"/>
                  </a:schemeClr>
                </a:solidFill>
              </a:rPr>
              <a:t>Heat pump (HP) capacity- 1.504 </a:t>
            </a:r>
            <a:r>
              <a:rPr lang="en-GB" sz="2000" dirty="0" smtClean="0">
                <a:solidFill>
                  <a:schemeClr val="tx2">
                    <a:lumMod val="50000"/>
                  </a:schemeClr>
                </a:solidFill>
              </a:rPr>
              <a:t>kW</a:t>
            </a:r>
            <a:r>
              <a:rPr lang="en-GB" sz="2000" dirty="0">
                <a:solidFill>
                  <a:schemeClr val="tx2">
                    <a:lumMod val="50000"/>
                  </a:schemeClr>
                </a:solidFill>
              </a:rPr>
              <a:t>,  Thermal </a:t>
            </a:r>
            <a:r>
              <a:rPr lang="en-GB" sz="2000" dirty="0" smtClean="0">
                <a:solidFill>
                  <a:schemeClr val="tx2">
                    <a:lumMod val="50000"/>
                  </a:schemeClr>
                </a:solidFill>
              </a:rPr>
              <a:t>energy </a:t>
            </a:r>
            <a:r>
              <a:rPr lang="en-GB" sz="2000" dirty="0">
                <a:solidFill>
                  <a:schemeClr val="tx2">
                    <a:lumMod val="50000"/>
                  </a:schemeClr>
                </a:solidFill>
              </a:rPr>
              <a:t>storage (TES) capacity- </a:t>
            </a:r>
            <a:r>
              <a:rPr lang="en-GB" sz="2000" dirty="0" smtClean="0">
                <a:solidFill>
                  <a:schemeClr val="tx2">
                    <a:lumMod val="50000"/>
                  </a:schemeClr>
                </a:solidFill>
              </a:rPr>
              <a:t>50 </a:t>
            </a:r>
            <a:r>
              <a:rPr lang="en-GB" sz="2000" dirty="0">
                <a:solidFill>
                  <a:schemeClr val="tx2">
                    <a:lumMod val="50000"/>
                  </a:schemeClr>
                </a:solidFill>
              </a:rPr>
              <a:t>k</a:t>
            </a:r>
            <a:r>
              <a:rPr lang="en-GB" sz="2000" dirty="0" smtClean="0">
                <a:solidFill>
                  <a:schemeClr val="tx2">
                    <a:lumMod val="50000"/>
                  </a:schemeClr>
                </a:solidFill>
              </a:rPr>
              <a:t>Wh</a:t>
            </a:r>
          </a:p>
          <a:p>
            <a:pPr algn="just">
              <a:buClr>
                <a:schemeClr val="tx2">
                  <a:lumMod val="75000"/>
                </a:schemeClr>
              </a:buClr>
            </a:pPr>
            <a:endParaRPr lang="en-GB" sz="1000" dirty="0">
              <a:solidFill>
                <a:schemeClr val="tx2">
                  <a:lumMod val="50000"/>
                </a:schemeClr>
              </a:solidFill>
            </a:endParaRPr>
          </a:p>
          <a:p>
            <a:pPr marL="342900" indent="-342900" algn="just">
              <a:buClr>
                <a:schemeClr val="tx2">
                  <a:lumMod val="75000"/>
                </a:schemeClr>
              </a:buClr>
              <a:buFont typeface="Arial" panose="020B0604020202020204" pitchFamily="34" charset="0"/>
              <a:buChar char="•"/>
            </a:pPr>
            <a:r>
              <a:rPr lang="en-GB" sz="2000" dirty="0" smtClean="0">
                <a:solidFill>
                  <a:schemeClr val="tx2">
                    <a:lumMod val="50000"/>
                  </a:schemeClr>
                </a:solidFill>
              </a:rPr>
              <a:t>Heat pumps are installed in new, well insulated buildings and housing developments</a:t>
            </a:r>
            <a:endParaRPr lang="en-GB" sz="1000" dirty="0">
              <a:solidFill>
                <a:schemeClr val="tx2">
                  <a:lumMod val="50000"/>
                </a:schemeClr>
              </a:solidFill>
            </a:endParaRPr>
          </a:p>
          <a:p>
            <a:pPr marL="342900" indent="-342900" algn="just">
              <a:buClr>
                <a:schemeClr val="tx2">
                  <a:lumMod val="75000"/>
                </a:schemeClr>
              </a:buClr>
              <a:buFont typeface="Arial" panose="020B0604020202020204" pitchFamily="34" charset="0"/>
              <a:buChar char="•"/>
            </a:pPr>
            <a:endParaRPr lang="en-GB" sz="2000" dirty="0">
              <a:solidFill>
                <a:schemeClr val="tx2">
                  <a:lumMod val="50000"/>
                </a:schemeClr>
              </a:solidFill>
            </a:endParaRPr>
          </a:p>
        </p:txBody>
      </p:sp>
      <p:sp>
        <p:nvSpPr>
          <p:cNvPr id="5" name="Text Placeholder 4"/>
          <p:cNvSpPr>
            <a:spLocks noGrp="1"/>
          </p:cNvSpPr>
          <p:nvPr>
            <p:ph type="body" sz="quarter" idx="14"/>
          </p:nvPr>
        </p:nvSpPr>
        <p:spPr/>
        <p:txBody>
          <a:bodyPr>
            <a:normAutofit/>
          </a:bodyPr>
          <a:lstStyle/>
          <a:p>
            <a:pPr lvl="0" defTabSz="4176154">
              <a:spcBef>
                <a:spcPts val="1200"/>
              </a:spcBef>
              <a:spcAft>
                <a:spcPts val="1200"/>
              </a:spcAft>
            </a:pPr>
            <a:r>
              <a:rPr lang="en-IE" b="1" cap="small" dirty="0" smtClean="0">
                <a:solidFill>
                  <a:srgbClr val="1C3260"/>
                </a:solidFill>
                <a:latin typeface="Cambria" pitchFamily="18" charset="0"/>
                <a:cs typeface="Arial" pitchFamily="34" charset="0"/>
              </a:rPr>
              <a:t>Assumptions </a:t>
            </a:r>
            <a:r>
              <a:rPr lang="en-IE" b="1" cap="small" dirty="0">
                <a:solidFill>
                  <a:srgbClr val="1C3260"/>
                </a:solidFill>
                <a:latin typeface="Cambria" pitchFamily="18" charset="0"/>
                <a:cs typeface="Arial" pitchFamily="34" charset="0"/>
              </a:rPr>
              <a:t>and Scenarios</a:t>
            </a:r>
          </a:p>
          <a:p>
            <a:endParaRPr lang="en-GB" dirty="0"/>
          </a:p>
        </p:txBody>
      </p:sp>
    </p:spTree>
    <p:extLst>
      <p:ext uri="{BB962C8B-B14F-4D97-AF65-F5344CB8AC3E}">
        <p14:creationId xmlns:p14="http://schemas.microsoft.com/office/powerpoint/2010/main" val="2520218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13</a:t>
            </a:fld>
            <a:endParaRPr lang="en-US" dirty="0">
              <a:solidFill>
                <a:prstClr val="black"/>
              </a:solidFill>
            </a:endParaRPr>
          </a:p>
        </p:txBody>
      </p:sp>
      <p:sp>
        <p:nvSpPr>
          <p:cNvPr id="4" name="Content Placeholder 3"/>
          <p:cNvSpPr>
            <a:spLocks noGrp="1"/>
          </p:cNvSpPr>
          <p:nvPr>
            <p:ph sz="quarter" idx="13"/>
          </p:nvPr>
        </p:nvSpPr>
        <p:spPr>
          <a:xfrm>
            <a:off x="1155803" y="1354888"/>
            <a:ext cx="7629525" cy="1230370"/>
          </a:xfrm>
        </p:spPr>
        <p:txBody>
          <a:bodyPr>
            <a:noAutofit/>
          </a:bodyPr>
          <a:lstStyle/>
          <a:p>
            <a:pPr algn="just">
              <a:buClr>
                <a:schemeClr val="tx2">
                  <a:lumMod val="75000"/>
                </a:schemeClr>
              </a:buClr>
            </a:pPr>
            <a:r>
              <a:rPr lang="en-GB" sz="2000" dirty="0">
                <a:solidFill>
                  <a:schemeClr val="tx2">
                    <a:lumMod val="50000"/>
                  </a:schemeClr>
                </a:solidFill>
              </a:rPr>
              <a:t>The analysis in this work considers 3 cases designated as: </a:t>
            </a:r>
          </a:p>
          <a:p>
            <a:pPr algn="just">
              <a:spcBef>
                <a:spcPts val="0"/>
              </a:spcBef>
              <a:buClr>
                <a:schemeClr val="tx2">
                  <a:lumMod val="75000"/>
                </a:schemeClr>
              </a:buClr>
              <a:buFont typeface="+mj-lt"/>
              <a:buAutoNum type="romanLcPeriod"/>
            </a:pPr>
            <a:r>
              <a:rPr lang="en-GB" sz="2000" b="1" dirty="0">
                <a:solidFill>
                  <a:schemeClr val="tx2">
                    <a:lumMod val="50000"/>
                  </a:schemeClr>
                </a:solidFill>
              </a:rPr>
              <a:t> </a:t>
            </a:r>
            <a:r>
              <a:rPr lang="en-GB" sz="2000" b="1" dirty="0" smtClean="0">
                <a:solidFill>
                  <a:schemeClr val="tx2">
                    <a:lumMod val="50000"/>
                  </a:schemeClr>
                </a:solidFill>
              </a:rPr>
              <a:t>  Business </a:t>
            </a:r>
            <a:r>
              <a:rPr lang="en-GB" sz="2000" b="1" dirty="0">
                <a:solidFill>
                  <a:schemeClr val="tx2">
                    <a:lumMod val="50000"/>
                  </a:schemeClr>
                </a:solidFill>
              </a:rPr>
              <a:t>as Usual </a:t>
            </a:r>
            <a:r>
              <a:rPr lang="en-GB" sz="2000" dirty="0">
                <a:solidFill>
                  <a:schemeClr val="tx2">
                    <a:lumMod val="50000"/>
                  </a:schemeClr>
                </a:solidFill>
              </a:rPr>
              <a:t>(</a:t>
            </a:r>
            <a:r>
              <a:rPr lang="en-GB" sz="2000" dirty="0" err="1">
                <a:solidFill>
                  <a:schemeClr val="tx2">
                    <a:lumMod val="50000"/>
                  </a:schemeClr>
                </a:solidFill>
              </a:rPr>
              <a:t>BaU</a:t>
            </a:r>
            <a:r>
              <a:rPr lang="en-GB" sz="2000" dirty="0" smtClean="0">
                <a:solidFill>
                  <a:schemeClr val="tx2">
                    <a:lumMod val="50000"/>
                  </a:schemeClr>
                </a:solidFill>
              </a:rPr>
              <a:t>)</a:t>
            </a:r>
            <a:endParaRPr lang="en-GB" sz="2000" dirty="0">
              <a:solidFill>
                <a:schemeClr val="tx2">
                  <a:lumMod val="50000"/>
                </a:schemeClr>
              </a:solidFill>
            </a:endParaRPr>
          </a:p>
          <a:p>
            <a:pPr algn="just">
              <a:spcBef>
                <a:spcPts val="0"/>
              </a:spcBef>
              <a:buClr>
                <a:schemeClr val="tx2">
                  <a:lumMod val="75000"/>
                </a:schemeClr>
              </a:buClr>
              <a:buFont typeface="+mj-lt"/>
              <a:buAutoNum type="romanLcPeriod"/>
            </a:pPr>
            <a:r>
              <a:rPr lang="en-GB" sz="2000" b="1" dirty="0" smtClean="0">
                <a:solidFill>
                  <a:schemeClr val="tx2">
                    <a:lumMod val="50000"/>
                  </a:schemeClr>
                </a:solidFill>
              </a:rPr>
              <a:t>  Direct </a:t>
            </a:r>
            <a:r>
              <a:rPr lang="en-GB" sz="2000" b="1" dirty="0">
                <a:solidFill>
                  <a:schemeClr val="tx2">
                    <a:lumMod val="50000"/>
                  </a:schemeClr>
                </a:solidFill>
              </a:rPr>
              <a:t>E-Heating </a:t>
            </a:r>
            <a:endParaRPr lang="en-GB" sz="2000" b="1" dirty="0" smtClean="0">
              <a:solidFill>
                <a:schemeClr val="tx2">
                  <a:lumMod val="50000"/>
                </a:schemeClr>
              </a:solidFill>
            </a:endParaRPr>
          </a:p>
          <a:p>
            <a:pPr algn="just">
              <a:spcBef>
                <a:spcPts val="0"/>
              </a:spcBef>
              <a:buClr>
                <a:schemeClr val="tx2">
                  <a:lumMod val="75000"/>
                </a:schemeClr>
              </a:buClr>
              <a:buFont typeface="+mj-lt"/>
              <a:buAutoNum type="romanLcPeriod"/>
            </a:pPr>
            <a:r>
              <a:rPr lang="en-GB" sz="2000" b="1" dirty="0">
                <a:solidFill>
                  <a:schemeClr val="tx2">
                    <a:lumMod val="50000"/>
                  </a:schemeClr>
                </a:solidFill>
              </a:rPr>
              <a:t> </a:t>
            </a:r>
            <a:r>
              <a:rPr lang="en-GB" sz="2000" b="1" dirty="0" smtClean="0">
                <a:solidFill>
                  <a:schemeClr val="tx2">
                    <a:lumMod val="50000"/>
                  </a:schemeClr>
                </a:solidFill>
              </a:rPr>
              <a:t>E-Heating </a:t>
            </a:r>
            <a:r>
              <a:rPr lang="en-GB" sz="2000" b="1" dirty="0">
                <a:solidFill>
                  <a:schemeClr val="tx2">
                    <a:lumMod val="50000"/>
                  </a:schemeClr>
                </a:solidFill>
              </a:rPr>
              <a:t>with TES</a:t>
            </a:r>
          </a:p>
          <a:p>
            <a:pPr algn="just">
              <a:buClr>
                <a:schemeClr val="tx2">
                  <a:lumMod val="75000"/>
                </a:schemeClr>
              </a:buClr>
            </a:pPr>
            <a:endParaRPr lang="en-GB" sz="2000" b="1" dirty="0">
              <a:solidFill>
                <a:schemeClr val="tx2">
                  <a:lumMod val="50000"/>
                </a:schemeClr>
              </a:solidFill>
            </a:endParaRPr>
          </a:p>
          <a:p>
            <a:endParaRPr lang="en-GB" sz="2000" dirty="0"/>
          </a:p>
        </p:txBody>
      </p:sp>
      <p:sp>
        <p:nvSpPr>
          <p:cNvPr id="5" name="Text Placeholder 4"/>
          <p:cNvSpPr>
            <a:spLocks noGrp="1"/>
          </p:cNvSpPr>
          <p:nvPr>
            <p:ph type="body" sz="quarter" idx="14"/>
          </p:nvPr>
        </p:nvSpPr>
        <p:spPr>
          <a:xfrm>
            <a:off x="1155803" y="533400"/>
            <a:ext cx="7461148" cy="572193"/>
          </a:xfrm>
        </p:spPr>
        <p:txBody>
          <a:bodyPr>
            <a:normAutofit lnSpcReduction="10000"/>
          </a:bodyPr>
          <a:lstStyle/>
          <a:p>
            <a:r>
              <a:rPr lang="en-IE" b="1" cap="small" dirty="0" smtClean="0">
                <a:solidFill>
                  <a:srgbClr val="1C3260"/>
                </a:solidFill>
                <a:latin typeface="Cambria" pitchFamily="18" charset="0"/>
                <a:cs typeface="Arial" pitchFamily="34" charset="0"/>
              </a:rPr>
              <a:t>Assumptions </a:t>
            </a:r>
            <a:r>
              <a:rPr lang="en-IE" b="1" cap="small" dirty="0">
                <a:solidFill>
                  <a:srgbClr val="1C3260"/>
                </a:solidFill>
                <a:latin typeface="Cambria" pitchFamily="18" charset="0"/>
                <a:cs typeface="Arial" pitchFamily="34" charset="0"/>
              </a:rPr>
              <a:t>and Scenarios</a:t>
            </a:r>
          </a:p>
          <a:p>
            <a:endParaRPr lang="en-GB" dirty="0"/>
          </a:p>
        </p:txBody>
      </p:sp>
      <p:pic>
        <p:nvPicPr>
          <p:cNvPr id="7" name="Picture 6"/>
          <p:cNvPicPr>
            <a:picLocks noChangeAspect="1"/>
          </p:cNvPicPr>
          <p:nvPr/>
        </p:nvPicPr>
        <p:blipFill>
          <a:blip r:embed="rId2"/>
          <a:stretch>
            <a:fillRect/>
          </a:stretch>
        </p:blipFill>
        <p:spPr>
          <a:xfrm>
            <a:off x="1155803" y="2929610"/>
            <a:ext cx="3059084" cy="2290554"/>
          </a:xfrm>
          <a:prstGeom prst="rect">
            <a:avLst/>
          </a:prstGeom>
        </p:spPr>
      </p:pic>
      <p:pic>
        <p:nvPicPr>
          <p:cNvPr id="8" name="Picture 7"/>
          <p:cNvPicPr>
            <a:picLocks noChangeAspect="1"/>
          </p:cNvPicPr>
          <p:nvPr/>
        </p:nvPicPr>
        <p:blipFill>
          <a:blip r:embed="rId3"/>
          <a:stretch>
            <a:fillRect/>
          </a:stretch>
        </p:blipFill>
        <p:spPr>
          <a:xfrm>
            <a:off x="5011852" y="2693861"/>
            <a:ext cx="3013459" cy="2526303"/>
          </a:xfrm>
          <a:prstGeom prst="rect">
            <a:avLst/>
          </a:prstGeom>
        </p:spPr>
      </p:pic>
      <p:sp>
        <p:nvSpPr>
          <p:cNvPr id="9" name="TextBox 8"/>
          <p:cNvSpPr txBox="1"/>
          <p:nvPr/>
        </p:nvSpPr>
        <p:spPr>
          <a:xfrm>
            <a:off x="1757741" y="5321461"/>
            <a:ext cx="1855207" cy="369332"/>
          </a:xfrm>
          <a:prstGeom prst="rect">
            <a:avLst/>
          </a:prstGeom>
          <a:noFill/>
        </p:spPr>
        <p:txBody>
          <a:bodyPr wrap="square" rtlCol="0">
            <a:spAutoFit/>
          </a:bodyPr>
          <a:lstStyle/>
          <a:p>
            <a:r>
              <a:rPr lang="en-GB" b="1" dirty="0">
                <a:solidFill>
                  <a:schemeClr val="tx2">
                    <a:lumMod val="50000"/>
                  </a:schemeClr>
                </a:solidFill>
              </a:rPr>
              <a:t> Direct E-Heating </a:t>
            </a:r>
            <a:endParaRPr lang="en-GB" b="1" dirty="0">
              <a:solidFill>
                <a:schemeClr val="tx2">
                  <a:lumMod val="75000"/>
                </a:schemeClr>
              </a:solidFill>
            </a:endParaRPr>
          </a:p>
        </p:txBody>
      </p:sp>
      <p:sp>
        <p:nvSpPr>
          <p:cNvPr id="14" name="TextBox 13"/>
          <p:cNvSpPr txBox="1"/>
          <p:nvPr/>
        </p:nvSpPr>
        <p:spPr>
          <a:xfrm>
            <a:off x="5476356" y="5321461"/>
            <a:ext cx="2084450" cy="369332"/>
          </a:xfrm>
          <a:prstGeom prst="rect">
            <a:avLst/>
          </a:prstGeom>
          <a:noFill/>
        </p:spPr>
        <p:txBody>
          <a:bodyPr wrap="square" rtlCol="0">
            <a:spAutoFit/>
          </a:bodyPr>
          <a:lstStyle/>
          <a:p>
            <a:r>
              <a:rPr lang="en-GB" b="1" dirty="0">
                <a:solidFill>
                  <a:schemeClr val="tx2">
                    <a:lumMod val="50000"/>
                  </a:schemeClr>
                </a:solidFill>
              </a:rPr>
              <a:t>E-Heating with TES</a:t>
            </a:r>
            <a:endParaRPr lang="en-GB" b="1" dirty="0">
              <a:solidFill>
                <a:schemeClr val="tx2">
                  <a:lumMod val="75000"/>
                </a:schemeClr>
              </a:solidFill>
            </a:endParaRPr>
          </a:p>
        </p:txBody>
      </p:sp>
    </p:spTree>
    <p:extLst>
      <p:ext uri="{BB962C8B-B14F-4D97-AF65-F5344CB8AC3E}">
        <p14:creationId xmlns:p14="http://schemas.microsoft.com/office/powerpoint/2010/main" val="504324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14</a:t>
            </a:fld>
            <a:endParaRPr lang="en-US" dirty="0">
              <a:solidFill>
                <a:prstClr val="black"/>
              </a:solidFill>
            </a:endParaRPr>
          </a:p>
        </p:txBody>
      </p:sp>
      <p:sp>
        <p:nvSpPr>
          <p:cNvPr id="4" name="Content Placeholder 3"/>
          <p:cNvSpPr>
            <a:spLocks noGrp="1"/>
          </p:cNvSpPr>
          <p:nvPr>
            <p:ph sz="quarter" idx="13"/>
          </p:nvPr>
        </p:nvSpPr>
        <p:spPr>
          <a:xfrm>
            <a:off x="1155803" y="1536700"/>
            <a:ext cx="7629525" cy="908918"/>
          </a:xfrm>
        </p:spPr>
        <p:txBody>
          <a:bodyPr>
            <a:normAutofit fontScale="92500" lnSpcReduction="10000"/>
          </a:bodyPr>
          <a:lstStyle/>
          <a:p>
            <a:pPr marL="342900" indent="-342900" algn="just">
              <a:buClr>
                <a:schemeClr val="tx2"/>
              </a:buClr>
              <a:buFont typeface="Arial" panose="020B0604020202020204" pitchFamily="34" charset="0"/>
              <a:buChar char="•"/>
            </a:pPr>
            <a:r>
              <a:rPr lang="en-GB" sz="2000" dirty="0">
                <a:solidFill>
                  <a:schemeClr val="tx2">
                    <a:lumMod val="75000"/>
                  </a:schemeClr>
                </a:solidFill>
              </a:rPr>
              <a:t>In line with </a:t>
            </a:r>
            <a:r>
              <a:rPr lang="en-GB" sz="2000" dirty="0" err="1">
                <a:solidFill>
                  <a:schemeClr val="tx2">
                    <a:lumMod val="75000"/>
                  </a:schemeClr>
                </a:solidFill>
              </a:rPr>
              <a:t>EirGrid’s</a:t>
            </a:r>
            <a:r>
              <a:rPr lang="en-GB" sz="2000" dirty="0">
                <a:solidFill>
                  <a:schemeClr val="tx2">
                    <a:lumMod val="75000"/>
                  </a:schemeClr>
                </a:solidFill>
              </a:rPr>
              <a:t> projections, two e-heating demand growth scenarios are simulated, “</a:t>
            </a:r>
            <a:r>
              <a:rPr lang="en-GB" sz="2000" b="1" dirty="0">
                <a:solidFill>
                  <a:schemeClr val="tx2">
                    <a:lumMod val="75000"/>
                  </a:schemeClr>
                </a:solidFill>
              </a:rPr>
              <a:t>Low E-Heating Scenario</a:t>
            </a:r>
            <a:r>
              <a:rPr lang="en-GB" sz="2000" dirty="0">
                <a:solidFill>
                  <a:schemeClr val="tx2">
                    <a:lumMod val="75000"/>
                  </a:schemeClr>
                </a:solidFill>
              </a:rPr>
              <a:t>” &amp; “</a:t>
            </a:r>
            <a:r>
              <a:rPr lang="en-GB" sz="2000" b="1" dirty="0">
                <a:solidFill>
                  <a:schemeClr val="tx2">
                    <a:lumMod val="75000"/>
                  </a:schemeClr>
                </a:solidFill>
              </a:rPr>
              <a:t>High E-Heating Scenario” </a:t>
            </a:r>
          </a:p>
          <a:p>
            <a:pPr algn="just"/>
            <a:endParaRPr lang="en-GB" sz="2000" dirty="0"/>
          </a:p>
        </p:txBody>
      </p:sp>
      <p:sp>
        <p:nvSpPr>
          <p:cNvPr id="5" name="Text Placeholder 4"/>
          <p:cNvSpPr>
            <a:spLocks noGrp="1"/>
          </p:cNvSpPr>
          <p:nvPr>
            <p:ph type="body" sz="quarter" idx="14"/>
          </p:nvPr>
        </p:nvSpPr>
        <p:spPr/>
        <p:txBody>
          <a:bodyPr/>
          <a:lstStyle/>
          <a:p>
            <a:r>
              <a:rPr lang="en-IE" b="1" cap="small" dirty="0" smtClean="0">
                <a:solidFill>
                  <a:srgbClr val="1C3260"/>
                </a:solidFill>
                <a:latin typeface="Cambria" pitchFamily="18" charset="0"/>
                <a:cs typeface="Arial" pitchFamily="34" charset="0"/>
              </a:rPr>
              <a:t>Assumptions </a:t>
            </a:r>
            <a:r>
              <a:rPr lang="en-IE" b="1" cap="small" dirty="0">
                <a:solidFill>
                  <a:srgbClr val="1C3260"/>
                </a:solidFill>
                <a:latin typeface="Cambria" pitchFamily="18" charset="0"/>
                <a:cs typeface="Arial" pitchFamily="34" charset="0"/>
              </a:rPr>
              <a:t>and Scenarios</a:t>
            </a:r>
          </a:p>
          <a:p>
            <a:endParaRPr lang="en-GB" dirty="0"/>
          </a:p>
        </p:txBody>
      </p:sp>
      <p:graphicFrame>
        <p:nvGraphicFramePr>
          <p:cNvPr id="8" name="Chart 7"/>
          <p:cNvGraphicFramePr/>
          <p:nvPr>
            <p:extLst>
              <p:ext uri="{D42A27DB-BD31-4B8C-83A1-F6EECF244321}">
                <p14:modId xmlns:p14="http://schemas.microsoft.com/office/powerpoint/2010/main" val="903760219"/>
              </p:ext>
            </p:extLst>
          </p:nvPr>
        </p:nvGraphicFramePr>
        <p:xfrm>
          <a:off x="177341" y="2643448"/>
          <a:ext cx="4303219" cy="2797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2424428616"/>
              </p:ext>
            </p:extLst>
          </p:nvPr>
        </p:nvGraphicFramePr>
        <p:xfrm>
          <a:off x="4613564" y="2643448"/>
          <a:ext cx="4438996" cy="2797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533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15</a:t>
            </a:fld>
            <a:endParaRPr lang="en-US" dirty="0">
              <a:solidFill>
                <a:prstClr val="black"/>
              </a:solidFill>
            </a:endParaRPr>
          </a:p>
        </p:txBody>
      </p:sp>
      <p:sp>
        <p:nvSpPr>
          <p:cNvPr id="5" name="Text Placeholder 4"/>
          <p:cNvSpPr>
            <a:spLocks noGrp="1"/>
          </p:cNvSpPr>
          <p:nvPr>
            <p:ph type="body" sz="quarter" idx="14"/>
          </p:nvPr>
        </p:nvSpPr>
        <p:spPr>
          <a:xfrm>
            <a:off x="1155803" y="533400"/>
            <a:ext cx="7461148" cy="657791"/>
          </a:xfrm>
        </p:spPr>
        <p:txBody>
          <a:bodyPr>
            <a:normAutofit fontScale="92500" lnSpcReduction="10000"/>
          </a:bodyPr>
          <a:lstStyle/>
          <a:p>
            <a:pPr lvl="0" defTabSz="4176154">
              <a:spcBef>
                <a:spcPts val="1200"/>
              </a:spcBef>
              <a:spcAft>
                <a:spcPts val="1200"/>
              </a:spcAft>
            </a:pPr>
            <a:r>
              <a:rPr lang="en-IE" b="1" cap="small" dirty="0">
                <a:solidFill>
                  <a:srgbClr val="1C3260"/>
                </a:solidFill>
                <a:latin typeface="Cambria" pitchFamily="18" charset="0"/>
                <a:cs typeface="Arial" pitchFamily="34" charset="0"/>
              </a:rPr>
              <a:t>Results</a:t>
            </a:r>
          </a:p>
          <a:p>
            <a:pPr marL="457200" indent="-457200">
              <a:buFont typeface="Arial" panose="020B0604020202020204" pitchFamily="34" charset="0"/>
              <a:buChar char="•"/>
            </a:pPr>
            <a:endParaRPr lang="en-GB" dirty="0"/>
          </a:p>
        </p:txBody>
      </p:sp>
      <p:graphicFrame>
        <p:nvGraphicFramePr>
          <p:cNvPr id="13" name="Chart 12"/>
          <p:cNvGraphicFramePr/>
          <p:nvPr>
            <p:extLst>
              <p:ext uri="{D42A27DB-BD31-4B8C-83A1-F6EECF244321}">
                <p14:modId xmlns:p14="http://schemas.microsoft.com/office/powerpoint/2010/main" val="3322900554"/>
              </p:ext>
            </p:extLst>
          </p:nvPr>
        </p:nvGraphicFramePr>
        <p:xfrm>
          <a:off x="1473816" y="2236123"/>
          <a:ext cx="6057515" cy="3614074"/>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1177226" y="1348090"/>
            <a:ext cx="7576075" cy="646331"/>
          </a:xfrm>
          <a:prstGeom prst="rect">
            <a:avLst/>
          </a:prstGeom>
        </p:spPr>
        <p:txBody>
          <a:bodyPr wrap="square">
            <a:spAutoFit/>
          </a:bodyPr>
          <a:lstStyle/>
          <a:p>
            <a:pPr marL="285750" indent="-285750" algn="just">
              <a:buFont typeface="Arial" panose="020B0604020202020204" pitchFamily="34" charset="0"/>
              <a:buChar char="•"/>
            </a:pPr>
            <a:r>
              <a:rPr lang="en-GB" dirty="0" smtClean="0">
                <a:solidFill>
                  <a:schemeClr val="tx2">
                    <a:lumMod val="50000"/>
                  </a:schemeClr>
                </a:solidFill>
              </a:rPr>
              <a:t>Additional electricity transmission </a:t>
            </a:r>
            <a:r>
              <a:rPr lang="en-GB" dirty="0">
                <a:solidFill>
                  <a:schemeClr val="tx2">
                    <a:lumMod val="50000"/>
                  </a:schemeClr>
                </a:solidFill>
              </a:rPr>
              <a:t>capacity </a:t>
            </a:r>
            <a:r>
              <a:rPr lang="en-GB" dirty="0" smtClean="0">
                <a:solidFill>
                  <a:schemeClr val="tx2">
                    <a:lumMod val="50000"/>
                  </a:schemeClr>
                </a:solidFill>
              </a:rPr>
              <a:t>is required with </a:t>
            </a:r>
            <a:r>
              <a:rPr lang="en-GB" dirty="0">
                <a:solidFill>
                  <a:schemeClr val="tx2">
                    <a:lumMod val="50000"/>
                  </a:schemeClr>
                </a:solidFill>
              </a:rPr>
              <a:t>HP </a:t>
            </a:r>
            <a:r>
              <a:rPr lang="en-GB" dirty="0" smtClean="0">
                <a:solidFill>
                  <a:schemeClr val="tx2">
                    <a:lumMod val="50000"/>
                  </a:schemeClr>
                </a:solidFill>
              </a:rPr>
              <a:t>penetration; </a:t>
            </a:r>
            <a:r>
              <a:rPr lang="en-GB" dirty="0">
                <a:solidFill>
                  <a:schemeClr val="tx2">
                    <a:lumMod val="50000"/>
                  </a:schemeClr>
                </a:solidFill>
              </a:rPr>
              <a:t>however, using TES can reduce this requirement</a:t>
            </a:r>
          </a:p>
        </p:txBody>
      </p:sp>
    </p:spTree>
    <p:extLst>
      <p:ext uri="{BB962C8B-B14F-4D97-AF65-F5344CB8AC3E}">
        <p14:creationId xmlns:p14="http://schemas.microsoft.com/office/powerpoint/2010/main" val="2143244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16</a:t>
            </a:fld>
            <a:endParaRPr lang="en-US" dirty="0">
              <a:solidFill>
                <a:prstClr val="black"/>
              </a:solidFill>
            </a:endParaRPr>
          </a:p>
        </p:txBody>
      </p:sp>
      <p:sp>
        <p:nvSpPr>
          <p:cNvPr id="5" name="Text Placeholder 4"/>
          <p:cNvSpPr>
            <a:spLocks noGrp="1"/>
          </p:cNvSpPr>
          <p:nvPr>
            <p:ph type="body" sz="quarter" idx="14"/>
          </p:nvPr>
        </p:nvSpPr>
        <p:spPr>
          <a:xfrm>
            <a:off x="1155803" y="533400"/>
            <a:ext cx="7461148" cy="771068"/>
          </a:xfrm>
        </p:spPr>
        <p:txBody>
          <a:bodyPr/>
          <a:lstStyle/>
          <a:p>
            <a:r>
              <a:rPr lang="en-IE" b="1" cap="small" dirty="0" smtClean="0">
                <a:solidFill>
                  <a:srgbClr val="1C3260"/>
                </a:solidFill>
                <a:latin typeface="Cambria" pitchFamily="18" charset="0"/>
                <a:cs typeface="Arial" pitchFamily="34" charset="0"/>
              </a:rPr>
              <a:t>Results</a:t>
            </a:r>
            <a:endParaRPr lang="en-IE" b="1" cap="small" dirty="0">
              <a:solidFill>
                <a:srgbClr val="1C3260"/>
              </a:solidFill>
              <a:latin typeface="Cambria" pitchFamily="18" charset="0"/>
              <a:cs typeface="Arial" pitchFamily="34" charset="0"/>
            </a:endParaRPr>
          </a:p>
        </p:txBody>
      </p:sp>
      <p:sp>
        <p:nvSpPr>
          <p:cNvPr id="11" name="Rectangle 10"/>
          <p:cNvSpPr/>
          <p:nvPr/>
        </p:nvSpPr>
        <p:spPr>
          <a:xfrm>
            <a:off x="1227103" y="1658014"/>
            <a:ext cx="7576075" cy="369332"/>
          </a:xfrm>
          <a:prstGeom prst="rect">
            <a:avLst/>
          </a:prstGeom>
        </p:spPr>
        <p:txBody>
          <a:bodyPr wrap="square">
            <a:spAutoFit/>
          </a:bodyPr>
          <a:lstStyle/>
          <a:p>
            <a:pPr marL="285750" indent="-285750" algn="just">
              <a:buFont typeface="Arial" panose="020B0604020202020204" pitchFamily="34" charset="0"/>
              <a:buChar char="•"/>
            </a:pPr>
            <a:r>
              <a:rPr lang="en-GB" dirty="0" smtClean="0">
                <a:solidFill>
                  <a:schemeClr val="tx2">
                    <a:lumMod val="50000"/>
                  </a:schemeClr>
                </a:solidFill>
              </a:rPr>
              <a:t>Heat pumps enable a more efficient utilization of variable renewable power</a:t>
            </a:r>
            <a:endParaRPr lang="en-GB" dirty="0">
              <a:solidFill>
                <a:schemeClr val="tx2">
                  <a:lumMod val="50000"/>
                </a:schemeClr>
              </a:solidFill>
            </a:endParaRPr>
          </a:p>
        </p:txBody>
      </p:sp>
      <p:graphicFrame>
        <p:nvGraphicFramePr>
          <p:cNvPr id="19" name="Chart 18"/>
          <p:cNvGraphicFramePr>
            <a:graphicFrameLocks/>
          </p:cNvGraphicFramePr>
          <p:nvPr>
            <p:extLst>
              <p:ext uri="{D42A27DB-BD31-4B8C-83A1-F6EECF244321}">
                <p14:modId xmlns:p14="http://schemas.microsoft.com/office/powerpoint/2010/main" val="3374826261"/>
              </p:ext>
            </p:extLst>
          </p:nvPr>
        </p:nvGraphicFramePr>
        <p:xfrm>
          <a:off x="1664644" y="2239358"/>
          <a:ext cx="6290635" cy="3562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1095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17</a:t>
            </a:fld>
            <a:endParaRPr lang="en-US" dirty="0">
              <a:solidFill>
                <a:prstClr val="black"/>
              </a:solidFill>
            </a:endParaRPr>
          </a:p>
        </p:txBody>
      </p:sp>
      <p:sp>
        <p:nvSpPr>
          <p:cNvPr id="5" name="Text Placeholder 4"/>
          <p:cNvSpPr>
            <a:spLocks noGrp="1"/>
          </p:cNvSpPr>
          <p:nvPr>
            <p:ph type="body" sz="quarter" idx="14"/>
          </p:nvPr>
        </p:nvSpPr>
        <p:spPr>
          <a:xfrm>
            <a:off x="1155803" y="533400"/>
            <a:ext cx="7461148" cy="605444"/>
          </a:xfrm>
        </p:spPr>
        <p:txBody>
          <a:bodyPr/>
          <a:lstStyle/>
          <a:p>
            <a:r>
              <a:rPr lang="en-IE" b="1" cap="small" dirty="0">
                <a:solidFill>
                  <a:srgbClr val="1C3260"/>
                </a:solidFill>
                <a:latin typeface="Cambria" pitchFamily="18" charset="0"/>
                <a:cs typeface="Arial" pitchFamily="34" charset="0"/>
              </a:rPr>
              <a:t>Results</a:t>
            </a:r>
          </a:p>
          <a:p>
            <a:endParaRPr lang="en-GB" dirty="0"/>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479255329"/>
              </p:ext>
            </p:extLst>
          </p:nvPr>
        </p:nvGraphicFramePr>
        <p:xfrm>
          <a:off x="1548737" y="2662785"/>
          <a:ext cx="6473044" cy="308962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155803" y="1358756"/>
            <a:ext cx="7576075" cy="923330"/>
          </a:xfrm>
          <a:prstGeom prst="rect">
            <a:avLst/>
          </a:prstGeom>
        </p:spPr>
        <p:txBody>
          <a:bodyPr wrap="square">
            <a:spAutoFit/>
          </a:bodyPr>
          <a:lstStyle/>
          <a:p>
            <a:pPr marL="285750" indent="-285750" algn="just">
              <a:buFont typeface="Arial" panose="020B0604020202020204" pitchFamily="34" charset="0"/>
              <a:buChar char="•"/>
            </a:pPr>
            <a:r>
              <a:rPr lang="en-GB" dirty="0">
                <a:solidFill>
                  <a:schemeClr val="tx2">
                    <a:lumMod val="50000"/>
                  </a:schemeClr>
                </a:solidFill>
              </a:rPr>
              <a:t>Heat pumps cause additional power generation, and hence there is an increase in </a:t>
            </a:r>
            <a:r>
              <a:rPr lang="en-GB" dirty="0" smtClean="0">
                <a:solidFill>
                  <a:schemeClr val="tx2">
                    <a:lumMod val="50000"/>
                  </a:schemeClr>
                </a:solidFill>
              </a:rPr>
              <a:t>emissions </a:t>
            </a:r>
          </a:p>
          <a:p>
            <a:pPr marL="285750" indent="-285750" algn="just">
              <a:buFont typeface="Arial" panose="020B0604020202020204" pitchFamily="34" charset="0"/>
              <a:buChar char="•"/>
            </a:pPr>
            <a:r>
              <a:rPr lang="en-GB" dirty="0" smtClean="0">
                <a:solidFill>
                  <a:schemeClr val="tx2">
                    <a:lumMod val="50000"/>
                  </a:schemeClr>
                </a:solidFill>
              </a:rPr>
              <a:t>With TES </a:t>
            </a:r>
            <a:r>
              <a:rPr lang="en-GB" dirty="0">
                <a:solidFill>
                  <a:schemeClr val="tx2">
                    <a:lumMod val="50000"/>
                  </a:schemeClr>
                </a:solidFill>
              </a:rPr>
              <a:t>the emissions are lower due to load </a:t>
            </a:r>
            <a:r>
              <a:rPr lang="en-GB" dirty="0" smtClean="0">
                <a:solidFill>
                  <a:schemeClr val="tx2">
                    <a:lumMod val="50000"/>
                  </a:schemeClr>
                </a:solidFill>
              </a:rPr>
              <a:t>shifting </a:t>
            </a:r>
            <a:endParaRPr lang="en-GB" dirty="0">
              <a:solidFill>
                <a:schemeClr val="tx2">
                  <a:lumMod val="50000"/>
                </a:schemeClr>
              </a:solidFill>
            </a:endParaRPr>
          </a:p>
        </p:txBody>
      </p:sp>
    </p:spTree>
    <p:extLst>
      <p:ext uri="{BB962C8B-B14F-4D97-AF65-F5344CB8AC3E}">
        <p14:creationId xmlns:p14="http://schemas.microsoft.com/office/powerpoint/2010/main" val="2114051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18</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b="1" cap="small" dirty="0">
                <a:solidFill>
                  <a:srgbClr val="1C3260"/>
                </a:solidFill>
                <a:latin typeface="Cambria" pitchFamily="18" charset="0"/>
                <a:cs typeface="Arial" pitchFamily="34" charset="0"/>
              </a:rPr>
              <a:t>Results</a:t>
            </a:r>
          </a:p>
          <a:p>
            <a:endParaRPr lang="en-GB" dirty="0"/>
          </a:p>
        </p:txBody>
      </p:sp>
      <p:graphicFrame>
        <p:nvGraphicFramePr>
          <p:cNvPr id="6" name="Chart 5"/>
          <p:cNvGraphicFramePr>
            <a:graphicFrameLocks/>
          </p:cNvGraphicFramePr>
          <p:nvPr>
            <p:extLst>
              <p:ext uri="{D42A27DB-BD31-4B8C-83A1-F6EECF244321}">
                <p14:modId xmlns:p14="http://schemas.microsoft.com/office/powerpoint/2010/main" val="4253444290"/>
              </p:ext>
            </p:extLst>
          </p:nvPr>
        </p:nvGraphicFramePr>
        <p:xfrm>
          <a:off x="731059" y="2295523"/>
          <a:ext cx="7556730" cy="369795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155803" y="1372192"/>
            <a:ext cx="7576075" cy="923330"/>
          </a:xfrm>
          <a:prstGeom prst="rect">
            <a:avLst/>
          </a:prstGeom>
        </p:spPr>
        <p:txBody>
          <a:bodyPr wrap="square">
            <a:spAutoFit/>
          </a:bodyPr>
          <a:lstStyle/>
          <a:p>
            <a:pPr marL="285750" indent="-285750" algn="just">
              <a:buFont typeface="Arial" panose="020B0604020202020204" pitchFamily="34" charset="0"/>
              <a:buChar char="•"/>
            </a:pPr>
            <a:r>
              <a:rPr lang="en-GB" dirty="0" smtClean="0">
                <a:solidFill>
                  <a:schemeClr val="tx2">
                    <a:lumMod val="50000"/>
                  </a:schemeClr>
                </a:solidFill>
              </a:rPr>
              <a:t>Excess </a:t>
            </a:r>
            <a:r>
              <a:rPr lang="en-GB" dirty="0">
                <a:solidFill>
                  <a:schemeClr val="tx2">
                    <a:lumMod val="50000"/>
                  </a:schemeClr>
                </a:solidFill>
              </a:rPr>
              <a:t>variable renewable energy (mainly wind) is stored during low-demand periods, and released when the heat demand is high and the wind </a:t>
            </a:r>
            <a:r>
              <a:rPr lang="en-GB" dirty="0" smtClean="0">
                <a:solidFill>
                  <a:schemeClr val="tx2">
                    <a:lumMod val="50000"/>
                  </a:schemeClr>
                </a:solidFill>
              </a:rPr>
              <a:t>energy is not available</a:t>
            </a:r>
            <a:endParaRPr lang="en-GB" dirty="0">
              <a:solidFill>
                <a:schemeClr val="tx2">
                  <a:lumMod val="50000"/>
                </a:schemeClr>
              </a:solidFill>
            </a:endParaRPr>
          </a:p>
        </p:txBody>
      </p:sp>
    </p:spTree>
    <p:extLst>
      <p:ext uri="{BB962C8B-B14F-4D97-AF65-F5344CB8AC3E}">
        <p14:creationId xmlns:p14="http://schemas.microsoft.com/office/powerpoint/2010/main" val="1015406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19</a:t>
            </a:fld>
            <a:endParaRPr lang="en-US" dirty="0">
              <a:solidFill>
                <a:prstClr val="black"/>
              </a:solidFill>
            </a:endParaRPr>
          </a:p>
        </p:txBody>
      </p:sp>
      <p:sp>
        <p:nvSpPr>
          <p:cNvPr id="4" name="Content Placeholder 3"/>
          <p:cNvSpPr>
            <a:spLocks noGrp="1"/>
          </p:cNvSpPr>
          <p:nvPr>
            <p:ph sz="quarter" idx="13"/>
          </p:nvPr>
        </p:nvSpPr>
        <p:spPr/>
        <p:txBody>
          <a:bodyPr>
            <a:normAutofit/>
          </a:bodyPr>
          <a:lstStyle/>
          <a:p>
            <a:pPr algn="ctr"/>
            <a:r>
              <a:rPr lang="en-IE" sz="4800" b="1" cap="small" dirty="0" smtClean="0">
                <a:solidFill>
                  <a:srgbClr val="F79646">
                    <a:lumMod val="75000"/>
                  </a:srgbClr>
                </a:solidFill>
                <a:latin typeface="Cambria" pitchFamily="18" charset="0"/>
                <a:cs typeface="Arial" pitchFamily="34" charset="0"/>
              </a:rPr>
              <a:t>Case-2</a:t>
            </a:r>
            <a:endParaRPr lang="en-GB" sz="4800" dirty="0"/>
          </a:p>
        </p:txBody>
      </p:sp>
    </p:spTree>
    <p:extLst>
      <p:ext uri="{BB962C8B-B14F-4D97-AF65-F5344CB8AC3E}">
        <p14:creationId xmlns:p14="http://schemas.microsoft.com/office/powerpoint/2010/main" val="3897136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solidFill>
                  <a:prstClr val="black"/>
                </a:solidFill>
              </a:rPr>
              <a:pPr algn="r"/>
              <a:t>2</a:t>
            </a:fld>
            <a:endParaRPr lang="en-US" dirty="0">
              <a:solidFill>
                <a:prstClr val="black"/>
              </a:solidFill>
            </a:endParaRPr>
          </a:p>
        </p:txBody>
      </p:sp>
      <p:sp>
        <p:nvSpPr>
          <p:cNvPr id="3" name="Date Placeholder 2"/>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4" name="Text Placeholder 3"/>
          <p:cNvSpPr>
            <a:spLocks noGrp="1"/>
          </p:cNvSpPr>
          <p:nvPr>
            <p:ph type="body" sz="quarter" idx="13"/>
          </p:nvPr>
        </p:nvSpPr>
        <p:spPr/>
        <p:txBody>
          <a:bodyPr/>
          <a:lstStyle/>
          <a:p>
            <a:r>
              <a:rPr lang="en-IE" b="1" kern="0" cap="small" dirty="0" smtClean="0">
                <a:solidFill>
                  <a:srgbClr val="1C3260"/>
                </a:solidFill>
                <a:latin typeface="Cambria" pitchFamily="18" charset="0"/>
                <a:cs typeface="Arial" pitchFamily="34" charset="0"/>
              </a:rPr>
              <a:t>Acknowledgements</a:t>
            </a:r>
            <a:endParaRPr lang="en-IE" b="1" kern="0" cap="small" dirty="0">
              <a:solidFill>
                <a:srgbClr val="1C3260"/>
              </a:solidFill>
              <a:latin typeface="Cambria" pitchFamily="18" charset="0"/>
              <a:cs typeface="Arial" pitchFamily="34" charset="0"/>
            </a:endParaRPr>
          </a:p>
          <a:p>
            <a:endParaRPr lang="en-GB" dirty="0"/>
          </a:p>
        </p:txBody>
      </p:sp>
      <p:sp>
        <p:nvSpPr>
          <p:cNvPr id="10" name="Content Placeholder 9"/>
          <p:cNvSpPr txBox="1">
            <a:spLocks noGrp="1"/>
          </p:cNvSpPr>
          <p:nvPr>
            <p:ph sz="quarter" idx="14"/>
          </p:nvPr>
        </p:nvSpPr>
        <p:spPr>
          <a:xfrm>
            <a:off x="414460" y="2740495"/>
            <a:ext cx="8414239" cy="1754322"/>
          </a:xfrm>
          <a:prstGeom prst="rect">
            <a:avLst/>
          </a:prstGeom>
          <a:noFill/>
          <a:ln w="3175">
            <a:noFill/>
          </a:ln>
        </p:spPr>
        <p:txBody>
          <a:bodyPr wrap="square" lIns="91438" tIns="45718" rIns="91438" bIns="45718" rtlCol="0">
            <a:spAutoFit/>
          </a:bodyPr>
          <a:lstStyle/>
          <a:p>
            <a:pPr marL="0" marR="0" lvl="0" indent="0" algn="just" defTabSz="4176154"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C0000"/>
                </a:solidFill>
                <a:effectLst/>
                <a:uLnTx/>
                <a:uFillTx/>
              </a:rPr>
              <a:t>This work has emanated from research conducted with the financial support of Science Foundation Ireland under the SFI Strategic Partnership Programme Grant Number SFI/15/SPP/E3125. </a:t>
            </a:r>
            <a:r>
              <a:rPr kumimoji="0" lang="en-IE" sz="1800" b="0" i="0" u="none" strike="noStrike" kern="0" cap="none" spc="0" normalizeH="0" baseline="0" noProof="0" dirty="0" smtClean="0">
                <a:ln>
                  <a:noFill/>
                </a:ln>
                <a:solidFill>
                  <a:srgbClr val="CC0000"/>
                </a:solidFill>
                <a:effectLst/>
                <a:uLnTx/>
                <a:uFillTx/>
              </a:rPr>
              <a:t>The</a:t>
            </a:r>
            <a:r>
              <a:rPr kumimoji="0" lang="en-IE" sz="1800" b="0" i="0" u="none" strike="noStrike" kern="0" cap="none" spc="0" normalizeH="0" noProof="0" dirty="0" smtClean="0">
                <a:ln>
                  <a:noFill/>
                </a:ln>
                <a:solidFill>
                  <a:srgbClr val="CC0000"/>
                </a:solidFill>
                <a:effectLst/>
                <a:uLnTx/>
                <a:uFillTx/>
              </a:rPr>
              <a:t> </a:t>
            </a:r>
            <a:r>
              <a:rPr kumimoji="0" lang="en-IE" sz="1800" b="0" i="0" u="none" strike="noStrike" kern="0" cap="none" spc="0" normalizeH="0" baseline="0" noProof="0" dirty="0" smtClean="0">
                <a:ln>
                  <a:noFill/>
                </a:ln>
                <a:solidFill>
                  <a:srgbClr val="CC0000"/>
                </a:solidFill>
                <a:effectLst/>
                <a:uLnTx/>
                <a:uFillTx/>
              </a:rPr>
              <a:t>opinions, findings and conclusions or recommendations expressed in this material are those</a:t>
            </a:r>
            <a:r>
              <a:rPr kumimoji="0" lang="en-IE" sz="1800" b="0" i="0" u="none" strike="noStrike" kern="0" cap="none" spc="0" normalizeH="0" noProof="0" dirty="0" smtClean="0">
                <a:ln>
                  <a:noFill/>
                </a:ln>
                <a:solidFill>
                  <a:srgbClr val="CC0000"/>
                </a:solidFill>
                <a:effectLst/>
                <a:uLnTx/>
                <a:uFillTx/>
              </a:rPr>
              <a:t> </a:t>
            </a:r>
            <a:r>
              <a:rPr kumimoji="0" lang="en-IE" sz="1800" b="0" i="0" u="none" strike="noStrike" kern="0" cap="none" spc="0" normalizeH="0" baseline="0" noProof="0" dirty="0" smtClean="0">
                <a:ln>
                  <a:noFill/>
                </a:ln>
                <a:solidFill>
                  <a:srgbClr val="CC0000"/>
                </a:solidFill>
                <a:effectLst/>
                <a:uLnTx/>
                <a:uFillTx/>
              </a:rPr>
              <a:t>of the author(s) and do not </a:t>
            </a:r>
            <a:r>
              <a:rPr kumimoji="0" lang="en-IE" sz="1800" b="0" i="0" u="none" strike="noStrike" kern="0" cap="none" spc="0" normalizeH="0" noProof="0" dirty="0" smtClean="0">
                <a:ln>
                  <a:noFill/>
                </a:ln>
                <a:solidFill>
                  <a:srgbClr val="CC0000"/>
                </a:solidFill>
                <a:effectLst/>
                <a:uLnTx/>
                <a:uFillTx/>
              </a:rPr>
              <a:t> </a:t>
            </a:r>
            <a:r>
              <a:rPr kumimoji="0" lang="en-IE" sz="1800" b="0" i="0" u="none" strike="noStrike" kern="0" cap="none" spc="0" normalizeH="0" baseline="0" noProof="0" dirty="0" smtClean="0">
                <a:ln>
                  <a:noFill/>
                </a:ln>
                <a:solidFill>
                  <a:srgbClr val="CC0000"/>
                </a:solidFill>
                <a:effectLst/>
                <a:uLnTx/>
                <a:uFillTx/>
              </a:rPr>
              <a:t>necessarily reflect the views of the </a:t>
            </a:r>
            <a:r>
              <a:rPr kumimoji="0" lang="en-IE" sz="1800" b="0" i="0" u="none" strike="noStrike" kern="0" cap="none" spc="0" normalizeH="0" noProof="0" dirty="0" smtClean="0">
                <a:ln>
                  <a:noFill/>
                </a:ln>
                <a:solidFill>
                  <a:srgbClr val="CC0000"/>
                </a:solidFill>
                <a:effectLst/>
                <a:uLnTx/>
                <a:uFillTx/>
              </a:rPr>
              <a:t> </a:t>
            </a:r>
            <a:r>
              <a:rPr kumimoji="0" lang="en-IE" sz="1800" b="0" i="0" u="none" strike="noStrike" kern="0" cap="none" spc="0" normalizeH="0" baseline="0" noProof="0" dirty="0" smtClean="0">
                <a:ln>
                  <a:noFill/>
                </a:ln>
                <a:solidFill>
                  <a:srgbClr val="CC0000"/>
                </a:solidFill>
                <a:effectLst/>
                <a:uLnTx/>
                <a:uFillTx/>
              </a:rPr>
              <a:t>Science Foundation Ireland.</a:t>
            </a:r>
          </a:p>
          <a:p>
            <a:pPr marL="0" marR="0" lvl="0" indent="0" algn="just" defTabSz="4176154"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C0000"/>
                </a:solidFill>
                <a:effectLst/>
                <a:uLnTx/>
                <a:uFillTx/>
              </a:rPr>
              <a:t> </a:t>
            </a:r>
            <a:endParaRPr kumimoji="0" lang="en-IE" sz="1800" b="0" i="0" u="none" strike="noStrike" kern="0" cap="none" spc="0" normalizeH="0" baseline="0" noProof="0" dirty="0" smtClean="0">
              <a:ln>
                <a:noFill/>
              </a:ln>
              <a:solidFill>
                <a:srgbClr val="CC0000"/>
              </a:solidFill>
              <a:effectLst/>
              <a:uLnTx/>
              <a:uFillTx/>
            </a:endParaRPr>
          </a:p>
        </p:txBody>
      </p:sp>
      <p:pic>
        <p:nvPicPr>
          <p:cNvPr id="11" name="Picture 10"/>
          <p:cNvPicPr>
            <a:picLocks noChangeAspect="1"/>
          </p:cNvPicPr>
          <p:nvPr/>
        </p:nvPicPr>
        <p:blipFill rotWithShape="1">
          <a:blip r:embed="rId2"/>
          <a:srcRect l="5026" r="4523"/>
          <a:stretch/>
        </p:blipFill>
        <p:spPr>
          <a:xfrm>
            <a:off x="414460" y="1288541"/>
            <a:ext cx="2302363" cy="1152987"/>
          </a:xfrm>
          <a:prstGeom prst="rect">
            <a:avLst/>
          </a:prstGeom>
        </p:spPr>
      </p:pic>
      <p:pic>
        <p:nvPicPr>
          <p:cNvPr id="13" name="Picture 12"/>
          <p:cNvPicPr>
            <a:picLocks noChangeAspect="1"/>
          </p:cNvPicPr>
          <p:nvPr/>
        </p:nvPicPr>
        <p:blipFill rotWithShape="1">
          <a:blip r:embed="rId3"/>
          <a:srcRect l="7835" t="17409" r="6612" b="18631"/>
          <a:stretch/>
        </p:blipFill>
        <p:spPr>
          <a:xfrm>
            <a:off x="6541477" y="960810"/>
            <a:ext cx="1899138" cy="1419832"/>
          </a:xfrm>
          <a:prstGeom prst="rect">
            <a:avLst/>
          </a:prstGeom>
        </p:spPr>
      </p:pic>
      <p:pic>
        <p:nvPicPr>
          <p:cNvPr id="14" name="Picture 13"/>
          <p:cNvPicPr>
            <a:picLocks noChangeAspect="1"/>
          </p:cNvPicPr>
          <p:nvPr/>
        </p:nvPicPr>
        <p:blipFill>
          <a:blip r:embed="rId4"/>
          <a:stretch>
            <a:fillRect/>
          </a:stretch>
        </p:blipFill>
        <p:spPr>
          <a:xfrm>
            <a:off x="761756" y="4580792"/>
            <a:ext cx="7719646" cy="1442354"/>
          </a:xfrm>
          <a:prstGeom prst="rect">
            <a:avLst/>
          </a:prstGeom>
        </p:spPr>
      </p:pic>
    </p:spTree>
    <p:extLst>
      <p:ext uri="{BB962C8B-B14F-4D97-AF65-F5344CB8AC3E}">
        <p14:creationId xmlns:p14="http://schemas.microsoft.com/office/powerpoint/2010/main" val="4074314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20</a:t>
            </a:fld>
            <a:endParaRPr lang="en-US" dirty="0">
              <a:solidFill>
                <a:prstClr val="black"/>
              </a:solidFill>
            </a:endParaRPr>
          </a:p>
        </p:txBody>
      </p:sp>
      <p:sp>
        <p:nvSpPr>
          <p:cNvPr id="4" name="Content Placeholder 3"/>
          <p:cNvSpPr>
            <a:spLocks noGrp="1"/>
          </p:cNvSpPr>
          <p:nvPr>
            <p:ph sz="quarter" idx="13"/>
          </p:nvPr>
        </p:nvSpPr>
        <p:spPr>
          <a:xfrm>
            <a:off x="1155803" y="1536700"/>
            <a:ext cx="7629525" cy="4038600"/>
          </a:xfrm>
        </p:spPr>
        <p:txBody>
          <a:bodyPr>
            <a:normAutofit lnSpcReduction="10000"/>
          </a:bodyPr>
          <a:lstStyle/>
          <a:p>
            <a:pPr marL="285750" indent="-285750" algn="just">
              <a:buClr>
                <a:schemeClr val="tx2">
                  <a:lumMod val="75000"/>
                </a:schemeClr>
              </a:buClr>
              <a:buFont typeface="Arial" panose="020B0604020202020204" pitchFamily="34" charset="0"/>
              <a:buChar char="•"/>
            </a:pPr>
            <a:r>
              <a:rPr lang="en-GB" sz="2000" dirty="0" smtClean="0">
                <a:solidFill>
                  <a:schemeClr val="tx2">
                    <a:lumMod val="50000"/>
                  </a:schemeClr>
                </a:solidFill>
              </a:rPr>
              <a:t>Heat demand consists of 2 parts: </a:t>
            </a:r>
          </a:p>
          <a:p>
            <a:pPr marL="342900" indent="-180000" algn="just">
              <a:buClr>
                <a:schemeClr val="tx2">
                  <a:lumMod val="75000"/>
                </a:schemeClr>
              </a:buClr>
              <a:buFont typeface="+mj-lt"/>
              <a:buAutoNum type="arabicPeriod"/>
            </a:pPr>
            <a:r>
              <a:rPr lang="en-GB" sz="1800" dirty="0" smtClean="0">
                <a:solidFill>
                  <a:schemeClr val="tx2">
                    <a:lumMod val="50000"/>
                  </a:schemeClr>
                </a:solidFill>
              </a:rPr>
              <a:t>heat </a:t>
            </a:r>
            <a:r>
              <a:rPr lang="en-GB" sz="1800" dirty="0">
                <a:solidFill>
                  <a:schemeClr val="tx2">
                    <a:lumMod val="50000"/>
                  </a:schemeClr>
                </a:solidFill>
              </a:rPr>
              <a:t>demand arising from new builds </a:t>
            </a:r>
            <a:r>
              <a:rPr lang="en-GB" sz="1800" dirty="0" smtClean="0">
                <a:solidFill>
                  <a:schemeClr val="tx2">
                    <a:lumMod val="50000"/>
                  </a:schemeClr>
                </a:solidFill>
              </a:rPr>
              <a:t>using heat </a:t>
            </a:r>
            <a:r>
              <a:rPr lang="en-GB" sz="1800" dirty="0">
                <a:solidFill>
                  <a:schemeClr val="tx2">
                    <a:lumMod val="50000"/>
                  </a:schemeClr>
                </a:solidFill>
              </a:rPr>
              <a:t>pumps for domestic heating </a:t>
            </a:r>
            <a:endParaRPr lang="en-GB" sz="1800" dirty="0" smtClean="0">
              <a:solidFill>
                <a:schemeClr val="tx2">
                  <a:lumMod val="50000"/>
                </a:schemeClr>
              </a:solidFill>
            </a:endParaRPr>
          </a:p>
          <a:p>
            <a:pPr marL="342900" indent="-180000" algn="just">
              <a:buClr>
                <a:schemeClr val="tx2">
                  <a:lumMod val="75000"/>
                </a:schemeClr>
              </a:buClr>
              <a:buFont typeface="+mj-lt"/>
              <a:buAutoNum type="arabicPeriod"/>
            </a:pPr>
            <a:r>
              <a:rPr lang="en-GB" sz="1800" dirty="0" smtClean="0">
                <a:solidFill>
                  <a:schemeClr val="tx2">
                    <a:lumMod val="50000"/>
                  </a:schemeClr>
                </a:solidFill>
              </a:rPr>
              <a:t> heat </a:t>
            </a:r>
            <a:r>
              <a:rPr lang="en-GB" sz="1800" dirty="0">
                <a:solidFill>
                  <a:schemeClr val="tx2">
                    <a:lumMod val="50000"/>
                  </a:schemeClr>
                </a:solidFill>
              </a:rPr>
              <a:t>demand </a:t>
            </a:r>
            <a:r>
              <a:rPr lang="en-GB" sz="1800" dirty="0" smtClean="0">
                <a:solidFill>
                  <a:schemeClr val="tx2">
                    <a:lumMod val="50000"/>
                  </a:schemeClr>
                </a:solidFill>
              </a:rPr>
              <a:t>from old </a:t>
            </a:r>
            <a:r>
              <a:rPr lang="en-GB" sz="1800" dirty="0">
                <a:solidFill>
                  <a:schemeClr val="tx2">
                    <a:lumMod val="50000"/>
                  </a:schemeClr>
                </a:solidFill>
              </a:rPr>
              <a:t>houses retrofitted by </a:t>
            </a:r>
            <a:r>
              <a:rPr lang="en-GB" sz="1800" dirty="0" smtClean="0">
                <a:solidFill>
                  <a:schemeClr val="tx2">
                    <a:lumMod val="50000"/>
                  </a:schemeClr>
                </a:solidFill>
              </a:rPr>
              <a:t>2030</a:t>
            </a:r>
          </a:p>
          <a:p>
            <a:pPr marL="342900" indent="-180000" algn="just">
              <a:buClr>
                <a:schemeClr val="tx2">
                  <a:lumMod val="75000"/>
                </a:schemeClr>
              </a:buClr>
              <a:buFont typeface="+mj-lt"/>
              <a:buAutoNum type="arabicPeriod"/>
            </a:pPr>
            <a:endParaRPr lang="en-GB" sz="1800" dirty="0">
              <a:solidFill>
                <a:schemeClr val="tx2">
                  <a:lumMod val="50000"/>
                </a:schemeClr>
              </a:solidFill>
            </a:endParaRPr>
          </a:p>
          <a:p>
            <a:pPr marL="285750" indent="-285750" algn="just">
              <a:buClr>
                <a:schemeClr val="tx2">
                  <a:lumMod val="75000"/>
                </a:schemeClr>
              </a:buClr>
              <a:buFont typeface="Arial" panose="020B0604020202020204" pitchFamily="34" charset="0"/>
              <a:buChar char="•"/>
            </a:pPr>
            <a:r>
              <a:rPr lang="en-GB" sz="2000" dirty="0">
                <a:solidFill>
                  <a:schemeClr val="tx2">
                    <a:lumMod val="50000"/>
                  </a:schemeClr>
                </a:solidFill>
              </a:rPr>
              <a:t>Data on existing housing stock is taken from the </a:t>
            </a:r>
            <a:r>
              <a:rPr lang="en-GB" sz="2000" dirty="0" smtClean="0">
                <a:solidFill>
                  <a:schemeClr val="tx2">
                    <a:lumMod val="50000"/>
                  </a:schemeClr>
                </a:solidFill>
              </a:rPr>
              <a:t>Central Statistics </a:t>
            </a:r>
            <a:r>
              <a:rPr lang="en-GB" sz="2000" dirty="0">
                <a:solidFill>
                  <a:schemeClr val="tx2">
                    <a:lumMod val="50000"/>
                  </a:schemeClr>
                </a:solidFill>
              </a:rPr>
              <a:t>Office (CSO), </a:t>
            </a:r>
            <a:r>
              <a:rPr lang="en-GB" sz="2000" dirty="0" smtClean="0">
                <a:solidFill>
                  <a:schemeClr val="tx2">
                    <a:lumMod val="50000"/>
                  </a:schemeClr>
                </a:solidFill>
              </a:rPr>
              <a:t>Ireland (2016 Census data)</a:t>
            </a:r>
          </a:p>
          <a:p>
            <a:pPr marL="285750" indent="-285750" algn="just">
              <a:buClr>
                <a:schemeClr val="tx2">
                  <a:lumMod val="75000"/>
                </a:schemeClr>
              </a:buClr>
              <a:buFont typeface="Arial" panose="020B0604020202020204" pitchFamily="34" charset="0"/>
              <a:buChar char="•"/>
            </a:pPr>
            <a:endParaRPr lang="en-GB" sz="2000" dirty="0">
              <a:solidFill>
                <a:schemeClr val="tx2">
                  <a:lumMod val="50000"/>
                </a:schemeClr>
              </a:solidFill>
            </a:endParaRPr>
          </a:p>
          <a:p>
            <a:pPr marL="285750" indent="-285750" algn="just">
              <a:buClr>
                <a:schemeClr val="tx2">
                  <a:lumMod val="75000"/>
                </a:schemeClr>
              </a:buClr>
              <a:buFont typeface="Arial" panose="020B0604020202020204" pitchFamily="34" charset="0"/>
              <a:buChar char="•"/>
            </a:pPr>
            <a:r>
              <a:rPr lang="en-GB" sz="2000" dirty="0">
                <a:solidFill>
                  <a:schemeClr val="tx2">
                    <a:lumMod val="50000"/>
                  </a:schemeClr>
                </a:solidFill>
              </a:rPr>
              <a:t>The analysis considers two scenarios for nine different values of thermal heating </a:t>
            </a:r>
            <a:r>
              <a:rPr lang="en-GB" sz="2000" dirty="0" smtClean="0">
                <a:solidFill>
                  <a:schemeClr val="tx2">
                    <a:lumMod val="50000"/>
                  </a:schemeClr>
                </a:solidFill>
              </a:rPr>
              <a:t>costs (THC)</a:t>
            </a:r>
            <a:endParaRPr lang="en-GB" sz="2000" dirty="0">
              <a:solidFill>
                <a:schemeClr val="tx2">
                  <a:lumMod val="50000"/>
                </a:schemeClr>
              </a:solidFill>
            </a:endParaRPr>
          </a:p>
          <a:p>
            <a:pPr marL="285750" indent="-285750" algn="just">
              <a:buClr>
                <a:schemeClr val="tx2">
                  <a:lumMod val="75000"/>
                </a:schemeClr>
              </a:buClr>
              <a:buFont typeface="Arial" panose="020B0604020202020204" pitchFamily="34" charset="0"/>
              <a:buChar char="•"/>
            </a:pPr>
            <a:endParaRPr lang="en-GB" sz="2000" dirty="0">
              <a:solidFill>
                <a:schemeClr val="tx2">
                  <a:lumMod val="50000"/>
                </a:schemeClr>
              </a:solidFill>
            </a:endParaRPr>
          </a:p>
          <a:p>
            <a:pPr marL="285750" indent="-285750" algn="just">
              <a:buClr>
                <a:schemeClr val="tx2">
                  <a:lumMod val="75000"/>
                </a:schemeClr>
              </a:buClr>
              <a:buFont typeface="Arial" panose="020B0604020202020204" pitchFamily="34" charset="0"/>
              <a:buChar char="•"/>
            </a:pPr>
            <a:r>
              <a:rPr lang="en-GB" sz="2000" dirty="0">
                <a:solidFill>
                  <a:schemeClr val="tx2">
                    <a:lumMod val="50000"/>
                  </a:schemeClr>
                </a:solidFill>
              </a:rPr>
              <a:t>As thermal heating costs rise, electrification of heat increases, which increases demands on the power system</a:t>
            </a:r>
          </a:p>
          <a:p>
            <a:pPr marL="342900" indent="-342900" algn="just">
              <a:buClr>
                <a:schemeClr val="tx2">
                  <a:lumMod val="75000"/>
                </a:schemeClr>
              </a:buClr>
              <a:buFont typeface="Arial" panose="020B0604020202020204" pitchFamily="34" charset="0"/>
              <a:buChar char="•"/>
            </a:pPr>
            <a:endParaRPr lang="en-GB" sz="1500" dirty="0" smtClean="0">
              <a:solidFill>
                <a:schemeClr val="tx2">
                  <a:lumMod val="50000"/>
                </a:schemeClr>
              </a:solidFill>
            </a:endParaRPr>
          </a:p>
        </p:txBody>
      </p:sp>
      <p:sp>
        <p:nvSpPr>
          <p:cNvPr id="5" name="Text Placeholder 4"/>
          <p:cNvSpPr>
            <a:spLocks noGrp="1"/>
          </p:cNvSpPr>
          <p:nvPr>
            <p:ph type="body" sz="quarter" idx="14"/>
          </p:nvPr>
        </p:nvSpPr>
        <p:spPr/>
        <p:txBody>
          <a:bodyPr/>
          <a:lstStyle/>
          <a:p>
            <a:pPr lvl="0" defTabSz="4176154">
              <a:spcBef>
                <a:spcPts val="1200"/>
              </a:spcBef>
              <a:spcAft>
                <a:spcPts val="1200"/>
              </a:spcAft>
            </a:pPr>
            <a:r>
              <a:rPr lang="en-IE" b="1" cap="small" dirty="0">
                <a:solidFill>
                  <a:srgbClr val="1C3260"/>
                </a:solidFill>
                <a:latin typeface="Cambria" pitchFamily="18" charset="0"/>
                <a:cs typeface="Arial" pitchFamily="34" charset="0"/>
              </a:rPr>
              <a:t>Assumptions and Scenarios</a:t>
            </a:r>
          </a:p>
          <a:p>
            <a:endParaRPr lang="en-GB" dirty="0"/>
          </a:p>
        </p:txBody>
      </p:sp>
    </p:spTree>
    <p:extLst>
      <p:ext uri="{BB962C8B-B14F-4D97-AF65-F5344CB8AC3E}">
        <p14:creationId xmlns:p14="http://schemas.microsoft.com/office/powerpoint/2010/main" val="538839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21</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sz="3000" b="1" cap="small" dirty="0">
                <a:solidFill>
                  <a:srgbClr val="1C3260"/>
                </a:solidFill>
                <a:latin typeface="Cambria" pitchFamily="18" charset="0"/>
                <a:cs typeface="Arial" pitchFamily="34" charset="0"/>
              </a:rPr>
              <a:t>Results</a:t>
            </a:r>
            <a:endParaRPr lang="en-GB" dirty="0"/>
          </a:p>
        </p:txBody>
      </p:sp>
      <p:graphicFrame>
        <p:nvGraphicFramePr>
          <p:cNvPr id="6" name="Chart 5"/>
          <p:cNvGraphicFramePr>
            <a:graphicFrameLocks/>
          </p:cNvGraphicFramePr>
          <p:nvPr>
            <p:extLst>
              <p:ext uri="{D42A27DB-BD31-4B8C-83A1-F6EECF244321}">
                <p14:modId xmlns:p14="http://schemas.microsoft.com/office/powerpoint/2010/main" val="193369659"/>
              </p:ext>
            </p:extLst>
          </p:nvPr>
        </p:nvGraphicFramePr>
        <p:xfrm>
          <a:off x="1766272" y="1784840"/>
          <a:ext cx="6240209" cy="399170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55803" y="1368383"/>
            <a:ext cx="7750805" cy="584775"/>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smtClean="0">
                <a:solidFill>
                  <a:schemeClr val="tx2">
                    <a:lumMod val="50000"/>
                  </a:schemeClr>
                </a:solidFill>
                <a:ea typeface="Cambria" panose="02040503050406030204" pitchFamily="18" charset="0"/>
              </a:rPr>
              <a:t>It </a:t>
            </a:r>
            <a:r>
              <a:rPr lang="en-GB" sz="1600" dirty="0">
                <a:solidFill>
                  <a:schemeClr val="tx2">
                    <a:lumMod val="50000"/>
                  </a:schemeClr>
                </a:solidFill>
                <a:ea typeface="Cambria" panose="02040503050406030204" pitchFamily="18" charset="0"/>
              </a:rPr>
              <a:t>is far </a:t>
            </a:r>
            <a:r>
              <a:rPr lang="en-GB" sz="1600" dirty="0" smtClean="0">
                <a:solidFill>
                  <a:schemeClr val="tx2">
                    <a:lumMod val="50000"/>
                  </a:schemeClr>
                </a:solidFill>
                <a:ea typeface="Cambria" panose="02040503050406030204" pitchFamily="18" charset="0"/>
              </a:rPr>
              <a:t>more economical </a:t>
            </a:r>
            <a:r>
              <a:rPr lang="en-GB" sz="1600" dirty="0">
                <a:solidFill>
                  <a:schemeClr val="tx2">
                    <a:lumMod val="50000"/>
                  </a:schemeClr>
                </a:solidFill>
                <a:ea typeface="Cambria" panose="02040503050406030204" pitchFamily="18" charset="0"/>
              </a:rPr>
              <a:t>to electrify residential heating when using </a:t>
            </a:r>
            <a:r>
              <a:rPr lang="en-GB" sz="1600" dirty="0" smtClean="0">
                <a:solidFill>
                  <a:schemeClr val="tx2">
                    <a:lumMod val="50000"/>
                  </a:schemeClr>
                </a:solidFill>
                <a:ea typeface="Cambria" panose="02040503050406030204" pitchFamily="18" charset="0"/>
              </a:rPr>
              <a:t>TES as </a:t>
            </a:r>
            <a:r>
              <a:rPr lang="en-GB" sz="1600" dirty="0">
                <a:solidFill>
                  <a:schemeClr val="tx2">
                    <a:lumMod val="50000"/>
                  </a:schemeClr>
                </a:solidFill>
                <a:ea typeface="Cambria" panose="02040503050406030204" pitchFamily="18" charset="0"/>
              </a:rPr>
              <a:t>compared to the </a:t>
            </a:r>
            <a:r>
              <a:rPr lang="en-GB" sz="1600" dirty="0" smtClean="0">
                <a:solidFill>
                  <a:schemeClr val="tx2">
                    <a:lumMod val="50000"/>
                  </a:schemeClr>
                </a:solidFill>
                <a:ea typeface="Cambria" panose="02040503050406030204" pitchFamily="18" charset="0"/>
              </a:rPr>
              <a:t>“Direct” case</a:t>
            </a:r>
            <a:endParaRPr lang="en-GB" sz="1600" dirty="0">
              <a:solidFill>
                <a:schemeClr val="tx2">
                  <a:lumMod val="50000"/>
                </a:schemeClr>
              </a:solidFill>
              <a:ea typeface="Cambria" panose="02040503050406030204" pitchFamily="18" charset="0"/>
            </a:endParaRPr>
          </a:p>
        </p:txBody>
      </p:sp>
    </p:spTree>
    <p:extLst>
      <p:ext uri="{BB962C8B-B14F-4D97-AF65-F5344CB8AC3E}">
        <p14:creationId xmlns:p14="http://schemas.microsoft.com/office/powerpoint/2010/main" val="3656427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4638" y="6376089"/>
            <a:ext cx="8783516" cy="3651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4"/>
          </p:nvPr>
        </p:nvSpPr>
        <p:spPr>
          <a:xfrm>
            <a:off x="1129426" y="269631"/>
            <a:ext cx="7838728" cy="1003300"/>
          </a:xfrm>
        </p:spPr>
        <p:txBody>
          <a:bodyPr>
            <a:normAutofit/>
          </a:bodyPr>
          <a:lstStyle/>
          <a:p>
            <a:r>
              <a:rPr lang="en-GB" sz="2400" b="1" cap="small" dirty="0">
                <a:solidFill>
                  <a:srgbClr val="1C3260"/>
                </a:solidFill>
                <a:latin typeface="Cambria" pitchFamily="18" charset="0"/>
                <a:cs typeface="Arial" pitchFamily="34" charset="0"/>
              </a:rPr>
              <a:t>Regional distribution of optimally electrified houses</a:t>
            </a:r>
            <a:endParaRPr lang="en-IE" sz="2400" b="1" cap="small" dirty="0">
              <a:solidFill>
                <a:srgbClr val="1C3260"/>
              </a:solidFill>
              <a:latin typeface="Cambria" pitchFamily="18" charset="0"/>
              <a:cs typeface="Arial" pitchFamily="34" charset="0"/>
            </a:endParaRPr>
          </a:p>
          <a:p>
            <a:endParaRPr lang="en-GB" sz="2400" dirty="0"/>
          </a:p>
        </p:txBody>
      </p:sp>
      <p:pic>
        <p:nvPicPr>
          <p:cNvPr id="6" name="Picture 5"/>
          <p:cNvPicPr>
            <a:picLocks noChangeAspect="1"/>
          </p:cNvPicPr>
          <p:nvPr/>
        </p:nvPicPr>
        <p:blipFill rotWithShape="1">
          <a:blip r:embed="rId3"/>
          <a:srcRect l="5253" t="2319" r="8609" b="3355"/>
          <a:stretch/>
        </p:blipFill>
        <p:spPr>
          <a:xfrm>
            <a:off x="1093152" y="1336428"/>
            <a:ext cx="2883880" cy="2224457"/>
          </a:xfrm>
          <a:prstGeom prst="rect">
            <a:avLst/>
          </a:prstGeom>
        </p:spPr>
      </p:pic>
      <p:pic>
        <p:nvPicPr>
          <p:cNvPr id="7" name="Picture 6"/>
          <p:cNvPicPr>
            <a:picLocks noChangeAspect="1"/>
          </p:cNvPicPr>
          <p:nvPr/>
        </p:nvPicPr>
        <p:blipFill rotWithShape="1">
          <a:blip r:embed="rId4"/>
          <a:srcRect l="5871" t="1735" r="2759" b="2795"/>
          <a:stretch/>
        </p:blipFill>
        <p:spPr>
          <a:xfrm>
            <a:off x="5628148" y="1366197"/>
            <a:ext cx="2883600" cy="2229289"/>
          </a:xfrm>
          <a:prstGeom prst="rect">
            <a:avLst/>
          </a:prstGeom>
        </p:spPr>
      </p:pic>
      <p:sp>
        <p:nvSpPr>
          <p:cNvPr id="8" name="TextBox 7"/>
          <p:cNvSpPr txBox="1"/>
          <p:nvPr/>
        </p:nvSpPr>
        <p:spPr>
          <a:xfrm>
            <a:off x="1412550" y="1051377"/>
            <a:ext cx="2330600" cy="307777"/>
          </a:xfrm>
          <a:prstGeom prst="rect">
            <a:avLst/>
          </a:prstGeom>
          <a:solidFill>
            <a:schemeClr val="bg1"/>
          </a:solidFill>
        </p:spPr>
        <p:txBody>
          <a:bodyPr wrap="square" rtlCol="0">
            <a:spAutoFit/>
          </a:bodyPr>
          <a:lstStyle/>
          <a:p>
            <a:r>
              <a:rPr lang="en-GB" sz="1400" b="1" dirty="0" smtClean="0">
                <a:solidFill>
                  <a:srgbClr val="FF7C80"/>
                </a:solidFill>
                <a:latin typeface="Cambria" panose="02040503050406030204" pitchFamily="18" charset="0"/>
                <a:ea typeface="Cambria" panose="02040503050406030204" pitchFamily="18" charset="0"/>
              </a:rPr>
              <a:t>THC =</a:t>
            </a:r>
            <a:r>
              <a:rPr lang="en-GB" sz="1400" b="1" dirty="0">
                <a:solidFill>
                  <a:srgbClr val="FF7C80"/>
                </a:solidFill>
                <a:latin typeface="Cambria" panose="02040503050406030204" pitchFamily="18" charset="0"/>
                <a:ea typeface="Cambria" panose="02040503050406030204" pitchFamily="18" charset="0"/>
              </a:rPr>
              <a:t>80 (€/MWh</a:t>
            </a:r>
            <a:r>
              <a:rPr lang="en-GB" sz="1400" b="1" dirty="0" smtClean="0">
                <a:solidFill>
                  <a:srgbClr val="FF7C80"/>
                </a:solidFill>
                <a:latin typeface="Cambria" panose="02040503050406030204" pitchFamily="18" charset="0"/>
                <a:ea typeface="Cambria" panose="02040503050406030204" pitchFamily="18" charset="0"/>
              </a:rPr>
              <a:t>); Direct</a:t>
            </a:r>
            <a:endParaRPr lang="en-GB" sz="1400" b="1" dirty="0">
              <a:solidFill>
                <a:srgbClr val="FF7C80"/>
              </a:solidFill>
              <a:latin typeface="Cambria" panose="02040503050406030204" pitchFamily="18" charset="0"/>
              <a:ea typeface="Cambria" panose="02040503050406030204" pitchFamily="18" charset="0"/>
            </a:endParaRPr>
          </a:p>
        </p:txBody>
      </p:sp>
      <p:sp>
        <p:nvSpPr>
          <p:cNvPr id="9" name="TextBox 8"/>
          <p:cNvSpPr txBox="1"/>
          <p:nvPr/>
        </p:nvSpPr>
        <p:spPr>
          <a:xfrm>
            <a:off x="5840128" y="1051378"/>
            <a:ext cx="2414883" cy="307777"/>
          </a:xfrm>
          <a:prstGeom prst="rect">
            <a:avLst/>
          </a:prstGeom>
          <a:solidFill>
            <a:schemeClr val="bg1"/>
          </a:solidFill>
        </p:spPr>
        <p:txBody>
          <a:bodyPr wrap="square" rtlCol="0">
            <a:spAutoFit/>
          </a:bodyPr>
          <a:lstStyle/>
          <a:p>
            <a:r>
              <a:rPr lang="en-GB" sz="1400" b="1" dirty="0" smtClean="0">
                <a:solidFill>
                  <a:srgbClr val="FF7C80"/>
                </a:solidFill>
                <a:latin typeface="Cambria" panose="02040503050406030204" pitchFamily="18" charset="0"/>
                <a:ea typeface="Cambria" panose="02040503050406030204" pitchFamily="18" charset="0"/>
              </a:rPr>
              <a:t>THC =200 </a:t>
            </a:r>
            <a:r>
              <a:rPr lang="en-GB" sz="1400" b="1" dirty="0">
                <a:solidFill>
                  <a:srgbClr val="FF7C80"/>
                </a:solidFill>
                <a:latin typeface="Cambria" panose="02040503050406030204" pitchFamily="18" charset="0"/>
                <a:ea typeface="Cambria" panose="02040503050406030204" pitchFamily="18" charset="0"/>
              </a:rPr>
              <a:t>(€/MWh</a:t>
            </a:r>
            <a:r>
              <a:rPr lang="en-GB" sz="1400" b="1" dirty="0" smtClean="0">
                <a:solidFill>
                  <a:srgbClr val="FF7C80"/>
                </a:solidFill>
                <a:latin typeface="Cambria" panose="02040503050406030204" pitchFamily="18" charset="0"/>
                <a:ea typeface="Cambria" panose="02040503050406030204" pitchFamily="18" charset="0"/>
              </a:rPr>
              <a:t>); Direct</a:t>
            </a:r>
            <a:endParaRPr lang="en-GB" sz="1400" b="1" dirty="0">
              <a:solidFill>
                <a:srgbClr val="FF7C8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a:srcRect l="5129" t="1020" r="3720" b="2367"/>
          <a:stretch/>
        </p:blipFill>
        <p:spPr>
          <a:xfrm>
            <a:off x="1091717" y="4237780"/>
            <a:ext cx="2883600" cy="2231575"/>
          </a:xfrm>
          <a:prstGeom prst="rect">
            <a:avLst/>
          </a:prstGeom>
        </p:spPr>
      </p:pic>
      <p:sp>
        <p:nvSpPr>
          <p:cNvPr id="11" name="TextBox 10"/>
          <p:cNvSpPr txBox="1"/>
          <p:nvPr/>
        </p:nvSpPr>
        <p:spPr>
          <a:xfrm>
            <a:off x="1323883" y="3885727"/>
            <a:ext cx="2527148" cy="307777"/>
          </a:xfrm>
          <a:prstGeom prst="rect">
            <a:avLst/>
          </a:prstGeom>
          <a:solidFill>
            <a:schemeClr val="bg1"/>
          </a:solidFill>
        </p:spPr>
        <p:txBody>
          <a:bodyPr wrap="square" rtlCol="0">
            <a:spAutoFit/>
          </a:bodyPr>
          <a:lstStyle/>
          <a:p>
            <a:r>
              <a:rPr lang="en-GB" sz="1400" b="1" dirty="0" smtClean="0">
                <a:solidFill>
                  <a:srgbClr val="92D050"/>
                </a:solidFill>
                <a:latin typeface="Cambria" panose="02040503050406030204" pitchFamily="18" charset="0"/>
                <a:ea typeface="Cambria" panose="02040503050406030204" pitchFamily="18" charset="0"/>
              </a:rPr>
              <a:t>THC=30 </a:t>
            </a:r>
            <a:r>
              <a:rPr lang="en-GB" sz="1400" b="1" dirty="0">
                <a:solidFill>
                  <a:srgbClr val="92D050"/>
                </a:solidFill>
                <a:latin typeface="Cambria" panose="02040503050406030204" pitchFamily="18" charset="0"/>
                <a:ea typeface="Cambria" panose="02040503050406030204" pitchFamily="18" charset="0"/>
              </a:rPr>
              <a:t>(€/MWh</a:t>
            </a:r>
            <a:r>
              <a:rPr lang="en-GB" sz="1400" b="1" dirty="0" smtClean="0">
                <a:solidFill>
                  <a:srgbClr val="92D050"/>
                </a:solidFill>
                <a:latin typeface="Cambria" panose="02040503050406030204" pitchFamily="18" charset="0"/>
                <a:ea typeface="Cambria" panose="02040503050406030204" pitchFamily="18" charset="0"/>
              </a:rPr>
              <a:t>); With TES</a:t>
            </a:r>
            <a:endParaRPr lang="en-GB" sz="1400" b="1" dirty="0">
              <a:solidFill>
                <a:srgbClr val="92D05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rotWithShape="1">
          <a:blip r:embed="rId6"/>
          <a:srcRect l="5214" t="1685" r="1179" b="1326"/>
          <a:stretch/>
        </p:blipFill>
        <p:spPr>
          <a:xfrm>
            <a:off x="5427855" y="4215075"/>
            <a:ext cx="2883600" cy="2254280"/>
          </a:xfrm>
          <a:prstGeom prst="rect">
            <a:avLst/>
          </a:prstGeom>
        </p:spPr>
      </p:pic>
      <p:sp>
        <p:nvSpPr>
          <p:cNvPr id="14" name="TextBox 13"/>
          <p:cNvSpPr txBox="1"/>
          <p:nvPr/>
        </p:nvSpPr>
        <p:spPr>
          <a:xfrm>
            <a:off x="5861100" y="3868379"/>
            <a:ext cx="2526761" cy="307777"/>
          </a:xfrm>
          <a:prstGeom prst="rect">
            <a:avLst/>
          </a:prstGeom>
          <a:solidFill>
            <a:schemeClr val="bg1"/>
          </a:solidFill>
        </p:spPr>
        <p:txBody>
          <a:bodyPr wrap="square" rtlCol="0">
            <a:spAutoFit/>
          </a:bodyPr>
          <a:lstStyle/>
          <a:p>
            <a:r>
              <a:rPr lang="en-GB" sz="1400" b="1" dirty="0" smtClean="0">
                <a:solidFill>
                  <a:srgbClr val="92D050"/>
                </a:solidFill>
                <a:latin typeface="Cambria" panose="02040503050406030204" pitchFamily="18" charset="0"/>
                <a:ea typeface="Cambria" panose="02040503050406030204" pitchFamily="18" charset="0"/>
              </a:rPr>
              <a:t>THC=80 </a:t>
            </a:r>
            <a:r>
              <a:rPr lang="en-GB" sz="1400" b="1" dirty="0">
                <a:solidFill>
                  <a:srgbClr val="92D050"/>
                </a:solidFill>
                <a:latin typeface="Cambria" panose="02040503050406030204" pitchFamily="18" charset="0"/>
                <a:ea typeface="Cambria" panose="02040503050406030204" pitchFamily="18" charset="0"/>
              </a:rPr>
              <a:t>(€/MWh</a:t>
            </a:r>
            <a:r>
              <a:rPr lang="en-GB" sz="1400" b="1" dirty="0" smtClean="0">
                <a:solidFill>
                  <a:srgbClr val="92D050"/>
                </a:solidFill>
                <a:latin typeface="Cambria" panose="02040503050406030204" pitchFamily="18" charset="0"/>
                <a:ea typeface="Cambria" panose="02040503050406030204" pitchFamily="18" charset="0"/>
              </a:rPr>
              <a:t>); With TES</a:t>
            </a:r>
            <a:endParaRPr lang="en-GB" sz="1400" b="1" dirty="0">
              <a:solidFill>
                <a:srgbClr val="92D050"/>
              </a:solidFill>
              <a:latin typeface="Cambria" panose="02040503050406030204" pitchFamily="18" charset="0"/>
              <a:ea typeface="Cambria" panose="02040503050406030204" pitchFamily="18" charset="0"/>
            </a:endParaRPr>
          </a:p>
        </p:txBody>
      </p:sp>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22</a:t>
            </a:fld>
            <a:endParaRPr lang="en-US" dirty="0">
              <a:solidFill>
                <a:prstClr val="black"/>
              </a:solidFill>
            </a:endParaRPr>
          </a:p>
        </p:txBody>
      </p:sp>
    </p:spTree>
    <p:extLst>
      <p:ext uri="{BB962C8B-B14F-4D97-AF65-F5344CB8AC3E}">
        <p14:creationId xmlns:p14="http://schemas.microsoft.com/office/powerpoint/2010/main" val="3075624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23</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sz="3000" b="1" cap="small" dirty="0">
                <a:solidFill>
                  <a:srgbClr val="1C3260"/>
                </a:solidFill>
                <a:latin typeface="Cambria" pitchFamily="18" charset="0"/>
                <a:cs typeface="Arial" pitchFamily="34" charset="0"/>
              </a:rPr>
              <a:t>Results</a:t>
            </a:r>
            <a:endParaRPr lang="en-GB" dirty="0"/>
          </a:p>
        </p:txBody>
      </p:sp>
      <p:graphicFrame>
        <p:nvGraphicFramePr>
          <p:cNvPr id="6" name="Chart 5"/>
          <p:cNvGraphicFramePr>
            <a:graphicFrameLocks/>
          </p:cNvGraphicFramePr>
          <p:nvPr>
            <p:extLst>
              <p:ext uri="{D42A27DB-BD31-4B8C-83A1-F6EECF244321}">
                <p14:modId xmlns:p14="http://schemas.microsoft.com/office/powerpoint/2010/main" val="677905652"/>
              </p:ext>
            </p:extLst>
          </p:nvPr>
        </p:nvGraphicFramePr>
        <p:xfrm>
          <a:off x="795319" y="1955468"/>
          <a:ext cx="7328774"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55803" y="1363291"/>
            <a:ext cx="7750805" cy="338554"/>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smtClean="0">
                <a:solidFill>
                  <a:schemeClr val="tx2">
                    <a:lumMod val="50000"/>
                  </a:schemeClr>
                </a:solidFill>
                <a:ea typeface="Cambria" panose="02040503050406030204" pitchFamily="18" charset="0"/>
              </a:rPr>
              <a:t>Grid </a:t>
            </a:r>
            <a:r>
              <a:rPr lang="en-GB" sz="1600" dirty="0">
                <a:solidFill>
                  <a:schemeClr val="tx2">
                    <a:lumMod val="50000"/>
                  </a:schemeClr>
                </a:solidFill>
                <a:ea typeface="Cambria" panose="02040503050406030204" pitchFamily="18" charset="0"/>
              </a:rPr>
              <a:t>reinforcement needs </a:t>
            </a:r>
            <a:r>
              <a:rPr lang="en-GB" sz="1600" dirty="0" smtClean="0">
                <a:solidFill>
                  <a:schemeClr val="tx2">
                    <a:lumMod val="50000"/>
                  </a:schemeClr>
                </a:solidFill>
                <a:ea typeface="Cambria" panose="02040503050406030204" pitchFamily="18" charset="0"/>
              </a:rPr>
              <a:t>is lower </a:t>
            </a:r>
            <a:r>
              <a:rPr lang="en-GB" sz="1600" dirty="0">
                <a:solidFill>
                  <a:schemeClr val="tx2">
                    <a:lumMod val="50000"/>
                  </a:schemeClr>
                </a:solidFill>
                <a:ea typeface="Cambria" panose="02040503050406030204" pitchFamily="18" charset="0"/>
              </a:rPr>
              <a:t>with </a:t>
            </a:r>
            <a:r>
              <a:rPr lang="en-GB" sz="1600" dirty="0" smtClean="0">
                <a:solidFill>
                  <a:schemeClr val="tx2">
                    <a:lumMod val="50000"/>
                  </a:schemeClr>
                </a:solidFill>
                <a:ea typeface="Cambria" panose="02040503050406030204" pitchFamily="18" charset="0"/>
              </a:rPr>
              <a:t>TES</a:t>
            </a:r>
          </a:p>
        </p:txBody>
      </p:sp>
    </p:spTree>
    <p:extLst>
      <p:ext uri="{BB962C8B-B14F-4D97-AF65-F5344CB8AC3E}">
        <p14:creationId xmlns:p14="http://schemas.microsoft.com/office/powerpoint/2010/main" val="1239157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24</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sz="3000" b="1" cap="small" dirty="0">
                <a:solidFill>
                  <a:srgbClr val="1C3260"/>
                </a:solidFill>
                <a:latin typeface="Cambria" pitchFamily="18" charset="0"/>
                <a:cs typeface="Arial" pitchFamily="34" charset="0"/>
              </a:rPr>
              <a:t>Results</a:t>
            </a:r>
            <a:endParaRPr lang="en-GB" dirty="0"/>
          </a:p>
        </p:txBody>
      </p:sp>
      <p:graphicFrame>
        <p:nvGraphicFramePr>
          <p:cNvPr id="6" name="Chart 5"/>
          <p:cNvGraphicFramePr>
            <a:graphicFrameLocks/>
          </p:cNvGraphicFramePr>
          <p:nvPr>
            <p:extLst>
              <p:ext uri="{D42A27DB-BD31-4B8C-83A1-F6EECF244321}">
                <p14:modId xmlns:p14="http://schemas.microsoft.com/office/powerpoint/2010/main" val="1293196118"/>
              </p:ext>
            </p:extLst>
          </p:nvPr>
        </p:nvGraphicFramePr>
        <p:xfrm>
          <a:off x="1390689" y="2198077"/>
          <a:ext cx="6620607" cy="376310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92469" y="1348402"/>
            <a:ext cx="7552592" cy="646331"/>
          </a:xfrm>
          <a:prstGeom prst="rect">
            <a:avLst/>
          </a:prstGeom>
        </p:spPr>
        <p:txBody>
          <a:bodyPr wrap="square">
            <a:spAutoFit/>
          </a:bodyPr>
          <a:lstStyle/>
          <a:p>
            <a:pPr marL="285750" indent="-285750">
              <a:buFont typeface="Arial" panose="020B0604020202020204" pitchFamily="34" charset="0"/>
              <a:buChar char="•"/>
            </a:pPr>
            <a:r>
              <a:rPr lang="en-GB" dirty="0" smtClean="0">
                <a:solidFill>
                  <a:schemeClr val="tx2">
                    <a:lumMod val="50000"/>
                  </a:schemeClr>
                </a:solidFill>
              </a:rPr>
              <a:t>Wind energy curtailment is substantially </a:t>
            </a:r>
            <a:r>
              <a:rPr lang="en-GB" dirty="0">
                <a:solidFill>
                  <a:schemeClr val="tx2">
                    <a:lumMod val="50000"/>
                  </a:schemeClr>
                </a:solidFill>
              </a:rPr>
              <a:t>reduced with TES, leading to a more </a:t>
            </a:r>
            <a:r>
              <a:rPr lang="en-GB" dirty="0" smtClean="0">
                <a:solidFill>
                  <a:schemeClr val="tx2">
                    <a:lumMod val="50000"/>
                  </a:schemeClr>
                </a:solidFill>
              </a:rPr>
              <a:t>efficient utilization </a:t>
            </a:r>
            <a:r>
              <a:rPr lang="en-GB" dirty="0">
                <a:solidFill>
                  <a:schemeClr val="tx2">
                    <a:lumMod val="50000"/>
                  </a:schemeClr>
                </a:solidFill>
              </a:rPr>
              <a:t>of available clean energy sources</a:t>
            </a:r>
          </a:p>
        </p:txBody>
      </p:sp>
    </p:spTree>
    <p:extLst>
      <p:ext uri="{BB962C8B-B14F-4D97-AF65-F5344CB8AC3E}">
        <p14:creationId xmlns:p14="http://schemas.microsoft.com/office/powerpoint/2010/main" val="709177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25</a:t>
            </a:fld>
            <a:endParaRPr lang="en-US" dirty="0">
              <a:solidFill>
                <a:prstClr val="black"/>
              </a:solidFill>
            </a:endParaRPr>
          </a:p>
        </p:txBody>
      </p:sp>
      <p:sp>
        <p:nvSpPr>
          <p:cNvPr id="4" name="Content Placeholder 3"/>
          <p:cNvSpPr>
            <a:spLocks noGrp="1"/>
          </p:cNvSpPr>
          <p:nvPr>
            <p:ph sz="quarter" idx="13"/>
          </p:nvPr>
        </p:nvSpPr>
        <p:spPr>
          <a:xfrm>
            <a:off x="407325" y="1806575"/>
            <a:ext cx="8363614" cy="4038600"/>
          </a:xfrm>
        </p:spPr>
        <p:txBody>
          <a:bodyPr>
            <a:normAutofit lnSpcReduction="10000"/>
          </a:bodyPr>
          <a:lstStyle/>
          <a:p>
            <a:pPr marL="457200" indent="-457200" algn="just">
              <a:spcBef>
                <a:spcPts val="1200"/>
              </a:spcBef>
              <a:buClr>
                <a:schemeClr val="tx2">
                  <a:lumMod val="50000"/>
                </a:schemeClr>
              </a:buClr>
              <a:buFont typeface="Arial" panose="020B0604020202020204" pitchFamily="34" charset="0"/>
              <a:buChar char="•"/>
            </a:pPr>
            <a:r>
              <a:rPr lang="en-GB" sz="1800" dirty="0">
                <a:solidFill>
                  <a:schemeClr val="tx2">
                    <a:lumMod val="50000"/>
                  </a:schemeClr>
                </a:solidFill>
                <a:cs typeface="Arial" pitchFamily="34" charset="0"/>
              </a:rPr>
              <a:t>Electrifying the heating sector considerably increases grid expansion needs in the system. </a:t>
            </a:r>
            <a:endParaRPr lang="en-GB" sz="1800" dirty="0" smtClean="0">
              <a:solidFill>
                <a:schemeClr val="tx2">
                  <a:lumMod val="50000"/>
                </a:schemeClr>
              </a:solidFill>
              <a:cs typeface="Arial" pitchFamily="34" charset="0"/>
            </a:endParaRPr>
          </a:p>
          <a:p>
            <a:pPr marL="457200" indent="-457200" algn="just">
              <a:spcBef>
                <a:spcPts val="1200"/>
              </a:spcBef>
              <a:buClr>
                <a:schemeClr val="tx2">
                  <a:lumMod val="50000"/>
                </a:schemeClr>
              </a:buClr>
              <a:buFont typeface="Arial" panose="020B0604020202020204" pitchFamily="34" charset="0"/>
              <a:buChar char="•"/>
            </a:pPr>
            <a:r>
              <a:rPr lang="en-GB" sz="1800" dirty="0" smtClean="0">
                <a:solidFill>
                  <a:schemeClr val="tx2">
                    <a:lumMod val="50000"/>
                  </a:schemeClr>
                </a:solidFill>
                <a:cs typeface="Arial" pitchFamily="34" charset="0"/>
              </a:rPr>
              <a:t>However, the </a:t>
            </a:r>
            <a:r>
              <a:rPr lang="en-GB" sz="1800" dirty="0">
                <a:solidFill>
                  <a:schemeClr val="tx2">
                    <a:lumMod val="50000"/>
                  </a:schemeClr>
                </a:solidFill>
                <a:cs typeface="Arial" pitchFamily="34" charset="0"/>
              </a:rPr>
              <a:t>impact highly depends on the growth of heat demand, and the extent of heating sector electrification</a:t>
            </a:r>
          </a:p>
          <a:p>
            <a:pPr marL="457200" indent="-457200" algn="just">
              <a:spcBef>
                <a:spcPts val="1200"/>
              </a:spcBef>
              <a:buClr>
                <a:schemeClr val="tx2">
                  <a:lumMod val="50000"/>
                </a:schemeClr>
              </a:buClr>
              <a:buFont typeface="Arial" panose="020B0604020202020204" pitchFamily="34" charset="0"/>
              <a:buChar char="•"/>
            </a:pPr>
            <a:r>
              <a:rPr lang="en-GB" sz="1800" dirty="0">
                <a:solidFill>
                  <a:schemeClr val="tx2">
                    <a:lumMod val="50000"/>
                  </a:schemeClr>
                </a:solidFill>
                <a:cs typeface="Arial" pitchFamily="34" charset="0"/>
              </a:rPr>
              <a:t>Electrification of heating sector enables a </a:t>
            </a:r>
            <a:r>
              <a:rPr lang="en-GB" sz="1800" dirty="0" smtClean="0">
                <a:solidFill>
                  <a:schemeClr val="tx2">
                    <a:lumMod val="50000"/>
                  </a:schemeClr>
                </a:solidFill>
                <a:cs typeface="Arial" pitchFamily="34" charset="0"/>
              </a:rPr>
              <a:t>more </a:t>
            </a:r>
            <a:r>
              <a:rPr lang="en-GB" sz="1800" dirty="0">
                <a:solidFill>
                  <a:schemeClr val="tx2">
                    <a:lumMod val="50000"/>
                  </a:schemeClr>
                </a:solidFill>
                <a:cs typeface="Arial" pitchFamily="34" charset="0"/>
              </a:rPr>
              <a:t>efficient utilisation of variable renewable </a:t>
            </a:r>
            <a:r>
              <a:rPr lang="en-GB" sz="1800" dirty="0" smtClean="0">
                <a:solidFill>
                  <a:schemeClr val="tx2">
                    <a:lumMod val="50000"/>
                  </a:schemeClr>
                </a:solidFill>
                <a:cs typeface="Arial" pitchFamily="34" charset="0"/>
              </a:rPr>
              <a:t>power, </a:t>
            </a:r>
            <a:r>
              <a:rPr lang="en-GB" sz="1800" dirty="0">
                <a:solidFill>
                  <a:schemeClr val="tx2">
                    <a:lumMod val="50000"/>
                  </a:schemeClr>
                </a:solidFill>
                <a:cs typeface="Arial" pitchFamily="34" charset="0"/>
              </a:rPr>
              <a:t>reducing variable power curtailments </a:t>
            </a:r>
            <a:endParaRPr lang="en-GB" sz="1800" dirty="0" smtClean="0">
              <a:solidFill>
                <a:schemeClr val="tx2">
                  <a:lumMod val="50000"/>
                </a:schemeClr>
              </a:solidFill>
              <a:cs typeface="Arial" pitchFamily="34" charset="0"/>
            </a:endParaRPr>
          </a:p>
          <a:p>
            <a:pPr marL="457200" indent="-457200" algn="just">
              <a:spcBef>
                <a:spcPts val="1200"/>
              </a:spcBef>
              <a:buClr>
                <a:schemeClr val="tx2">
                  <a:lumMod val="50000"/>
                </a:schemeClr>
              </a:buClr>
              <a:buFont typeface="Arial" panose="020B0604020202020204" pitchFamily="34" charset="0"/>
              <a:buChar char="•"/>
            </a:pPr>
            <a:r>
              <a:rPr lang="en-GB" sz="1900" dirty="0" smtClean="0">
                <a:solidFill>
                  <a:schemeClr val="tx2">
                    <a:lumMod val="50000"/>
                  </a:schemeClr>
                </a:solidFill>
              </a:rPr>
              <a:t>It </a:t>
            </a:r>
            <a:r>
              <a:rPr lang="en-GB" sz="1900" dirty="0">
                <a:solidFill>
                  <a:schemeClr val="tx2">
                    <a:lumMod val="50000"/>
                  </a:schemeClr>
                </a:solidFill>
              </a:rPr>
              <a:t>is deemed economical to electrify </a:t>
            </a:r>
            <a:r>
              <a:rPr lang="en-GB" sz="1900" dirty="0" smtClean="0">
                <a:solidFill>
                  <a:schemeClr val="tx2">
                    <a:lumMod val="50000"/>
                  </a:schemeClr>
                </a:solidFill>
              </a:rPr>
              <a:t>more houses </a:t>
            </a:r>
            <a:r>
              <a:rPr lang="en-GB" sz="1900" dirty="0">
                <a:solidFill>
                  <a:schemeClr val="tx2">
                    <a:lumMod val="50000"/>
                  </a:schemeClr>
                </a:solidFill>
              </a:rPr>
              <a:t>located near RES-rich places</a:t>
            </a:r>
            <a:endParaRPr lang="en-GB" sz="1900" dirty="0">
              <a:solidFill>
                <a:schemeClr val="tx2">
                  <a:lumMod val="50000"/>
                </a:schemeClr>
              </a:solidFill>
              <a:cs typeface="Arial" pitchFamily="34" charset="0"/>
            </a:endParaRPr>
          </a:p>
          <a:p>
            <a:pPr marL="457200" indent="-457200" algn="just">
              <a:spcBef>
                <a:spcPts val="1200"/>
              </a:spcBef>
              <a:buClr>
                <a:schemeClr val="tx2">
                  <a:lumMod val="50000"/>
                </a:schemeClr>
              </a:buClr>
              <a:buFont typeface="Arial" panose="020B0604020202020204" pitchFamily="34" charset="0"/>
              <a:buChar char="•"/>
            </a:pPr>
            <a:r>
              <a:rPr lang="en-GB" sz="1800" dirty="0" smtClean="0">
                <a:solidFill>
                  <a:schemeClr val="tx2">
                    <a:lumMod val="50000"/>
                  </a:schemeClr>
                </a:solidFill>
                <a:cs typeface="Arial" pitchFamily="34" charset="0"/>
              </a:rPr>
              <a:t>TES </a:t>
            </a:r>
            <a:r>
              <a:rPr lang="en-GB" sz="1800" dirty="0">
                <a:solidFill>
                  <a:schemeClr val="tx2">
                    <a:lumMod val="50000"/>
                  </a:schemeClr>
                </a:solidFill>
                <a:cs typeface="Arial" pitchFamily="34" charset="0"/>
              </a:rPr>
              <a:t>plays a major role in </a:t>
            </a:r>
            <a:r>
              <a:rPr lang="en-GB" sz="1800" dirty="0" smtClean="0">
                <a:solidFill>
                  <a:schemeClr val="tx2">
                    <a:lumMod val="50000"/>
                  </a:schemeClr>
                </a:solidFill>
                <a:cs typeface="Arial" pitchFamily="34" charset="0"/>
              </a:rPr>
              <a:t>heat sector electrification by:</a:t>
            </a:r>
          </a:p>
          <a:p>
            <a:pPr marL="1200150" lvl="1" indent="-180000" algn="just">
              <a:spcBef>
                <a:spcPts val="1200"/>
              </a:spcBef>
              <a:buClr>
                <a:schemeClr val="tx2">
                  <a:lumMod val="50000"/>
                </a:schemeClr>
              </a:buClr>
              <a:buFont typeface="+mj-lt"/>
              <a:buAutoNum type="arabicPeriod"/>
            </a:pPr>
            <a:r>
              <a:rPr lang="en-GB" sz="1600" dirty="0">
                <a:solidFill>
                  <a:schemeClr val="tx2">
                    <a:lumMod val="50000"/>
                  </a:schemeClr>
                </a:solidFill>
                <a:cs typeface="Arial" pitchFamily="34" charset="0"/>
              </a:rPr>
              <a:t>R</a:t>
            </a:r>
            <a:r>
              <a:rPr lang="en-GB" sz="1600" dirty="0" smtClean="0">
                <a:solidFill>
                  <a:schemeClr val="tx2">
                    <a:lumMod val="50000"/>
                  </a:schemeClr>
                </a:solidFill>
                <a:cs typeface="Arial" pitchFamily="34" charset="0"/>
              </a:rPr>
              <a:t>educing </a:t>
            </a:r>
            <a:r>
              <a:rPr lang="en-GB" sz="1600" dirty="0">
                <a:solidFill>
                  <a:schemeClr val="tx2">
                    <a:lumMod val="50000"/>
                  </a:schemeClr>
                </a:solidFill>
                <a:cs typeface="Arial" pitchFamily="34" charset="0"/>
              </a:rPr>
              <a:t>grid investment </a:t>
            </a:r>
            <a:r>
              <a:rPr lang="en-GB" sz="1600" dirty="0" smtClean="0">
                <a:solidFill>
                  <a:schemeClr val="tx2">
                    <a:lumMod val="50000"/>
                  </a:schemeClr>
                </a:solidFill>
                <a:cs typeface="Arial" pitchFamily="34" charset="0"/>
              </a:rPr>
              <a:t>needs</a:t>
            </a:r>
          </a:p>
          <a:p>
            <a:pPr marL="1200150" lvl="1" indent="-180000" algn="just">
              <a:spcBef>
                <a:spcPts val="1200"/>
              </a:spcBef>
              <a:buClr>
                <a:schemeClr val="tx2">
                  <a:lumMod val="50000"/>
                </a:schemeClr>
              </a:buClr>
              <a:buFont typeface="+mj-lt"/>
              <a:buAutoNum type="arabicPeriod"/>
            </a:pPr>
            <a:r>
              <a:rPr lang="en-GB" sz="1600" dirty="0" smtClean="0">
                <a:solidFill>
                  <a:schemeClr val="tx2">
                    <a:lumMod val="50000"/>
                  </a:schemeClr>
                </a:solidFill>
                <a:cs typeface="Arial" pitchFamily="34" charset="0"/>
              </a:rPr>
              <a:t>Reducing </a:t>
            </a:r>
            <a:r>
              <a:rPr lang="en-GB" sz="1600" dirty="0">
                <a:solidFill>
                  <a:schemeClr val="tx2">
                    <a:lumMod val="50000"/>
                  </a:schemeClr>
                </a:solidFill>
                <a:cs typeface="Arial" pitchFamily="34" charset="0"/>
              </a:rPr>
              <a:t>RES </a:t>
            </a:r>
            <a:r>
              <a:rPr lang="en-GB" sz="1600" dirty="0" smtClean="0">
                <a:solidFill>
                  <a:schemeClr val="tx2">
                    <a:lumMod val="50000"/>
                  </a:schemeClr>
                </a:solidFill>
                <a:cs typeface="Arial" pitchFamily="34" charset="0"/>
              </a:rPr>
              <a:t>curtailment</a:t>
            </a:r>
          </a:p>
          <a:p>
            <a:pPr marL="1200150" lvl="1" indent="-180000" algn="just">
              <a:spcBef>
                <a:spcPts val="1200"/>
              </a:spcBef>
              <a:buClr>
                <a:schemeClr val="tx2">
                  <a:lumMod val="50000"/>
                </a:schemeClr>
              </a:buClr>
              <a:buFont typeface="+mj-lt"/>
              <a:buAutoNum type="arabicPeriod"/>
            </a:pPr>
            <a:r>
              <a:rPr lang="en-GB" sz="1600" dirty="0" smtClean="0">
                <a:solidFill>
                  <a:schemeClr val="tx2">
                    <a:lumMod val="50000"/>
                  </a:schemeClr>
                </a:solidFill>
                <a:cs typeface="Arial" pitchFamily="34" charset="0"/>
              </a:rPr>
              <a:t>Enabling higher electrification at lower PFs</a:t>
            </a:r>
          </a:p>
          <a:p>
            <a:pPr marL="1200150" lvl="1" indent="-180000" algn="just">
              <a:spcBef>
                <a:spcPts val="1200"/>
              </a:spcBef>
              <a:buClr>
                <a:schemeClr val="tx2">
                  <a:lumMod val="50000"/>
                </a:schemeClr>
              </a:buClr>
              <a:buFont typeface="+mj-lt"/>
              <a:buAutoNum type="arabicPeriod"/>
            </a:pPr>
            <a:endParaRPr lang="en-GB" sz="1400" dirty="0" smtClean="0">
              <a:solidFill>
                <a:schemeClr val="tx2">
                  <a:lumMod val="50000"/>
                </a:schemeClr>
              </a:solidFill>
              <a:cs typeface="Arial" pitchFamily="34" charset="0"/>
            </a:endParaRPr>
          </a:p>
          <a:p>
            <a:pPr marL="1200150" lvl="1" indent="-180000" algn="just">
              <a:spcBef>
                <a:spcPts val="1200"/>
              </a:spcBef>
              <a:buClr>
                <a:schemeClr val="tx2">
                  <a:lumMod val="50000"/>
                </a:schemeClr>
              </a:buClr>
              <a:buFont typeface="+mj-lt"/>
              <a:buAutoNum type="arabicPeriod"/>
            </a:pPr>
            <a:endParaRPr lang="en-GB" sz="1400" dirty="0">
              <a:solidFill>
                <a:schemeClr val="tx2">
                  <a:lumMod val="50000"/>
                </a:schemeClr>
              </a:solidFill>
              <a:cs typeface="Arial" pitchFamily="34" charset="0"/>
            </a:endParaRPr>
          </a:p>
          <a:p>
            <a:pPr>
              <a:buClr>
                <a:schemeClr val="tx2">
                  <a:lumMod val="50000"/>
                </a:schemeClr>
              </a:buClr>
            </a:pPr>
            <a:endParaRPr lang="en-GB" sz="1800" dirty="0">
              <a:solidFill>
                <a:schemeClr val="tx2">
                  <a:lumMod val="50000"/>
                </a:schemeClr>
              </a:solidFill>
            </a:endParaRPr>
          </a:p>
        </p:txBody>
      </p:sp>
      <p:sp>
        <p:nvSpPr>
          <p:cNvPr id="5" name="Text Placeholder 4"/>
          <p:cNvSpPr>
            <a:spLocks noGrp="1"/>
          </p:cNvSpPr>
          <p:nvPr>
            <p:ph type="body" sz="quarter" idx="14"/>
          </p:nvPr>
        </p:nvSpPr>
        <p:spPr/>
        <p:txBody>
          <a:bodyPr/>
          <a:lstStyle/>
          <a:p>
            <a:r>
              <a:rPr lang="en-IE" b="1" cap="small" dirty="0">
                <a:solidFill>
                  <a:srgbClr val="1C3260"/>
                </a:solidFill>
                <a:latin typeface="Cambria" pitchFamily="18" charset="0"/>
                <a:cs typeface="Arial" pitchFamily="34" charset="0"/>
              </a:rPr>
              <a:t>Conclusions</a:t>
            </a:r>
          </a:p>
          <a:p>
            <a:endParaRPr lang="en-GB" dirty="0"/>
          </a:p>
        </p:txBody>
      </p:sp>
    </p:spTree>
    <p:extLst>
      <p:ext uri="{BB962C8B-B14F-4D97-AF65-F5344CB8AC3E}">
        <p14:creationId xmlns:p14="http://schemas.microsoft.com/office/powerpoint/2010/main" val="646944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26</a:t>
            </a:fld>
            <a:endParaRPr lang="en-US" dirty="0">
              <a:solidFill>
                <a:prstClr val="black"/>
              </a:solidFill>
            </a:endParaRPr>
          </a:p>
        </p:txBody>
      </p:sp>
      <p:sp>
        <p:nvSpPr>
          <p:cNvPr id="4" name="Content Placeholder 3"/>
          <p:cNvSpPr>
            <a:spLocks noGrp="1"/>
          </p:cNvSpPr>
          <p:nvPr>
            <p:ph sz="quarter" idx="13"/>
          </p:nvPr>
        </p:nvSpPr>
        <p:spPr/>
        <p:txBody>
          <a:bodyPr/>
          <a:lstStyle/>
          <a:p>
            <a:pPr algn="ctr"/>
            <a:endParaRPr lang="en-IE" b="1" cap="small" dirty="0" smtClean="0">
              <a:solidFill>
                <a:srgbClr val="1C3260"/>
              </a:solidFill>
              <a:latin typeface="Cambria" pitchFamily="18" charset="0"/>
              <a:cs typeface="Arial" pitchFamily="34" charset="0"/>
            </a:endParaRPr>
          </a:p>
          <a:p>
            <a:pPr algn="ctr"/>
            <a:endParaRPr lang="en-IE" b="1" cap="small" dirty="0">
              <a:solidFill>
                <a:srgbClr val="1C3260"/>
              </a:solidFill>
              <a:latin typeface="Cambria" pitchFamily="18" charset="0"/>
              <a:cs typeface="Arial" pitchFamily="34" charset="0"/>
            </a:endParaRPr>
          </a:p>
          <a:p>
            <a:pPr algn="ctr"/>
            <a:r>
              <a:rPr lang="en-IE" b="1" cap="small" dirty="0" smtClean="0">
                <a:solidFill>
                  <a:srgbClr val="1C3260"/>
                </a:solidFill>
                <a:latin typeface="Cambria" pitchFamily="18" charset="0"/>
                <a:cs typeface="Arial" pitchFamily="34" charset="0"/>
              </a:rPr>
              <a:t>Questions?</a:t>
            </a:r>
            <a:endParaRPr lang="en-GB" dirty="0"/>
          </a:p>
        </p:txBody>
      </p:sp>
      <p:sp>
        <p:nvSpPr>
          <p:cNvPr id="5" name="Text Placeholder 4"/>
          <p:cNvSpPr>
            <a:spLocks noGrp="1"/>
          </p:cNvSpPr>
          <p:nvPr>
            <p:ph type="body" sz="quarter" idx="14"/>
          </p:nvPr>
        </p:nvSpPr>
        <p:spPr/>
        <p:txBody>
          <a:bodyPr/>
          <a:lstStyle/>
          <a:p>
            <a:pPr algn="ctr"/>
            <a:r>
              <a:rPr lang="en-IE" b="1" cap="small" dirty="0" smtClean="0">
                <a:solidFill>
                  <a:srgbClr val="1C3260"/>
                </a:solidFill>
                <a:latin typeface="Cambria" pitchFamily="18" charset="0"/>
                <a:cs typeface="Arial" pitchFamily="34" charset="0"/>
              </a:rPr>
              <a:t>Thank You</a:t>
            </a:r>
            <a:endParaRPr lang="en-GB" dirty="0"/>
          </a:p>
        </p:txBody>
      </p:sp>
    </p:spTree>
    <p:extLst>
      <p:ext uri="{BB962C8B-B14F-4D97-AF65-F5344CB8AC3E}">
        <p14:creationId xmlns:p14="http://schemas.microsoft.com/office/powerpoint/2010/main" val="301685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3</a:t>
            </a:fld>
            <a:endParaRPr lang="en-US" dirty="0">
              <a:solidFill>
                <a:prstClr val="black"/>
              </a:solidFill>
            </a:endParaRPr>
          </a:p>
        </p:txBody>
      </p:sp>
      <p:sp>
        <p:nvSpPr>
          <p:cNvPr id="4" name="Content Placeholder 3"/>
          <p:cNvSpPr>
            <a:spLocks noGrp="1"/>
          </p:cNvSpPr>
          <p:nvPr>
            <p:ph sz="quarter" idx="13"/>
          </p:nvPr>
        </p:nvSpPr>
        <p:spPr>
          <a:xfrm>
            <a:off x="1141413" y="1806575"/>
            <a:ext cx="5741525" cy="4038600"/>
          </a:xfrm>
        </p:spPr>
        <p:txBody>
          <a:bodyPr>
            <a:normAutofit/>
          </a:bodyPr>
          <a:lstStyle/>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Motivation</a:t>
            </a:r>
          </a:p>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Objectives</a:t>
            </a:r>
          </a:p>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Methodology</a:t>
            </a:r>
          </a:p>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Assumptions </a:t>
            </a:r>
            <a:r>
              <a:rPr lang="en-IE" sz="2800" cap="small" dirty="0">
                <a:solidFill>
                  <a:schemeClr val="tx2">
                    <a:lumMod val="75000"/>
                  </a:schemeClr>
                </a:solidFill>
                <a:latin typeface="Cambria" pitchFamily="18" charset="0"/>
                <a:cs typeface="Arial" pitchFamily="34" charset="0"/>
              </a:rPr>
              <a:t>and </a:t>
            </a:r>
            <a:r>
              <a:rPr lang="en-IE" sz="2800" cap="small" dirty="0" smtClean="0">
                <a:solidFill>
                  <a:schemeClr val="tx2">
                    <a:lumMod val="75000"/>
                  </a:schemeClr>
                </a:solidFill>
                <a:latin typeface="Cambria" pitchFamily="18" charset="0"/>
                <a:cs typeface="Arial" pitchFamily="34" charset="0"/>
              </a:rPr>
              <a:t>Scenarios</a:t>
            </a:r>
          </a:p>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Results</a:t>
            </a:r>
          </a:p>
          <a:p>
            <a:pPr marL="457200" indent="-457200">
              <a:buClr>
                <a:schemeClr val="tx2"/>
              </a:buClr>
              <a:buFont typeface="Arial" panose="020B0604020202020204" pitchFamily="34" charset="0"/>
              <a:buChar char="•"/>
            </a:pPr>
            <a:r>
              <a:rPr lang="en-IE" sz="2800" cap="small" dirty="0" smtClean="0">
                <a:solidFill>
                  <a:schemeClr val="tx2">
                    <a:lumMod val="75000"/>
                  </a:schemeClr>
                </a:solidFill>
                <a:latin typeface="Cambria" pitchFamily="18" charset="0"/>
                <a:cs typeface="Arial" pitchFamily="34" charset="0"/>
              </a:rPr>
              <a:t>Conclusion</a:t>
            </a:r>
            <a:endParaRPr lang="en-IE" sz="2800" cap="small" dirty="0">
              <a:solidFill>
                <a:schemeClr val="tx2">
                  <a:lumMod val="75000"/>
                </a:schemeClr>
              </a:solidFill>
              <a:latin typeface="Cambria" pitchFamily="18" charset="0"/>
              <a:cs typeface="Arial" pitchFamily="34" charset="0"/>
            </a:endParaRPr>
          </a:p>
          <a:p>
            <a:pPr marL="457200" indent="-457200">
              <a:buClr>
                <a:schemeClr val="tx2"/>
              </a:buClr>
              <a:buFont typeface="Arial" panose="020B0604020202020204" pitchFamily="34" charset="0"/>
              <a:buChar char="•"/>
            </a:pPr>
            <a:endParaRPr lang="en-IE" sz="2800" cap="small" dirty="0" smtClean="0">
              <a:solidFill>
                <a:schemeClr val="tx2">
                  <a:lumMod val="75000"/>
                </a:schemeClr>
              </a:solidFill>
              <a:latin typeface="Cambria" pitchFamily="18" charset="0"/>
              <a:cs typeface="Arial" pitchFamily="34" charset="0"/>
            </a:endParaRPr>
          </a:p>
          <a:p>
            <a:pPr marL="457200" indent="-457200">
              <a:buClr>
                <a:schemeClr val="tx2"/>
              </a:buClr>
              <a:buFont typeface="Arial" panose="020B0604020202020204" pitchFamily="34" charset="0"/>
              <a:buChar char="•"/>
            </a:pPr>
            <a:endParaRPr lang="en-IE" sz="2800" cap="small" dirty="0">
              <a:solidFill>
                <a:schemeClr val="tx2">
                  <a:lumMod val="75000"/>
                </a:schemeClr>
              </a:solidFill>
              <a:latin typeface="Cambria" pitchFamily="18" charset="0"/>
              <a:cs typeface="Arial" pitchFamily="34" charset="0"/>
            </a:endParaRPr>
          </a:p>
          <a:p>
            <a:pPr marL="457200" indent="-457200">
              <a:buClr>
                <a:schemeClr val="tx2"/>
              </a:buClr>
              <a:buFont typeface="Arial" panose="020B0604020202020204" pitchFamily="34" charset="0"/>
              <a:buChar char="•"/>
            </a:pPr>
            <a:endParaRPr lang="en-IE" sz="2800" cap="small" dirty="0">
              <a:solidFill>
                <a:schemeClr val="tx2">
                  <a:lumMod val="75000"/>
                </a:schemeClr>
              </a:solidFill>
              <a:latin typeface="Cambria" pitchFamily="18" charset="0"/>
              <a:cs typeface="Arial" pitchFamily="34" charset="0"/>
            </a:endParaRPr>
          </a:p>
          <a:p>
            <a:pPr marL="457200" indent="-457200">
              <a:buClr>
                <a:schemeClr val="tx2"/>
              </a:buClr>
              <a:buFont typeface="Arial" panose="020B0604020202020204" pitchFamily="34" charset="0"/>
              <a:buChar char="•"/>
            </a:pPr>
            <a:endParaRPr lang="en-IE" sz="2800" dirty="0">
              <a:solidFill>
                <a:schemeClr val="tx2">
                  <a:lumMod val="75000"/>
                </a:schemeClr>
              </a:solidFill>
              <a:latin typeface="Cambria" panose="02040503050406030204" pitchFamily="18" charset="0"/>
              <a:ea typeface="Cambria" panose="02040503050406030204" pitchFamily="18" charset="0"/>
              <a:cs typeface="Arial" pitchFamily="34" charset="0"/>
            </a:endParaRPr>
          </a:p>
          <a:p>
            <a:pPr marL="457200" indent="-457200">
              <a:buClr>
                <a:schemeClr val="tx2"/>
              </a:buClr>
              <a:buFont typeface="Arial" panose="020B0604020202020204" pitchFamily="34" charset="0"/>
              <a:buChar char="•"/>
            </a:pPr>
            <a:endParaRPr lang="en-IE" sz="2800" cap="small" dirty="0" smtClean="0">
              <a:solidFill>
                <a:schemeClr val="tx2">
                  <a:lumMod val="75000"/>
                </a:schemeClr>
              </a:solidFill>
              <a:latin typeface="Cambria" pitchFamily="18" charset="0"/>
              <a:cs typeface="Arial" pitchFamily="34" charset="0"/>
            </a:endParaRPr>
          </a:p>
          <a:p>
            <a:pPr marL="457200" indent="-457200">
              <a:buClr>
                <a:schemeClr val="tx2"/>
              </a:buClr>
              <a:buFont typeface="Arial" panose="020B0604020202020204" pitchFamily="34" charset="0"/>
              <a:buChar char="•"/>
            </a:pPr>
            <a:endParaRPr lang="en-IE" sz="2800" cap="small" dirty="0">
              <a:solidFill>
                <a:schemeClr val="tx2">
                  <a:lumMod val="75000"/>
                </a:schemeClr>
              </a:solidFill>
              <a:latin typeface="Cambria" pitchFamily="18" charset="0"/>
              <a:cs typeface="Arial" pitchFamily="34" charset="0"/>
            </a:endParaRPr>
          </a:p>
          <a:p>
            <a:endParaRPr lang="en-IE" sz="2800" dirty="0">
              <a:solidFill>
                <a:schemeClr val="tx2">
                  <a:lumMod val="75000"/>
                </a:schemeClr>
              </a:solidFill>
            </a:endParaRPr>
          </a:p>
        </p:txBody>
      </p:sp>
      <p:sp>
        <p:nvSpPr>
          <p:cNvPr id="5" name="Text Placeholder 4"/>
          <p:cNvSpPr>
            <a:spLocks noGrp="1"/>
          </p:cNvSpPr>
          <p:nvPr>
            <p:ph type="body" sz="quarter" idx="14"/>
          </p:nvPr>
        </p:nvSpPr>
        <p:spPr/>
        <p:txBody>
          <a:bodyPr/>
          <a:lstStyle/>
          <a:p>
            <a:r>
              <a:rPr lang="en-IE" b="1" cap="small" dirty="0" smtClean="0">
                <a:solidFill>
                  <a:srgbClr val="002060"/>
                </a:solidFill>
                <a:latin typeface="Cambria" pitchFamily="18" charset="0"/>
                <a:cs typeface="Arial" pitchFamily="34" charset="0"/>
              </a:rPr>
              <a:t>Outline</a:t>
            </a:r>
            <a:endParaRPr lang="en-IE" b="1" cap="small" dirty="0">
              <a:solidFill>
                <a:srgbClr val="002060"/>
              </a:solidFill>
              <a:latin typeface="Cambria" pitchFamily="18" charset="0"/>
              <a:cs typeface="Arial" pitchFamily="34" charset="0"/>
            </a:endParaRPr>
          </a:p>
          <a:p>
            <a:endParaRPr lang="en-IE" dirty="0">
              <a:solidFill>
                <a:srgbClr val="002060"/>
              </a:solidFill>
            </a:endParaRPr>
          </a:p>
        </p:txBody>
      </p:sp>
    </p:spTree>
    <p:extLst>
      <p:ext uri="{BB962C8B-B14F-4D97-AF65-F5344CB8AC3E}">
        <p14:creationId xmlns:p14="http://schemas.microsoft.com/office/powerpoint/2010/main" val="3930190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4</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b="1" cap="small" dirty="0" smtClean="0">
                <a:solidFill>
                  <a:srgbClr val="1C3260"/>
                </a:solidFill>
                <a:latin typeface="Cambria" pitchFamily="18" charset="0"/>
                <a:cs typeface="Arial" pitchFamily="34" charset="0"/>
              </a:rPr>
              <a:t>Motivation</a:t>
            </a:r>
            <a:endParaRPr lang="en-IE" b="1" cap="small" dirty="0">
              <a:solidFill>
                <a:srgbClr val="1C3260"/>
              </a:solidFill>
              <a:latin typeface="Cambria" pitchFamily="18" charset="0"/>
              <a:cs typeface="Arial" pitchFamily="34" charset="0"/>
            </a:endParaRPr>
          </a:p>
          <a:p>
            <a:endParaRPr lang="en-GB" dirty="0"/>
          </a:p>
        </p:txBody>
      </p:sp>
      <p:sp>
        <p:nvSpPr>
          <p:cNvPr id="7" name="Content Placeholder 6"/>
          <p:cNvSpPr>
            <a:spLocks noGrp="1"/>
          </p:cNvSpPr>
          <p:nvPr>
            <p:ph sz="quarter" idx="13"/>
          </p:nvPr>
        </p:nvSpPr>
        <p:spPr>
          <a:xfrm>
            <a:off x="1155801" y="1264226"/>
            <a:ext cx="7629525" cy="1081984"/>
          </a:xfrm>
        </p:spPr>
        <p:txBody>
          <a:bodyPr>
            <a:normAutofit/>
          </a:bodyPr>
          <a:lstStyle/>
          <a:p>
            <a:pPr marL="342900" indent="-342900" algn="just">
              <a:buClr>
                <a:schemeClr val="tx2">
                  <a:lumMod val="50000"/>
                </a:schemeClr>
              </a:buClr>
              <a:buFont typeface="Arial" panose="020B0604020202020204" pitchFamily="34" charset="0"/>
              <a:buChar char="•"/>
            </a:pPr>
            <a:r>
              <a:rPr lang="en-GB" sz="2000" dirty="0">
                <a:solidFill>
                  <a:schemeClr val="tx2">
                    <a:lumMod val="50000"/>
                  </a:schemeClr>
                </a:solidFill>
              </a:rPr>
              <a:t>The residential sector accounts for a quarter of the energy used in </a:t>
            </a:r>
            <a:r>
              <a:rPr lang="en-GB" sz="2000" dirty="0" smtClean="0">
                <a:solidFill>
                  <a:schemeClr val="tx2">
                    <a:lumMod val="50000"/>
                  </a:schemeClr>
                </a:solidFill>
              </a:rPr>
              <a:t>Ireland</a:t>
            </a:r>
          </a:p>
          <a:p>
            <a:pPr marL="342900" indent="-342900" algn="just">
              <a:buClr>
                <a:schemeClr val="tx2">
                  <a:lumMod val="50000"/>
                </a:schemeClr>
              </a:buClr>
              <a:buFont typeface="Arial" panose="020B0604020202020204" pitchFamily="34" charset="0"/>
              <a:buChar char="•"/>
            </a:pPr>
            <a:r>
              <a:rPr lang="en-GB" sz="2000" dirty="0" smtClean="0">
                <a:solidFill>
                  <a:schemeClr val="tx2">
                    <a:lumMod val="50000"/>
                  </a:schemeClr>
                </a:solidFill>
              </a:rPr>
              <a:t>It </a:t>
            </a:r>
            <a:r>
              <a:rPr lang="en-GB" sz="2000" dirty="0">
                <a:solidFill>
                  <a:schemeClr val="tx2">
                    <a:lumMod val="50000"/>
                  </a:schemeClr>
                </a:solidFill>
              </a:rPr>
              <a:t>is </a:t>
            </a:r>
            <a:r>
              <a:rPr lang="en-GB" sz="2000" dirty="0" smtClean="0">
                <a:solidFill>
                  <a:schemeClr val="tx2">
                    <a:lumMod val="50000"/>
                  </a:schemeClr>
                </a:solidFill>
              </a:rPr>
              <a:t>responsible </a:t>
            </a:r>
            <a:r>
              <a:rPr lang="en-GB" sz="2000" dirty="0">
                <a:solidFill>
                  <a:schemeClr val="tx2">
                    <a:lumMod val="50000"/>
                  </a:schemeClr>
                </a:solidFill>
              </a:rPr>
              <a:t>for a quarter of the </a:t>
            </a:r>
            <a:r>
              <a:rPr lang="en-GB" sz="2000" dirty="0" smtClean="0">
                <a:solidFill>
                  <a:schemeClr val="tx2">
                    <a:lumMod val="50000"/>
                  </a:schemeClr>
                </a:solidFill>
              </a:rPr>
              <a:t>energy-related </a:t>
            </a:r>
            <a:r>
              <a:rPr lang="en-GB" sz="2000" dirty="0" smtClean="0">
                <a:solidFill>
                  <a:schemeClr val="tx2">
                    <a:lumMod val="50000"/>
                  </a:schemeClr>
                </a:solidFill>
                <a:cs typeface="Arial" pitchFamily="34" charset="0"/>
              </a:rPr>
              <a:t>CO</a:t>
            </a:r>
            <a:r>
              <a:rPr lang="en-GB" sz="2000" baseline="-25000" dirty="0" smtClean="0">
                <a:solidFill>
                  <a:schemeClr val="tx2">
                    <a:lumMod val="50000"/>
                  </a:schemeClr>
                </a:solidFill>
                <a:cs typeface="Arial" pitchFamily="34" charset="0"/>
              </a:rPr>
              <a:t>2 </a:t>
            </a:r>
            <a:r>
              <a:rPr lang="en-GB" sz="2000" dirty="0" smtClean="0">
                <a:solidFill>
                  <a:schemeClr val="tx2">
                    <a:lumMod val="50000"/>
                  </a:schemeClr>
                </a:solidFill>
              </a:rPr>
              <a:t>emissions</a:t>
            </a:r>
            <a:r>
              <a:rPr lang="en-GB" sz="2000" dirty="0">
                <a:solidFill>
                  <a:schemeClr val="tx2">
                    <a:lumMod val="50000"/>
                  </a:schemeClr>
                </a:solidFill>
              </a:rPr>
              <a:t>. </a:t>
            </a:r>
          </a:p>
        </p:txBody>
      </p:sp>
      <p:graphicFrame>
        <p:nvGraphicFramePr>
          <p:cNvPr id="10" name="Chart 9"/>
          <p:cNvGraphicFramePr/>
          <p:nvPr>
            <p:extLst>
              <p:ext uri="{D42A27DB-BD31-4B8C-83A1-F6EECF244321}">
                <p14:modId xmlns:p14="http://schemas.microsoft.com/office/powerpoint/2010/main" val="2604590688"/>
              </p:ext>
            </p:extLst>
          </p:nvPr>
        </p:nvGraphicFramePr>
        <p:xfrm>
          <a:off x="1682095" y="2389796"/>
          <a:ext cx="6576935" cy="38236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60158" y="5703166"/>
            <a:ext cx="2261061" cy="374073"/>
          </a:xfrm>
          <a:prstGeom prst="rect">
            <a:avLst/>
          </a:prstGeom>
          <a:noFill/>
        </p:spPr>
        <p:txBody>
          <a:bodyPr wrap="square" rtlCol="0">
            <a:spAutoFit/>
          </a:bodyPr>
          <a:lstStyle/>
          <a:p>
            <a:r>
              <a:rPr lang="en-GB" dirty="0" smtClean="0"/>
              <a:t>Source: SEAI, 2018</a:t>
            </a:r>
            <a:endParaRPr lang="en-GB" dirty="0"/>
          </a:p>
        </p:txBody>
      </p:sp>
    </p:spTree>
    <p:extLst>
      <p:ext uri="{BB962C8B-B14F-4D97-AF65-F5344CB8AC3E}">
        <p14:creationId xmlns:p14="http://schemas.microsoft.com/office/powerpoint/2010/main" val="1350567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5</a:t>
            </a:fld>
            <a:endParaRPr lang="en-US" dirty="0">
              <a:solidFill>
                <a:prstClr val="black"/>
              </a:solidFill>
            </a:endParaRPr>
          </a:p>
        </p:txBody>
      </p:sp>
      <p:sp>
        <p:nvSpPr>
          <p:cNvPr id="5" name="Text Placeholder 4"/>
          <p:cNvSpPr>
            <a:spLocks noGrp="1"/>
          </p:cNvSpPr>
          <p:nvPr>
            <p:ph type="body" sz="quarter" idx="14"/>
          </p:nvPr>
        </p:nvSpPr>
        <p:spPr/>
        <p:txBody>
          <a:bodyPr/>
          <a:lstStyle/>
          <a:p>
            <a:r>
              <a:rPr lang="en-IE" b="1" cap="small" dirty="0">
                <a:solidFill>
                  <a:srgbClr val="1C3260"/>
                </a:solidFill>
                <a:latin typeface="Cambria" pitchFamily="18" charset="0"/>
                <a:cs typeface="Arial" pitchFamily="34" charset="0"/>
              </a:rPr>
              <a:t>Motivation</a:t>
            </a:r>
          </a:p>
          <a:p>
            <a:endParaRPr lang="en-GB" dirty="0"/>
          </a:p>
        </p:txBody>
      </p:sp>
      <p:graphicFrame>
        <p:nvGraphicFramePr>
          <p:cNvPr id="6" name="Chart 5"/>
          <p:cNvGraphicFramePr>
            <a:graphicFrameLocks/>
          </p:cNvGraphicFramePr>
          <p:nvPr>
            <p:extLst>
              <p:ext uri="{D42A27DB-BD31-4B8C-83A1-F6EECF244321}">
                <p14:modId xmlns:p14="http://schemas.microsoft.com/office/powerpoint/2010/main" val="3810695366"/>
              </p:ext>
            </p:extLst>
          </p:nvPr>
        </p:nvGraphicFramePr>
        <p:xfrm>
          <a:off x="1390688" y="2432970"/>
          <a:ext cx="6533803" cy="376150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155802" y="1387876"/>
            <a:ext cx="7830255" cy="646331"/>
          </a:xfrm>
          <a:prstGeom prst="rect">
            <a:avLst/>
          </a:prstGeom>
        </p:spPr>
        <p:txBody>
          <a:bodyPr wrap="square">
            <a:spAutoFit/>
          </a:bodyPr>
          <a:lstStyle/>
          <a:p>
            <a:pPr marL="342900" indent="-342900" algn="just">
              <a:buClr>
                <a:schemeClr val="tx2">
                  <a:lumMod val="75000"/>
                </a:schemeClr>
              </a:buClr>
              <a:buFont typeface="Arial" panose="020B0604020202020204" pitchFamily="34" charset="0"/>
              <a:buChar char="•"/>
            </a:pPr>
            <a:r>
              <a:rPr lang="en-GB" dirty="0">
                <a:solidFill>
                  <a:schemeClr val="tx2">
                    <a:lumMod val="50000"/>
                  </a:schemeClr>
                </a:solidFill>
                <a:cs typeface="Arial" pitchFamily="34" charset="0"/>
              </a:rPr>
              <a:t>In Ireland, domestic </a:t>
            </a:r>
            <a:r>
              <a:rPr lang="en-GB" dirty="0" smtClean="0">
                <a:solidFill>
                  <a:schemeClr val="tx2">
                    <a:lumMod val="50000"/>
                  </a:schemeClr>
                </a:solidFill>
                <a:cs typeface="Arial" pitchFamily="34" charset="0"/>
              </a:rPr>
              <a:t>space heating </a:t>
            </a:r>
            <a:r>
              <a:rPr lang="en-GB" dirty="0">
                <a:solidFill>
                  <a:schemeClr val="tx2">
                    <a:lumMod val="50000"/>
                  </a:schemeClr>
                </a:solidFill>
                <a:cs typeface="Arial" pitchFamily="34" charset="0"/>
              </a:rPr>
              <a:t>was responsible for about 10 MtCO</a:t>
            </a:r>
            <a:r>
              <a:rPr lang="en-GB" baseline="-25000" dirty="0">
                <a:solidFill>
                  <a:schemeClr val="tx2">
                    <a:lumMod val="50000"/>
                  </a:schemeClr>
                </a:solidFill>
                <a:cs typeface="Arial" pitchFamily="34" charset="0"/>
              </a:rPr>
              <a:t>2</a:t>
            </a:r>
            <a:r>
              <a:rPr lang="en-GB" dirty="0">
                <a:solidFill>
                  <a:schemeClr val="tx2">
                    <a:lumMod val="50000"/>
                  </a:schemeClr>
                </a:solidFill>
                <a:cs typeface="Arial" pitchFamily="34" charset="0"/>
              </a:rPr>
              <a:t> emissions in </a:t>
            </a:r>
            <a:r>
              <a:rPr lang="en-GB" dirty="0" smtClean="0">
                <a:solidFill>
                  <a:schemeClr val="tx2">
                    <a:lumMod val="50000"/>
                  </a:schemeClr>
                </a:solidFill>
                <a:cs typeface="Arial" pitchFamily="34" charset="0"/>
              </a:rPr>
              <a:t>2016 (17</a:t>
            </a:r>
            <a:r>
              <a:rPr lang="en-GB" dirty="0">
                <a:solidFill>
                  <a:schemeClr val="tx2">
                    <a:lumMod val="50000"/>
                  </a:schemeClr>
                </a:solidFill>
                <a:cs typeface="Arial" pitchFamily="34" charset="0"/>
              </a:rPr>
              <a:t>% of the total </a:t>
            </a:r>
            <a:r>
              <a:rPr lang="en-GB" dirty="0" smtClean="0">
                <a:solidFill>
                  <a:schemeClr val="tx2">
                    <a:lumMod val="50000"/>
                  </a:schemeClr>
                </a:solidFill>
                <a:cs typeface="Arial" pitchFamily="34" charset="0"/>
              </a:rPr>
              <a:t>emissions)</a:t>
            </a:r>
            <a:endParaRPr lang="en-GB" dirty="0">
              <a:solidFill>
                <a:schemeClr val="tx2">
                  <a:lumMod val="50000"/>
                </a:schemeClr>
              </a:solidFill>
              <a:cs typeface="Arial" pitchFamily="34" charset="0"/>
            </a:endParaRPr>
          </a:p>
        </p:txBody>
      </p:sp>
      <p:sp>
        <p:nvSpPr>
          <p:cNvPr id="8" name="TextBox 7"/>
          <p:cNvSpPr txBox="1"/>
          <p:nvPr/>
        </p:nvSpPr>
        <p:spPr>
          <a:xfrm>
            <a:off x="260158" y="5665169"/>
            <a:ext cx="2261061" cy="374073"/>
          </a:xfrm>
          <a:prstGeom prst="rect">
            <a:avLst/>
          </a:prstGeom>
          <a:noFill/>
        </p:spPr>
        <p:txBody>
          <a:bodyPr wrap="square" rtlCol="0">
            <a:spAutoFit/>
          </a:bodyPr>
          <a:lstStyle/>
          <a:p>
            <a:r>
              <a:rPr lang="en-GB" dirty="0" smtClean="0"/>
              <a:t>Source: SEAI, 2018</a:t>
            </a:r>
            <a:endParaRPr lang="en-GB" dirty="0"/>
          </a:p>
        </p:txBody>
      </p:sp>
    </p:spTree>
    <p:extLst>
      <p:ext uri="{BB962C8B-B14F-4D97-AF65-F5344CB8AC3E}">
        <p14:creationId xmlns:p14="http://schemas.microsoft.com/office/powerpoint/2010/main" val="1739991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6</a:t>
            </a:fld>
            <a:endParaRPr lang="en-US" dirty="0">
              <a:solidFill>
                <a:prstClr val="black"/>
              </a:solidFill>
            </a:endParaRPr>
          </a:p>
        </p:txBody>
      </p:sp>
      <p:sp>
        <p:nvSpPr>
          <p:cNvPr id="4" name="Content Placeholder 3"/>
          <p:cNvSpPr>
            <a:spLocks noGrp="1"/>
          </p:cNvSpPr>
          <p:nvPr>
            <p:ph sz="quarter" idx="13"/>
          </p:nvPr>
        </p:nvSpPr>
        <p:spPr>
          <a:xfrm>
            <a:off x="1124788" y="1499004"/>
            <a:ext cx="7629525" cy="4038600"/>
          </a:xfrm>
        </p:spPr>
        <p:txBody>
          <a:bodyPr>
            <a:normAutofit/>
          </a:bodyPr>
          <a:lstStyle/>
          <a:p>
            <a:pPr algn="just"/>
            <a:endParaRPr lang="en-GB" sz="2000" dirty="0" smtClean="0">
              <a:solidFill>
                <a:schemeClr val="tx2">
                  <a:lumMod val="50000"/>
                </a:schemeClr>
              </a:solidFill>
              <a:cs typeface="Arial" pitchFamily="34" charset="0"/>
            </a:endParaRPr>
          </a:p>
          <a:p>
            <a:pPr marL="457200" indent="-457200" algn="just">
              <a:buClr>
                <a:schemeClr val="tx2">
                  <a:lumMod val="75000"/>
                </a:schemeClr>
              </a:buClr>
              <a:buFont typeface="Arial" panose="020B0604020202020204" pitchFamily="34" charset="0"/>
              <a:buChar char="•"/>
            </a:pPr>
            <a:r>
              <a:rPr lang="en-GB" sz="2000" dirty="0">
                <a:solidFill>
                  <a:schemeClr val="tx2">
                    <a:lumMod val="50000"/>
                  </a:schemeClr>
                </a:solidFill>
                <a:cs typeface="Arial" pitchFamily="34" charset="0"/>
              </a:rPr>
              <a:t>Power-to-heat (P2H) with a thermal storage is </a:t>
            </a:r>
            <a:r>
              <a:rPr lang="en-GB" sz="2000" dirty="0" smtClean="0">
                <a:solidFill>
                  <a:schemeClr val="tx2">
                    <a:lumMod val="50000"/>
                  </a:schemeClr>
                </a:solidFill>
                <a:cs typeface="Arial" pitchFamily="34" charset="0"/>
              </a:rPr>
              <a:t>a promising solution </a:t>
            </a:r>
            <a:r>
              <a:rPr lang="en-GB" sz="2000" dirty="0">
                <a:solidFill>
                  <a:schemeClr val="tx2">
                    <a:lumMod val="50000"/>
                  </a:schemeClr>
                </a:solidFill>
                <a:cs typeface="Arial" pitchFamily="34" charset="0"/>
              </a:rPr>
              <a:t>that helps countries such as Ireland to fulfil environmental </a:t>
            </a:r>
            <a:r>
              <a:rPr lang="en-GB" sz="2000" dirty="0" smtClean="0">
                <a:solidFill>
                  <a:schemeClr val="tx2">
                    <a:lumMod val="50000"/>
                  </a:schemeClr>
                </a:solidFill>
                <a:cs typeface="Arial" pitchFamily="34" charset="0"/>
              </a:rPr>
              <a:t>goals</a:t>
            </a:r>
          </a:p>
          <a:p>
            <a:pPr algn="just">
              <a:buClr>
                <a:schemeClr val="tx2">
                  <a:lumMod val="75000"/>
                </a:schemeClr>
              </a:buClr>
            </a:pPr>
            <a:endParaRPr lang="en-GB" sz="2000" dirty="0" smtClean="0">
              <a:solidFill>
                <a:schemeClr val="tx2">
                  <a:lumMod val="50000"/>
                </a:schemeClr>
              </a:solidFill>
              <a:cs typeface="Arial" pitchFamily="34" charset="0"/>
            </a:endParaRPr>
          </a:p>
          <a:p>
            <a:pPr marL="457200" indent="-457200" algn="just">
              <a:buClr>
                <a:schemeClr val="tx2">
                  <a:lumMod val="75000"/>
                </a:schemeClr>
              </a:buClr>
              <a:buFont typeface="Arial" panose="020B0604020202020204" pitchFamily="34" charset="0"/>
              <a:buChar char="•"/>
            </a:pPr>
            <a:r>
              <a:rPr lang="en-GB" sz="2000" dirty="0" smtClean="0">
                <a:solidFill>
                  <a:schemeClr val="tx2">
                    <a:lumMod val="50000"/>
                  </a:schemeClr>
                </a:solidFill>
                <a:cs typeface="Arial" pitchFamily="34" charset="0"/>
              </a:rPr>
              <a:t>However, a higher </a:t>
            </a:r>
            <a:r>
              <a:rPr lang="en-GB" sz="2000" dirty="0">
                <a:solidFill>
                  <a:schemeClr val="tx2">
                    <a:lumMod val="50000"/>
                  </a:schemeClr>
                </a:solidFill>
                <a:cs typeface="Arial" pitchFamily="34" charset="0"/>
              </a:rPr>
              <a:t>penetration level of P2H </a:t>
            </a:r>
            <a:r>
              <a:rPr lang="en-GB" sz="2000" dirty="0" smtClean="0">
                <a:solidFill>
                  <a:schemeClr val="tx2">
                    <a:lumMod val="50000"/>
                  </a:schemeClr>
                </a:solidFill>
                <a:cs typeface="Arial" pitchFamily="34" charset="0"/>
              </a:rPr>
              <a:t>could mean a dramatic increase in electricity demand, </a:t>
            </a:r>
            <a:r>
              <a:rPr lang="en-GB" sz="2000" dirty="0">
                <a:solidFill>
                  <a:schemeClr val="tx2">
                    <a:lumMod val="50000"/>
                  </a:schemeClr>
                </a:solidFill>
                <a:cs typeface="Arial" pitchFamily="34" charset="0"/>
              </a:rPr>
              <a:t>with this having implications on the existing grid infrastructures</a:t>
            </a:r>
            <a:endParaRPr lang="en-IE" sz="2000" dirty="0">
              <a:solidFill>
                <a:schemeClr val="tx2">
                  <a:lumMod val="50000"/>
                </a:schemeClr>
              </a:solidFill>
              <a:cs typeface="Arial" pitchFamily="34" charset="0"/>
            </a:endParaRPr>
          </a:p>
          <a:p>
            <a:pPr marL="457200" indent="-457200" algn="just">
              <a:buClr>
                <a:schemeClr val="tx2">
                  <a:lumMod val="75000"/>
                </a:schemeClr>
              </a:buClr>
              <a:buFont typeface="Arial" panose="020B0604020202020204" pitchFamily="34" charset="0"/>
              <a:buChar char="•"/>
            </a:pPr>
            <a:endParaRPr lang="en-GB" sz="2000" dirty="0" smtClean="0">
              <a:solidFill>
                <a:schemeClr val="tx2">
                  <a:lumMod val="50000"/>
                </a:schemeClr>
              </a:solidFill>
              <a:cs typeface="Arial" pitchFamily="34" charset="0"/>
            </a:endParaRPr>
          </a:p>
          <a:p>
            <a:pPr marL="457200" indent="-457200" algn="just">
              <a:buFont typeface="Arial" panose="020B0604020202020204" pitchFamily="34" charset="0"/>
              <a:buChar char="•"/>
            </a:pPr>
            <a:endParaRPr lang="en-GB" sz="2000" dirty="0">
              <a:solidFill>
                <a:schemeClr val="tx2">
                  <a:lumMod val="50000"/>
                </a:schemeClr>
              </a:solidFill>
              <a:cs typeface="Arial" pitchFamily="34" charset="0"/>
            </a:endParaRPr>
          </a:p>
          <a:p>
            <a:pPr marL="457200" indent="-457200" algn="just">
              <a:buFont typeface="Arial" panose="020B0604020202020204" pitchFamily="34" charset="0"/>
              <a:buChar char="•"/>
            </a:pPr>
            <a:endParaRPr lang="en-GB" sz="2000" dirty="0">
              <a:solidFill>
                <a:schemeClr val="tx2">
                  <a:lumMod val="50000"/>
                </a:schemeClr>
              </a:solidFill>
              <a:cs typeface="Arial" pitchFamily="34" charset="0"/>
            </a:endParaRPr>
          </a:p>
          <a:p>
            <a:pPr algn="just"/>
            <a:endParaRPr lang="en-GB" sz="2000" dirty="0">
              <a:solidFill>
                <a:schemeClr val="tx2">
                  <a:lumMod val="50000"/>
                </a:schemeClr>
              </a:solidFill>
            </a:endParaRPr>
          </a:p>
        </p:txBody>
      </p:sp>
      <p:sp>
        <p:nvSpPr>
          <p:cNvPr id="5" name="Text Placeholder 4"/>
          <p:cNvSpPr>
            <a:spLocks noGrp="1"/>
          </p:cNvSpPr>
          <p:nvPr>
            <p:ph type="body" sz="quarter" idx="14"/>
          </p:nvPr>
        </p:nvSpPr>
        <p:spPr>
          <a:xfrm>
            <a:off x="714895" y="533400"/>
            <a:ext cx="7902056" cy="547255"/>
          </a:xfrm>
        </p:spPr>
        <p:txBody>
          <a:bodyPr>
            <a:noAutofit/>
          </a:bodyPr>
          <a:lstStyle/>
          <a:p>
            <a:r>
              <a:rPr lang="en-GB" dirty="0">
                <a:solidFill>
                  <a:schemeClr val="tx2">
                    <a:lumMod val="75000"/>
                  </a:schemeClr>
                </a:solidFill>
                <a:latin typeface="Cambria" panose="02040503050406030204" pitchFamily="18" charset="0"/>
                <a:ea typeface="Cambria" panose="02040503050406030204" pitchFamily="18" charset="0"/>
              </a:rPr>
              <a:t>	</a:t>
            </a:r>
            <a:r>
              <a:rPr lang="en-IE" b="1" cap="small" dirty="0">
                <a:solidFill>
                  <a:srgbClr val="1C3260"/>
                </a:solidFill>
                <a:latin typeface="Cambria" pitchFamily="18" charset="0"/>
                <a:cs typeface="Arial" pitchFamily="34" charset="0"/>
              </a:rPr>
              <a:t>Motivation</a:t>
            </a:r>
          </a:p>
          <a:p>
            <a:endParaRPr lang="en-GB"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2599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7</a:t>
            </a:fld>
            <a:endParaRPr lang="en-US" dirty="0">
              <a:solidFill>
                <a:prstClr val="black"/>
              </a:solidFill>
            </a:endParaRPr>
          </a:p>
        </p:txBody>
      </p:sp>
      <p:sp>
        <p:nvSpPr>
          <p:cNvPr id="4" name="Content Placeholder 3"/>
          <p:cNvSpPr>
            <a:spLocks noGrp="1"/>
          </p:cNvSpPr>
          <p:nvPr>
            <p:ph sz="quarter" idx="13"/>
          </p:nvPr>
        </p:nvSpPr>
        <p:spPr>
          <a:xfrm>
            <a:off x="1071614" y="1238596"/>
            <a:ext cx="7629525" cy="4038600"/>
          </a:xfrm>
        </p:spPr>
        <p:txBody>
          <a:bodyPr>
            <a:normAutofit/>
          </a:bodyPr>
          <a:lstStyle/>
          <a:p>
            <a:pPr marL="457200" lvl="0" indent="-457200" algn="just" defTabSz="4176154">
              <a:spcBef>
                <a:spcPts val="0"/>
              </a:spcBef>
              <a:buClrTx/>
              <a:buFont typeface="Arial" panose="020B0604020202020204" pitchFamily="34" charset="0"/>
              <a:buChar char="•"/>
            </a:pPr>
            <a:r>
              <a:rPr lang="en-GB" sz="2000" dirty="0">
                <a:solidFill>
                  <a:schemeClr val="tx2">
                    <a:lumMod val="50000"/>
                  </a:schemeClr>
                </a:solidFill>
                <a:cs typeface="Arial" pitchFamily="34" charset="0"/>
              </a:rPr>
              <a:t>D</a:t>
            </a:r>
            <a:r>
              <a:rPr lang="en-GB" sz="2000" dirty="0" smtClean="0">
                <a:solidFill>
                  <a:schemeClr val="tx2">
                    <a:lumMod val="50000"/>
                  </a:schemeClr>
                </a:solidFill>
                <a:cs typeface="Arial" pitchFamily="34" charset="0"/>
              </a:rPr>
              <a:t>evelop </a:t>
            </a:r>
            <a:r>
              <a:rPr lang="en-GB" sz="2000" dirty="0">
                <a:solidFill>
                  <a:schemeClr val="tx2">
                    <a:lumMod val="50000"/>
                  </a:schemeClr>
                </a:solidFill>
                <a:cs typeface="Arial" pitchFamily="34" charset="0"/>
              </a:rPr>
              <a:t>an optimization framework that enables understanding the interactions between the power and the heating sectors for the Irish transmission </a:t>
            </a:r>
            <a:r>
              <a:rPr lang="en-GB" sz="2000" dirty="0" smtClean="0">
                <a:solidFill>
                  <a:schemeClr val="tx2">
                    <a:lumMod val="50000"/>
                  </a:schemeClr>
                </a:solidFill>
                <a:cs typeface="Arial" pitchFamily="34" charset="0"/>
              </a:rPr>
              <a:t>grid</a:t>
            </a:r>
          </a:p>
          <a:p>
            <a:pPr lvl="0" algn="just" defTabSz="4176154">
              <a:spcBef>
                <a:spcPts val="0"/>
              </a:spcBef>
              <a:buClrTx/>
            </a:pPr>
            <a:endParaRPr lang="en-GB" sz="2000" dirty="0" smtClean="0">
              <a:solidFill>
                <a:schemeClr val="tx2">
                  <a:lumMod val="50000"/>
                </a:schemeClr>
              </a:solidFill>
              <a:cs typeface="Arial" pitchFamily="34" charset="0"/>
            </a:endParaRPr>
          </a:p>
          <a:p>
            <a:pPr marL="457200" lvl="0" indent="-457200" algn="just" defTabSz="4176154">
              <a:spcBef>
                <a:spcPts val="0"/>
              </a:spcBef>
              <a:buClrTx/>
              <a:buFont typeface="Arial" panose="020B0604020202020204" pitchFamily="34" charset="0"/>
              <a:buChar char="•"/>
            </a:pPr>
            <a:r>
              <a:rPr lang="en-GB" sz="2000" dirty="0">
                <a:solidFill>
                  <a:schemeClr val="tx2">
                    <a:lumMod val="50000"/>
                  </a:schemeClr>
                </a:solidFill>
                <a:cs typeface="Arial" pitchFamily="34" charset="0"/>
              </a:rPr>
              <a:t>P</a:t>
            </a:r>
            <a:r>
              <a:rPr lang="en-GB" sz="2000" dirty="0" smtClean="0">
                <a:solidFill>
                  <a:schemeClr val="tx2">
                    <a:lumMod val="50000"/>
                  </a:schemeClr>
                </a:solidFill>
                <a:cs typeface="Arial" pitchFamily="34" charset="0"/>
              </a:rPr>
              <a:t>rovide </a:t>
            </a:r>
            <a:r>
              <a:rPr lang="en-GB" sz="2000" dirty="0">
                <a:solidFill>
                  <a:schemeClr val="tx2">
                    <a:lumMod val="50000"/>
                  </a:schemeClr>
                </a:solidFill>
                <a:cs typeface="Arial" pitchFamily="34" charset="0"/>
              </a:rPr>
              <a:t>a quantitative as well as qualitative analysis on the impacts of P2H (Air Source Heat Pumps) in terms of grid and power generation expansion needs as well as overall system performance</a:t>
            </a:r>
          </a:p>
          <a:p>
            <a:pPr marL="457200" lvl="0" indent="-457200" algn="just" defTabSz="4176154">
              <a:spcBef>
                <a:spcPts val="0"/>
              </a:spcBef>
              <a:buClrTx/>
              <a:buFont typeface="Arial" panose="020B0604020202020204" pitchFamily="34" charset="0"/>
              <a:buChar char="•"/>
            </a:pPr>
            <a:endParaRPr lang="en-GB" sz="2000" dirty="0">
              <a:solidFill>
                <a:schemeClr val="tx2">
                  <a:lumMod val="50000"/>
                </a:schemeClr>
              </a:solidFill>
              <a:cs typeface="Arial" pitchFamily="34" charset="0"/>
            </a:endParaRPr>
          </a:p>
          <a:p>
            <a:endParaRPr lang="en-GB" sz="2000" dirty="0">
              <a:solidFill>
                <a:schemeClr val="tx2">
                  <a:lumMod val="50000"/>
                </a:schemeClr>
              </a:solidFill>
            </a:endParaRPr>
          </a:p>
        </p:txBody>
      </p:sp>
      <p:sp>
        <p:nvSpPr>
          <p:cNvPr id="5" name="Text Placeholder 4"/>
          <p:cNvSpPr>
            <a:spLocks noGrp="1"/>
          </p:cNvSpPr>
          <p:nvPr>
            <p:ph type="body" sz="quarter" idx="14"/>
          </p:nvPr>
        </p:nvSpPr>
        <p:spPr>
          <a:xfrm>
            <a:off x="1155803" y="533400"/>
            <a:ext cx="7461148" cy="705196"/>
          </a:xfrm>
        </p:spPr>
        <p:txBody>
          <a:bodyPr>
            <a:normAutofit lnSpcReduction="10000"/>
          </a:bodyPr>
          <a:lstStyle/>
          <a:p>
            <a:pPr lvl="0" defTabSz="4176154">
              <a:spcBef>
                <a:spcPts val="1200"/>
              </a:spcBef>
              <a:spcAft>
                <a:spcPts val="1200"/>
              </a:spcAft>
            </a:pPr>
            <a:r>
              <a:rPr lang="en-IE" b="1" cap="small" dirty="0">
                <a:solidFill>
                  <a:srgbClr val="1C3260"/>
                </a:solidFill>
                <a:latin typeface="Cambria" pitchFamily="18" charset="0"/>
                <a:cs typeface="Arial" pitchFamily="34" charset="0"/>
              </a:rPr>
              <a:t>Objectives</a:t>
            </a:r>
            <a:endParaRPr lang="en-IE" sz="4800" b="1" dirty="0">
              <a:solidFill>
                <a:srgbClr val="1C3260"/>
              </a:solidFill>
              <a:latin typeface="Cambria" panose="02040503050406030204" pitchFamily="18" charset="0"/>
              <a:ea typeface="Cambria" panose="02040503050406030204" pitchFamily="18" charset="0"/>
              <a:cs typeface="Arial" pitchFamily="34" charset="0"/>
            </a:endParaRPr>
          </a:p>
          <a:p>
            <a:endParaRPr lang="en-GB" dirty="0"/>
          </a:p>
        </p:txBody>
      </p:sp>
      <p:pic>
        <p:nvPicPr>
          <p:cNvPr id="8" name="Picture 7"/>
          <p:cNvPicPr>
            <a:picLocks noChangeAspect="1"/>
          </p:cNvPicPr>
          <p:nvPr/>
        </p:nvPicPr>
        <p:blipFill>
          <a:blip r:embed="rId2"/>
          <a:stretch>
            <a:fillRect/>
          </a:stretch>
        </p:blipFill>
        <p:spPr>
          <a:xfrm>
            <a:off x="2368046" y="15605006"/>
            <a:ext cx="9436155" cy="5141419"/>
          </a:xfrm>
          <a:prstGeom prst="rect">
            <a:avLst/>
          </a:prstGeom>
        </p:spPr>
      </p:pic>
      <p:pic>
        <p:nvPicPr>
          <p:cNvPr id="9" name="Picture 8"/>
          <p:cNvPicPr>
            <a:picLocks noChangeAspect="1"/>
          </p:cNvPicPr>
          <p:nvPr/>
        </p:nvPicPr>
        <p:blipFill>
          <a:blip r:embed="rId3"/>
          <a:stretch>
            <a:fillRect/>
          </a:stretch>
        </p:blipFill>
        <p:spPr>
          <a:xfrm>
            <a:off x="2777674" y="3624349"/>
            <a:ext cx="4532115" cy="2468070"/>
          </a:xfrm>
          <a:prstGeom prst="rect">
            <a:avLst/>
          </a:prstGeom>
        </p:spPr>
      </p:pic>
    </p:spTree>
    <p:extLst>
      <p:ext uri="{BB962C8B-B14F-4D97-AF65-F5344CB8AC3E}">
        <p14:creationId xmlns:p14="http://schemas.microsoft.com/office/powerpoint/2010/main" val="617324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8</a:t>
            </a:fld>
            <a:endParaRPr lang="en-US" dirty="0">
              <a:solidFill>
                <a:prstClr val="black"/>
              </a:solidFill>
            </a:endParaRPr>
          </a:p>
        </p:txBody>
      </p:sp>
      <p:sp>
        <p:nvSpPr>
          <p:cNvPr id="4" name="Content Placeholder 3"/>
          <p:cNvSpPr>
            <a:spLocks noGrp="1"/>
          </p:cNvSpPr>
          <p:nvPr>
            <p:ph sz="quarter" idx="13"/>
          </p:nvPr>
        </p:nvSpPr>
        <p:spPr>
          <a:xfrm>
            <a:off x="1114247" y="1210430"/>
            <a:ext cx="7629525" cy="947168"/>
          </a:xfrm>
        </p:spPr>
        <p:txBody>
          <a:bodyPr>
            <a:noAutofit/>
          </a:bodyPr>
          <a:lstStyle/>
          <a:p>
            <a:pPr marL="285750" lvl="0" indent="-285750" algn="just" defTabSz="4176154">
              <a:spcBef>
                <a:spcPts val="0"/>
              </a:spcBef>
              <a:buClr>
                <a:schemeClr val="tx2">
                  <a:lumMod val="75000"/>
                </a:schemeClr>
              </a:buClr>
              <a:buFont typeface="Arial" panose="020B0604020202020204" pitchFamily="34" charset="0"/>
              <a:buChar char="•"/>
            </a:pPr>
            <a:r>
              <a:rPr lang="en-GB" sz="1600" dirty="0">
                <a:solidFill>
                  <a:schemeClr val="tx2">
                    <a:lumMod val="50000"/>
                  </a:schemeClr>
                </a:solidFill>
              </a:rPr>
              <a:t>The Electricity Network and Generation </a:t>
            </a:r>
            <a:r>
              <a:rPr lang="en-GB" sz="1600" dirty="0" err="1">
                <a:solidFill>
                  <a:schemeClr val="tx2">
                    <a:lumMod val="50000"/>
                  </a:schemeClr>
                </a:solidFill>
              </a:rPr>
              <a:t>INvEstment</a:t>
            </a:r>
            <a:r>
              <a:rPr lang="en-GB" sz="1600" dirty="0">
                <a:solidFill>
                  <a:schemeClr val="tx2">
                    <a:lumMod val="50000"/>
                  </a:schemeClr>
                </a:solidFill>
              </a:rPr>
              <a:t> (ENGINE) model is </a:t>
            </a:r>
            <a:r>
              <a:rPr lang="en-GB" sz="1600" dirty="0" smtClean="0">
                <a:solidFill>
                  <a:schemeClr val="tx2">
                    <a:lumMod val="50000"/>
                  </a:schemeClr>
                </a:solidFill>
              </a:rPr>
              <a:t>used</a:t>
            </a: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a:solidFill>
                <a:schemeClr val="tx2">
                  <a:lumMod val="50000"/>
                </a:schemeClr>
              </a:solidFill>
            </a:endParaRPr>
          </a:p>
          <a:p>
            <a:pPr marL="285750" lvl="0" indent="-285750" algn="just" defTabSz="4176154">
              <a:spcBef>
                <a:spcPts val="0"/>
              </a:spcBef>
              <a:buClr>
                <a:schemeClr val="tx2">
                  <a:lumMod val="75000"/>
                </a:schemeClr>
              </a:buClr>
              <a:buFont typeface="Arial" panose="020B0604020202020204" pitchFamily="34" charset="0"/>
              <a:buChar char="•"/>
            </a:pPr>
            <a:r>
              <a:rPr lang="en-GB" sz="1600" dirty="0">
                <a:solidFill>
                  <a:schemeClr val="tx2">
                    <a:lumMod val="50000"/>
                  </a:schemeClr>
                </a:solidFill>
              </a:rPr>
              <a:t>Determines the least-cost development of power systems in Ireland and beyond.</a:t>
            </a: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a:solidFill>
                <a:schemeClr val="tx2">
                  <a:lumMod val="50000"/>
                </a:schemeClr>
              </a:solidFill>
            </a:endParaRPr>
          </a:p>
          <a:p>
            <a:endParaRPr lang="en-GB" sz="1600" dirty="0">
              <a:solidFill>
                <a:schemeClr val="tx2">
                  <a:lumMod val="50000"/>
                </a:schemeClr>
              </a:solidFill>
            </a:endParaRPr>
          </a:p>
        </p:txBody>
      </p:sp>
      <p:sp>
        <p:nvSpPr>
          <p:cNvPr id="5" name="Text Placeholder 4"/>
          <p:cNvSpPr>
            <a:spLocks noGrp="1"/>
          </p:cNvSpPr>
          <p:nvPr>
            <p:ph type="body" sz="quarter" idx="14"/>
          </p:nvPr>
        </p:nvSpPr>
        <p:spPr>
          <a:xfrm>
            <a:off x="1155803" y="533400"/>
            <a:ext cx="7461148" cy="555567"/>
          </a:xfrm>
        </p:spPr>
        <p:txBody>
          <a:bodyPr>
            <a:normAutofit lnSpcReduction="10000"/>
          </a:bodyPr>
          <a:lstStyle/>
          <a:p>
            <a:pPr lvl="0" defTabSz="4176154">
              <a:spcBef>
                <a:spcPts val="0"/>
              </a:spcBef>
            </a:pPr>
            <a:r>
              <a:rPr lang="en-IE" b="1" cap="small" dirty="0">
                <a:solidFill>
                  <a:srgbClr val="1C3260"/>
                </a:solidFill>
                <a:latin typeface="Cambria" pitchFamily="18" charset="0"/>
                <a:cs typeface="Arial" pitchFamily="34" charset="0"/>
              </a:rPr>
              <a:t>Methodology</a:t>
            </a:r>
          </a:p>
          <a:p>
            <a:pPr>
              <a:spcBef>
                <a:spcPts val="0"/>
              </a:spcBef>
            </a:pPr>
            <a:endParaRPr lang="en-GB" dirty="0"/>
          </a:p>
        </p:txBody>
      </p:sp>
      <p:sp>
        <p:nvSpPr>
          <p:cNvPr id="55" name="Shape 556"/>
          <p:cNvSpPr/>
          <p:nvPr/>
        </p:nvSpPr>
        <p:spPr>
          <a:xfrm>
            <a:off x="3057303" y="3076215"/>
            <a:ext cx="2903100" cy="2903100"/>
          </a:xfrm>
          <a:prstGeom prst="ellipse">
            <a:avLst/>
          </a:prstGeom>
          <a:noFill/>
          <a:ln w="9525" cap="flat" cmpd="sng">
            <a:solidFill>
              <a:srgbClr val="7F7F7F"/>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56" name="Shape 558"/>
          <p:cNvSpPr/>
          <p:nvPr/>
        </p:nvSpPr>
        <p:spPr>
          <a:xfrm rot="2700000">
            <a:off x="2626276" y="3335819"/>
            <a:ext cx="2213538" cy="907501"/>
          </a:xfrm>
          <a:prstGeom prst="roundRect">
            <a:avLst>
              <a:gd name="adj" fmla="val 50000"/>
            </a:avLst>
          </a:prstGeom>
          <a:solidFill>
            <a:srgbClr val="AFF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57" name="Shape 559"/>
          <p:cNvSpPr/>
          <p:nvPr/>
        </p:nvSpPr>
        <p:spPr>
          <a:xfrm rot="2700000">
            <a:off x="3840229" y="4663583"/>
            <a:ext cx="2520000" cy="900000"/>
          </a:xfrm>
          <a:prstGeom prst="roundRect">
            <a:avLst>
              <a:gd name="adj" fmla="val 50000"/>
            </a:avLst>
          </a:prstGeom>
          <a:solidFill>
            <a:srgbClr val="2832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58" name="Shape 560"/>
          <p:cNvSpPr/>
          <p:nvPr/>
        </p:nvSpPr>
        <p:spPr>
          <a:xfrm rot="-2700000">
            <a:off x="2583623" y="4658918"/>
            <a:ext cx="2520000" cy="907501"/>
          </a:xfrm>
          <a:prstGeom prst="roundRect">
            <a:avLst>
              <a:gd name="adj" fmla="val 50000"/>
            </a:avLst>
          </a:prstGeom>
          <a:solidFill>
            <a:srgbClr val="3C78D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59" name="Shape 561"/>
          <p:cNvSpPr/>
          <p:nvPr/>
        </p:nvSpPr>
        <p:spPr>
          <a:xfrm rot="-2700000">
            <a:off x="3834674" y="3486822"/>
            <a:ext cx="2520000" cy="900000"/>
          </a:xfrm>
          <a:prstGeom prst="roundRect">
            <a:avLst>
              <a:gd name="adj" fmla="val 50000"/>
            </a:avLst>
          </a:prstGeom>
          <a:solidFill>
            <a:srgbClr val="00CE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60" name="Shape 562"/>
          <p:cNvSpPr/>
          <p:nvPr/>
        </p:nvSpPr>
        <p:spPr>
          <a:xfrm>
            <a:off x="3653893" y="3661773"/>
            <a:ext cx="1694400" cy="1694400"/>
          </a:xfrm>
          <a:prstGeom prst="ellipse">
            <a:avLst/>
          </a:prstGeom>
          <a:noFill/>
          <a:ln w="76200" cap="flat" cmpd="sng">
            <a:solidFill>
              <a:srgbClr val="7F7F7F">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61" name="Shape 563"/>
          <p:cNvSpPr/>
          <p:nvPr/>
        </p:nvSpPr>
        <p:spPr>
          <a:xfrm>
            <a:off x="3667755" y="3686903"/>
            <a:ext cx="840300" cy="841500"/>
          </a:xfrm>
          <a:custGeom>
            <a:avLst/>
            <a:gdLst/>
            <a:ahLst/>
            <a:cxnLst/>
            <a:rect l="0" t="0" r="0" b="0"/>
            <a:pathLst>
              <a:path w="120000" h="120000" extrusionOk="0">
                <a:moveTo>
                  <a:pt x="120000" y="0"/>
                </a:moveTo>
                <a:cubicBezTo>
                  <a:pt x="53743" y="0"/>
                  <a:pt x="0" y="53743"/>
                  <a:pt x="0" y="120000"/>
                </a:cubicBezTo>
                <a:cubicBezTo>
                  <a:pt x="120000" y="120000"/>
                  <a:pt x="120000" y="120000"/>
                  <a:pt x="120000" y="120000"/>
                </a:cubicBezTo>
                <a:lnTo>
                  <a:pt x="120000" y="0"/>
                </a:lnTo>
                <a:close/>
              </a:path>
            </a:pathLst>
          </a:custGeom>
          <a:solidFill>
            <a:srgbClr val="8EC4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62" name="Shape 564"/>
          <p:cNvSpPr/>
          <p:nvPr/>
        </p:nvSpPr>
        <p:spPr>
          <a:xfrm>
            <a:off x="3667755" y="4528187"/>
            <a:ext cx="840300" cy="840300"/>
          </a:xfrm>
          <a:custGeom>
            <a:avLst/>
            <a:gdLst/>
            <a:ahLst/>
            <a:cxnLst/>
            <a:rect l="0" t="0" r="0" b="0"/>
            <a:pathLst>
              <a:path w="120000" h="120000" extrusionOk="0">
                <a:moveTo>
                  <a:pt x="0" y="0"/>
                </a:moveTo>
                <a:cubicBezTo>
                  <a:pt x="0" y="66256"/>
                  <a:pt x="53743" y="120000"/>
                  <a:pt x="120000" y="120000"/>
                </a:cubicBezTo>
                <a:cubicBezTo>
                  <a:pt x="120000" y="0"/>
                  <a:pt x="120000" y="0"/>
                  <a:pt x="120000" y="0"/>
                </a:cubicBezTo>
                <a:lnTo>
                  <a:pt x="0" y="0"/>
                </a:lnTo>
                <a:close/>
              </a:path>
            </a:pathLst>
          </a:custGeom>
          <a:solidFill>
            <a:srgbClr val="3468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 name="Shape 565"/>
          <p:cNvSpPr/>
          <p:nvPr/>
        </p:nvSpPr>
        <p:spPr>
          <a:xfrm>
            <a:off x="4508260" y="3686903"/>
            <a:ext cx="841500" cy="841500"/>
          </a:xfrm>
          <a:custGeom>
            <a:avLst/>
            <a:gdLst/>
            <a:ahLst/>
            <a:cxnLst/>
            <a:rect l="0" t="0" r="0" b="0"/>
            <a:pathLst>
              <a:path w="120000" h="120000" extrusionOk="0">
                <a:moveTo>
                  <a:pt x="0" y="0"/>
                </a:moveTo>
                <a:cubicBezTo>
                  <a:pt x="0" y="120000"/>
                  <a:pt x="0" y="120000"/>
                  <a:pt x="0" y="120000"/>
                </a:cubicBezTo>
                <a:cubicBezTo>
                  <a:pt x="120000" y="120000"/>
                  <a:pt x="120000" y="120000"/>
                  <a:pt x="120000" y="120000"/>
                </a:cubicBezTo>
                <a:cubicBezTo>
                  <a:pt x="120000" y="53743"/>
                  <a:pt x="66256" y="0"/>
                  <a:pt x="0" y="0"/>
                </a:cubicBezTo>
                <a:close/>
              </a:path>
            </a:pathLst>
          </a:custGeom>
          <a:solidFill>
            <a:srgbClr val="00A7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 name="Shape 566"/>
          <p:cNvSpPr/>
          <p:nvPr/>
        </p:nvSpPr>
        <p:spPr>
          <a:xfrm>
            <a:off x="4508260" y="4528187"/>
            <a:ext cx="841500" cy="840300"/>
          </a:xfrm>
          <a:custGeom>
            <a:avLst/>
            <a:gdLst/>
            <a:ahLst/>
            <a:cxnLst/>
            <a:rect l="0" t="0" r="0" b="0"/>
            <a:pathLst>
              <a:path w="120000" h="120000" extrusionOk="0">
                <a:moveTo>
                  <a:pt x="0" y="120000"/>
                </a:moveTo>
                <a:cubicBezTo>
                  <a:pt x="66256" y="120000"/>
                  <a:pt x="120000" y="66256"/>
                  <a:pt x="120000" y="0"/>
                </a:cubicBezTo>
                <a:cubicBezTo>
                  <a:pt x="0" y="0"/>
                  <a:pt x="0" y="0"/>
                  <a:pt x="0" y="0"/>
                </a:cubicBezTo>
                <a:lnTo>
                  <a:pt x="0" y="120000"/>
                </a:lnTo>
                <a:close/>
              </a:path>
            </a:pathLst>
          </a:custGeom>
          <a:solidFill>
            <a:srgbClr val="1F2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 name="Shape 567"/>
          <p:cNvSpPr/>
          <p:nvPr/>
        </p:nvSpPr>
        <p:spPr>
          <a:xfrm>
            <a:off x="3887904" y="3907800"/>
            <a:ext cx="1240800" cy="1240800"/>
          </a:xfrm>
          <a:prstGeom prst="ellipse">
            <a:avLst/>
          </a:prstGeom>
          <a:gradFill>
            <a:gsLst>
              <a:gs pos="0">
                <a:srgbClr val="FFFFFF"/>
              </a:gs>
              <a:gs pos="81000">
                <a:srgbClr val="EEEEEE"/>
              </a:gs>
              <a:gs pos="100000">
                <a:srgbClr val="D8D8D8"/>
              </a:gs>
            </a:gsLst>
            <a:path path="circle">
              <a:fillToRect l="50000" t="50000" r="50000" b="50000"/>
            </a:path>
            <a:tileRect/>
          </a:gradFill>
          <a:ln>
            <a:noFill/>
          </a:ln>
        </p:spPr>
        <p:txBody>
          <a:bodyPr spcFirstLastPara="1" wrap="square" lIns="91425" tIns="1005825" rIns="91425" bIns="45700" anchor="ctr" anchorCtr="1">
            <a:noAutofit/>
          </a:bodyPr>
          <a:lstStyle/>
          <a:p>
            <a:pPr marL="0" marR="0" lvl="0" indent="0" algn="ctr" rtl="0">
              <a:spcBef>
                <a:spcPts val="0"/>
              </a:spcBef>
              <a:spcAft>
                <a:spcPts val="0"/>
              </a:spcAft>
              <a:buNone/>
            </a:pPr>
            <a:endParaRPr sz="1600" b="0" i="0" u="none" strike="noStrike" cap="none" dirty="0">
              <a:solidFill>
                <a:srgbClr val="28324A"/>
              </a:solidFill>
              <a:latin typeface="Source Sans Pro"/>
              <a:ea typeface="Source Sans Pro"/>
              <a:cs typeface="Source Sans Pro"/>
              <a:sym typeface="Source Sans Pro"/>
            </a:endParaRPr>
          </a:p>
        </p:txBody>
      </p:sp>
      <p:sp>
        <p:nvSpPr>
          <p:cNvPr id="66" name="Shape 568"/>
          <p:cNvSpPr txBox="1"/>
          <p:nvPr/>
        </p:nvSpPr>
        <p:spPr>
          <a:xfrm rot="-2700000">
            <a:off x="2917929" y="5289398"/>
            <a:ext cx="1142967" cy="324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smtClean="0">
                <a:solidFill>
                  <a:srgbClr val="FFFFFF"/>
                </a:solidFill>
                <a:latin typeface="Montserrat" panose="020B0604020202020204" charset="0"/>
                <a:ea typeface="Source Sans Pro"/>
                <a:cs typeface="Source Sans Pro"/>
                <a:sym typeface="Source Sans Pro"/>
              </a:rPr>
              <a:t>Outputs</a:t>
            </a:r>
            <a:endParaRPr sz="1600" b="1" i="0" u="none" strike="noStrike" cap="none" dirty="0">
              <a:solidFill>
                <a:srgbClr val="FFFFFF"/>
              </a:solidFill>
              <a:latin typeface="Montserrat" panose="020B0604020202020204" charset="0"/>
              <a:ea typeface="Source Sans Pro"/>
              <a:cs typeface="Source Sans Pro"/>
              <a:sym typeface="Source Sans Pro"/>
            </a:endParaRPr>
          </a:p>
        </p:txBody>
      </p:sp>
      <p:sp>
        <p:nvSpPr>
          <p:cNvPr id="67" name="Shape 569"/>
          <p:cNvSpPr/>
          <p:nvPr/>
        </p:nvSpPr>
        <p:spPr>
          <a:xfrm>
            <a:off x="3787001" y="3173716"/>
            <a:ext cx="123900" cy="123900"/>
          </a:xfrm>
          <a:prstGeom prst="ellipse">
            <a:avLst/>
          </a:prstGeom>
          <a:solidFill>
            <a:srgbClr val="AFF000"/>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68" name="Shape 570"/>
          <p:cNvSpPr/>
          <p:nvPr/>
        </p:nvSpPr>
        <p:spPr>
          <a:xfrm>
            <a:off x="5102098" y="3173716"/>
            <a:ext cx="123900" cy="123900"/>
          </a:xfrm>
          <a:prstGeom prst="ellipse">
            <a:avLst/>
          </a:prstGeom>
          <a:solidFill>
            <a:srgbClr val="00CEF6"/>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69" name="Shape 571"/>
          <p:cNvSpPr/>
          <p:nvPr/>
        </p:nvSpPr>
        <p:spPr>
          <a:xfrm>
            <a:off x="5743383" y="3805946"/>
            <a:ext cx="123900" cy="123900"/>
          </a:xfrm>
          <a:prstGeom prst="ellipse">
            <a:avLst/>
          </a:prstGeom>
          <a:solidFill>
            <a:srgbClr val="00CEF6"/>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0" name="Shape 572"/>
          <p:cNvSpPr/>
          <p:nvPr/>
        </p:nvSpPr>
        <p:spPr>
          <a:xfrm>
            <a:off x="5743383" y="5113608"/>
            <a:ext cx="123900" cy="123900"/>
          </a:xfrm>
          <a:prstGeom prst="ellipse">
            <a:avLst/>
          </a:prstGeom>
          <a:solidFill>
            <a:srgbClr val="28324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Font typeface="Arial"/>
              <a:buNone/>
            </a:pPr>
            <a:endParaRPr sz="2400" b="0" i="0" u="none" strike="noStrike" cap="none">
              <a:solidFill>
                <a:srgbClr val="FFFFFF"/>
              </a:solidFill>
              <a:latin typeface="Arial"/>
              <a:ea typeface="Arial"/>
              <a:cs typeface="Arial"/>
              <a:sym typeface="Arial"/>
            </a:endParaRPr>
          </a:p>
        </p:txBody>
      </p:sp>
      <p:sp>
        <p:nvSpPr>
          <p:cNvPr id="71" name="Shape 573"/>
          <p:cNvSpPr/>
          <p:nvPr/>
        </p:nvSpPr>
        <p:spPr>
          <a:xfrm>
            <a:off x="3787001" y="5752273"/>
            <a:ext cx="123900" cy="123900"/>
          </a:xfrm>
          <a:prstGeom prst="ellipse">
            <a:avLst/>
          </a:prstGeom>
          <a:solidFill>
            <a:srgbClr val="3C78D8"/>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2" name="Shape 574"/>
          <p:cNvSpPr/>
          <p:nvPr/>
        </p:nvSpPr>
        <p:spPr>
          <a:xfrm>
            <a:off x="5102098" y="5752273"/>
            <a:ext cx="123900" cy="123900"/>
          </a:xfrm>
          <a:prstGeom prst="ellipse">
            <a:avLst/>
          </a:prstGeom>
          <a:solidFill>
            <a:srgbClr val="28324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3" name="Shape 575"/>
          <p:cNvSpPr/>
          <p:nvPr/>
        </p:nvSpPr>
        <p:spPr>
          <a:xfrm>
            <a:off x="3143992" y="3805946"/>
            <a:ext cx="123900" cy="123900"/>
          </a:xfrm>
          <a:prstGeom prst="ellipse">
            <a:avLst/>
          </a:prstGeom>
          <a:solidFill>
            <a:srgbClr val="AFF000"/>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4" name="Shape 576"/>
          <p:cNvSpPr/>
          <p:nvPr/>
        </p:nvSpPr>
        <p:spPr>
          <a:xfrm>
            <a:off x="3143992" y="5113608"/>
            <a:ext cx="123900" cy="123900"/>
          </a:xfrm>
          <a:prstGeom prst="ellipse">
            <a:avLst/>
          </a:prstGeom>
          <a:solidFill>
            <a:srgbClr val="3C78D8"/>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5" name="Shape 577"/>
          <p:cNvSpPr/>
          <p:nvPr/>
        </p:nvSpPr>
        <p:spPr>
          <a:xfrm rot="5400000">
            <a:off x="5681292" y="4265264"/>
            <a:ext cx="525300" cy="5253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6" name="Shape 578"/>
          <p:cNvSpPr/>
          <p:nvPr/>
        </p:nvSpPr>
        <p:spPr>
          <a:xfrm rot="5400000">
            <a:off x="2811693" y="4265264"/>
            <a:ext cx="525300" cy="5253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7" name="Shape 579"/>
          <p:cNvSpPr/>
          <p:nvPr/>
        </p:nvSpPr>
        <p:spPr>
          <a:xfrm>
            <a:off x="4246353" y="2830464"/>
            <a:ext cx="525300" cy="5253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8" name="Shape 580"/>
          <p:cNvSpPr/>
          <p:nvPr/>
        </p:nvSpPr>
        <p:spPr>
          <a:xfrm>
            <a:off x="4246353" y="5700062"/>
            <a:ext cx="525300" cy="5253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79" name="Shape 581"/>
          <p:cNvSpPr txBox="1"/>
          <p:nvPr/>
        </p:nvSpPr>
        <p:spPr>
          <a:xfrm rot="-2700000">
            <a:off x="4640163" y="3306538"/>
            <a:ext cx="1766737" cy="3670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Font typeface="Arial"/>
              <a:buNone/>
            </a:pPr>
            <a:r>
              <a:rPr lang="en-US" sz="1600" b="1" i="0" u="none" strike="noStrike" cap="none" dirty="0" smtClean="0">
                <a:solidFill>
                  <a:srgbClr val="FFFFFF"/>
                </a:solidFill>
                <a:latin typeface="Montserrat" panose="020B0604020202020204" charset="0"/>
                <a:ea typeface="Source Sans Pro"/>
                <a:cs typeface="Source Sans Pro"/>
                <a:sym typeface="Source Sans Pro"/>
              </a:rPr>
              <a:t>Development </a:t>
            </a:r>
            <a:endParaRPr sz="1600" b="1" i="0" u="none" strike="noStrike" cap="none" dirty="0">
              <a:solidFill>
                <a:srgbClr val="FFFFFF"/>
              </a:solidFill>
              <a:latin typeface="Montserrat" panose="020B0604020202020204" charset="0"/>
              <a:ea typeface="Source Sans Pro"/>
              <a:cs typeface="Source Sans Pro"/>
              <a:sym typeface="Source Sans Pro"/>
            </a:endParaRPr>
          </a:p>
        </p:txBody>
      </p:sp>
      <p:sp>
        <p:nvSpPr>
          <p:cNvPr id="80" name="Shape 582"/>
          <p:cNvSpPr txBox="1"/>
          <p:nvPr/>
        </p:nvSpPr>
        <p:spPr>
          <a:xfrm rot="2700000">
            <a:off x="2487452" y="3135826"/>
            <a:ext cx="1614296" cy="6131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dirty="0" smtClean="0">
                <a:solidFill>
                  <a:srgbClr val="FFFFFF"/>
                </a:solidFill>
                <a:latin typeface="Montserrat" panose="020B0604020202020204" charset="0"/>
                <a:ea typeface="Source Sans Pro"/>
                <a:cs typeface="Source Sans Pro"/>
                <a:sym typeface="Source Sans Pro"/>
              </a:rPr>
              <a:t>Inputs</a:t>
            </a:r>
            <a:endParaRPr sz="1600" b="1" dirty="0">
              <a:latin typeface="Montserrat" panose="020B0604020202020204" charset="0"/>
              <a:ea typeface="Source Sans Pro"/>
              <a:cs typeface="Source Sans Pro"/>
              <a:sym typeface="Source Sans Pro"/>
            </a:endParaRPr>
          </a:p>
        </p:txBody>
      </p:sp>
      <p:sp>
        <p:nvSpPr>
          <p:cNvPr id="81" name="Shape 583"/>
          <p:cNvSpPr txBox="1"/>
          <p:nvPr/>
        </p:nvSpPr>
        <p:spPr>
          <a:xfrm rot="2700000">
            <a:off x="4717927" y="5362130"/>
            <a:ext cx="1600764" cy="9052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smtClean="0">
                <a:solidFill>
                  <a:schemeClr val="bg1"/>
                </a:solidFill>
                <a:latin typeface="Montserrat" panose="020B0604020202020204" charset="0"/>
                <a:ea typeface="Source Sans Pro"/>
                <a:cs typeface="Source Sans Pro"/>
                <a:sym typeface="Source Sans Pro"/>
              </a:rPr>
              <a:t>Methodology</a:t>
            </a:r>
            <a:endParaRPr sz="1600" b="1" i="0" u="none" strike="noStrike" cap="none" dirty="0">
              <a:solidFill>
                <a:schemeClr val="bg1"/>
              </a:solidFill>
              <a:latin typeface="Montserrat" panose="020B0604020202020204" charset="0"/>
              <a:ea typeface="Source Sans Pro"/>
              <a:cs typeface="Source Sans Pro"/>
              <a:sym typeface="Source Sans Pro"/>
            </a:endParaRPr>
          </a:p>
        </p:txBody>
      </p:sp>
      <p:sp>
        <p:nvSpPr>
          <p:cNvPr id="82" name="Shape 587"/>
          <p:cNvSpPr txBox="1"/>
          <p:nvPr/>
        </p:nvSpPr>
        <p:spPr>
          <a:xfrm>
            <a:off x="6026704" y="3037070"/>
            <a:ext cx="3383303" cy="978652"/>
          </a:xfrm>
          <a:prstGeom prst="rect">
            <a:avLst/>
          </a:prstGeom>
          <a:noFill/>
          <a:ln>
            <a:noFill/>
          </a:ln>
        </p:spPr>
        <p:txBody>
          <a:bodyPr spcFirstLastPara="1" wrap="square" lIns="91425" tIns="45700" rIns="91425" bIns="45700" anchor="t" anchorCtr="0">
            <a:noAutofit/>
          </a:bodyPr>
          <a:lstStyle/>
          <a:p>
            <a:pPr marL="285750" marR="0" lvl="0" indent="-180000" algn="l" rtl="0">
              <a:spcBef>
                <a:spcPts val="0"/>
              </a:spcBef>
              <a:spcAft>
                <a:spcPts val="0"/>
              </a:spcAft>
              <a:buFont typeface="Arial" panose="020B0604020202020204" pitchFamily="34" charset="0"/>
              <a:buChar char="•"/>
            </a:pPr>
            <a:r>
              <a:rPr lang="en" sz="1200" b="0" i="0" u="none" strike="noStrike" cap="none" dirty="0" smtClean="0">
                <a:solidFill>
                  <a:srgbClr val="00CEF6"/>
                </a:solidFill>
                <a:latin typeface="Source Sans Pro"/>
                <a:ea typeface="Source Sans Pro"/>
                <a:cs typeface="Source Sans Pro"/>
                <a:sym typeface="Source Sans Pro"/>
              </a:rPr>
              <a:t>Developed in ESRI</a:t>
            </a:r>
          </a:p>
          <a:p>
            <a:pPr marL="285750" marR="0" lvl="0" indent="-180000" algn="l" rtl="0">
              <a:spcBef>
                <a:spcPts val="0"/>
              </a:spcBef>
              <a:spcAft>
                <a:spcPts val="0"/>
              </a:spcAft>
              <a:buFont typeface="Arial" panose="020B0604020202020204" pitchFamily="34" charset="0"/>
              <a:buChar char="•"/>
            </a:pPr>
            <a:r>
              <a:rPr lang="en" sz="1200" dirty="0" smtClean="0">
                <a:solidFill>
                  <a:srgbClr val="00CEF6"/>
                </a:solidFill>
                <a:latin typeface="Source Sans Pro"/>
                <a:ea typeface="Source Sans Pro"/>
                <a:cs typeface="Source Sans Pro"/>
                <a:sym typeface="Source Sans Pro"/>
              </a:rPr>
              <a:t>Electricity Network &amp; Generation   INvEstment Model</a:t>
            </a:r>
            <a:endParaRPr sz="1200" b="0" i="0" u="none" strike="noStrike" cap="none" dirty="0">
              <a:solidFill>
                <a:srgbClr val="00CEF6"/>
              </a:solidFill>
              <a:latin typeface="Source Sans Pro"/>
              <a:ea typeface="Source Sans Pro"/>
              <a:cs typeface="Source Sans Pro"/>
              <a:sym typeface="Source Sans Pro"/>
            </a:endParaRPr>
          </a:p>
        </p:txBody>
      </p:sp>
      <p:sp>
        <p:nvSpPr>
          <p:cNvPr id="83" name="Shape 590"/>
          <p:cNvSpPr txBox="1"/>
          <p:nvPr/>
        </p:nvSpPr>
        <p:spPr>
          <a:xfrm>
            <a:off x="5971902" y="5021274"/>
            <a:ext cx="3246635" cy="1535386"/>
          </a:xfrm>
          <a:prstGeom prst="rect">
            <a:avLst/>
          </a:prstGeom>
          <a:noFill/>
          <a:ln>
            <a:noFill/>
          </a:ln>
        </p:spPr>
        <p:txBody>
          <a:bodyPr spcFirstLastPara="1" wrap="square" lIns="91425" tIns="45700" rIns="91425" bIns="45700" anchor="t" anchorCtr="0">
            <a:noAutofit/>
          </a:bodyPr>
          <a:lstStyle/>
          <a:p>
            <a:pPr marL="285750" lvl="0" indent="-180000">
              <a:buFont typeface="Arial" panose="020B0604020202020204" pitchFamily="34" charset="0"/>
              <a:buChar char="•"/>
            </a:pPr>
            <a:r>
              <a:rPr lang="en" sz="1200" dirty="0">
                <a:solidFill>
                  <a:srgbClr val="1C3260"/>
                </a:solidFill>
                <a:latin typeface="Source Sans Pro"/>
                <a:ea typeface="Source Sans Pro"/>
                <a:cs typeface="Source Sans Pro"/>
                <a:sym typeface="Source Sans Pro"/>
              </a:rPr>
              <a:t>Linearised AC optimal power flow model</a:t>
            </a:r>
          </a:p>
          <a:p>
            <a:pPr marL="285750" lvl="0" indent="-180000">
              <a:buFont typeface="Arial" panose="020B0604020202020204" pitchFamily="34" charset="0"/>
              <a:buChar char="•"/>
            </a:pPr>
            <a:r>
              <a:rPr lang="en" sz="1200" dirty="0">
                <a:solidFill>
                  <a:srgbClr val="1C3260"/>
                </a:solidFill>
                <a:latin typeface="Source Sans Pro"/>
                <a:ea typeface="Source Sans Pro"/>
                <a:cs typeface="Source Sans Pro"/>
                <a:sym typeface="Source Sans Pro"/>
              </a:rPr>
              <a:t>Least cost optimization</a:t>
            </a:r>
          </a:p>
          <a:p>
            <a:pPr marL="285750" lvl="0" indent="-180000">
              <a:buFont typeface="Arial" panose="020B0604020202020204" pitchFamily="34" charset="0"/>
              <a:buChar char="•"/>
            </a:pPr>
            <a:r>
              <a:rPr lang="en" sz="1200" dirty="0">
                <a:solidFill>
                  <a:srgbClr val="1C3260"/>
                </a:solidFill>
                <a:latin typeface="Source Sans Pro"/>
                <a:ea typeface="Source Sans Pro"/>
                <a:cs typeface="Source Sans Pro"/>
                <a:sym typeface="Source Sans Pro"/>
              </a:rPr>
              <a:t>Stochastic </a:t>
            </a:r>
            <a:r>
              <a:rPr lang="en-GB" sz="1200" dirty="0">
                <a:solidFill>
                  <a:srgbClr val="1C3260"/>
                </a:solidFill>
                <a:latin typeface="Source Sans Pro"/>
              </a:rPr>
              <a:t>programming framework</a:t>
            </a:r>
            <a:endParaRPr lang="en" sz="1200" dirty="0">
              <a:solidFill>
                <a:srgbClr val="1C3260"/>
              </a:solidFill>
              <a:latin typeface="Source Sans Pro"/>
              <a:ea typeface="Source Sans Pro"/>
              <a:cs typeface="Source Sans Pro"/>
              <a:sym typeface="Source Sans Pro"/>
            </a:endParaRPr>
          </a:p>
          <a:p>
            <a:pPr marL="285750" lvl="0" indent="-180000">
              <a:buFont typeface="Arial" panose="020B0604020202020204" pitchFamily="34" charset="0"/>
              <a:buChar char="•"/>
            </a:pPr>
            <a:r>
              <a:rPr lang="en-GB" sz="1200" dirty="0">
                <a:solidFill>
                  <a:srgbClr val="1C3260"/>
                </a:solidFill>
                <a:latin typeface="Source Sans Pro"/>
                <a:ea typeface="Source Sans Pro"/>
                <a:cs typeface="Source Sans Pro"/>
                <a:sym typeface="Source Sans Pro"/>
              </a:rPr>
              <a:t>Coded in GAMS</a:t>
            </a:r>
            <a:endParaRPr lang="en" sz="1200" dirty="0">
              <a:solidFill>
                <a:srgbClr val="1C3260"/>
              </a:solidFill>
              <a:latin typeface="Source Sans Pro"/>
              <a:ea typeface="Source Sans Pro"/>
              <a:cs typeface="Source Sans Pro"/>
              <a:sym typeface="Source Sans Pro"/>
            </a:endParaRPr>
          </a:p>
          <a:p>
            <a:pPr marL="285750" marR="0" lvl="0" indent="-180000" algn="l" rtl="0">
              <a:spcBef>
                <a:spcPts val="0"/>
              </a:spcBef>
              <a:spcAft>
                <a:spcPts val="0"/>
              </a:spcAft>
              <a:buFont typeface="Arial" panose="020B0604020202020204" pitchFamily="34" charset="0"/>
              <a:buChar char="•"/>
            </a:pPr>
            <a:endParaRPr lang="en" sz="1200" dirty="0" smtClean="0">
              <a:solidFill>
                <a:srgbClr val="28324A"/>
              </a:solidFill>
              <a:latin typeface="Source Sans Pro"/>
              <a:ea typeface="Source Sans Pro"/>
              <a:cs typeface="Source Sans Pro"/>
              <a:sym typeface="Source Sans Pro"/>
            </a:endParaRPr>
          </a:p>
          <a:p>
            <a:pPr marL="285750" marR="0" lvl="0" indent="-180000" algn="l" rtl="0">
              <a:spcBef>
                <a:spcPts val="0"/>
              </a:spcBef>
              <a:spcAft>
                <a:spcPts val="0"/>
              </a:spcAft>
              <a:buFont typeface="Arial" panose="020B0604020202020204" pitchFamily="34" charset="0"/>
              <a:buChar char="•"/>
            </a:pPr>
            <a:endParaRPr lang="en" sz="1200" b="0" i="0" u="none" strike="noStrike" cap="none" dirty="0" smtClean="0">
              <a:solidFill>
                <a:srgbClr val="28324A"/>
              </a:solidFill>
              <a:latin typeface="Source Sans Pro"/>
              <a:ea typeface="Source Sans Pro"/>
              <a:cs typeface="Source Sans Pro"/>
              <a:sym typeface="Source Sans Pro"/>
            </a:endParaRPr>
          </a:p>
          <a:p>
            <a:pPr marL="0" marR="0" lvl="0" indent="-180000" algn="l" rtl="0">
              <a:spcBef>
                <a:spcPts val="0"/>
              </a:spcBef>
              <a:spcAft>
                <a:spcPts val="0"/>
              </a:spcAft>
              <a:buNone/>
            </a:pPr>
            <a:endParaRPr sz="1200" b="0" i="0" u="none" strike="noStrike" cap="none" dirty="0">
              <a:solidFill>
                <a:srgbClr val="28324A"/>
              </a:solidFill>
              <a:latin typeface="Source Sans Pro"/>
              <a:ea typeface="Source Sans Pro"/>
              <a:cs typeface="Source Sans Pro"/>
              <a:sym typeface="Source Sans Pro"/>
            </a:endParaRPr>
          </a:p>
        </p:txBody>
      </p:sp>
      <p:sp>
        <p:nvSpPr>
          <p:cNvPr id="84" name="Shape 593"/>
          <p:cNvSpPr txBox="1"/>
          <p:nvPr/>
        </p:nvSpPr>
        <p:spPr>
          <a:xfrm>
            <a:off x="599435" y="2506606"/>
            <a:ext cx="2863171" cy="897866"/>
          </a:xfrm>
          <a:prstGeom prst="rect">
            <a:avLst/>
          </a:prstGeom>
          <a:noFill/>
          <a:ln>
            <a:noFill/>
          </a:ln>
        </p:spPr>
        <p:txBody>
          <a:bodyPr spcFirstLastPara="1" wrap="square" lIns="91425" tIns="45700" rIns="91425" bIns="45700" anchor="t" anchorCtr="0">
            <a:noAutofit/>
          </a:bodyPr>
          <a:lstStyle/>
          <a:p>
            <a:pPr marL="285750" lvl="0" indent="-180000">
              <a:buFont typeface="Arial" panose="020B0604020202020204" pitchFamily="34" charset="0"/>
              <a:buChar char="•"/>
            </a:pPr>
            <a:r>
              <a:rPr lang="en-US" sz="1200" dirty="0">
                <a:solidFill>
                  <a:srgbClr val="8EC400"/>
                </a:solidFill>
                <a:latin typeface="Source Sans Pro"/>
                <a:ea typeface="Source Sans Pro"/>
                <a:cs typeface="Source Sans Pro"/>
                <a:sym typeface="Source Sans Pro"/>
              </a:rPr>
              <a:t>Policy Measure</a:t>
            </a:r>
          </a:p>
          <a:p>
            <a:pPr marL="285750" lvl="0" indent="-180000">
              <a:buFont typeface="Arial" panose="020B0604020202020204" pitchFamily="34" charset="0"/>
              <a:buChar char="•"/>
            </a:pPr>
            <a:r>
              <a:rPr lang="en-US" sz="1200" dirty="0">
                <a:solidFill>
                  <a:srgbClr val="8EC400"/>
                </a:solidFill>
                <a:latin typeface="Source Sans Pro"/>
                <a:ea typeface="Source Sans Pro"/>
                <a:cs typeface="Source Sans Pro"/>
                <a:sym typeface="Source Sans Pro"/>
              </a:rPr>
              <a:t>Uncertainty &amp; Variability</a:t>
            </a:r>
          </a:p>
          <a:p>
            <a:pPr marL="285750" lvl="0" indent="-180000">
              <a:buFont typeface="Arial" panose="020B0604020202020204" pitchFamily="34" charset="0"/>
              <a:buChar char="•"/>
            </a:pPr>
            <a:r>
              <a:rPr lang="en-US" sz="1200" dirty="0">
                <a:solidFill>
                  <a:srgbClr val="8EC400"/>
                </a:solidFill>
                <a:latin typeface="Source Sans Pro"/>
                <a:ea typeface="Source Sans Pro"/>
                <a:cs typeface="Source Sans Pro"/>
                <a:sym typeface="Source Sans Pro"/>
              </a:rPr>
              <a:t>Technology &amp; demand data</a:t>
            </a:r>
          </a:p>
          <a:p>
            <a:pPr marL="285750" lvl="0" indent="-180000">
              <a:buFont typeface="Arial" panose="020B0604020202020204" pitchFamily="34" charset="0"/>
              <a:buChar char="•"/>
            </a:pPr>
            <a:r>
              <a:rPr lang="en-US" sz="1200" dirty="0">
                <a:solidFill>
                  <a:srgbClr val="8EC400"/>
                </a:solidFill>
                <a:latin typeface="Source Sans Pro"/>
                <a:ea typeface="Source Sans Pro"/>
                <a:cs typeface="Source Sans Pro"/>
                <a:sym typeface="Source Sans Pro"/>
              </a:rPr>
              <a:t>Network &amp; generation data</a:t>
            </a:r>
          </a:p>
          <a:p>
            <a:pPr marL="285750" lvl="0" indent="-180000">
              <a:buFont typeface="Arial" panose="020B0604020202020204" pitchFamily="34" charset="0"/>
              <a:buChar char="•"/>
            </a:pPr>
            <a:r>
              <a:rPr lang="en-US" sz="1200" dirty="0">
                <a:solidFill>
                  <a:srgbClr val="8EC400"/>
                </a:solidFill>
                <a:latin typeface="Source Sans Pro"/>
                <a:ea typeface="Source Sans Pro"/>
                <a:cs typeface="Source Sans Pro"/>
                <a:sym typeface="Source Sans Pro"/>
              </a:rPr>
              <a:t>Heat sector data</a:t>
            </a:r>
          </a:p>
        </p:txBody>
      </p:sp>
      <p:sp>
        <p:nvSpPr>
          <p:cNvPr id="85" name="Shape 596"/>
          <p:cNvSpPr txBox="1"/>
          <p:nvPr/>
        </p:nvSpPr>
        <p:spPr>
          <a:xfrm>
            <a:off x="306171" y="4944563"/>
            <a:ext cx="3370208" cy="1167109"/>
          </a:xfrm>
          <a:prstGeom prst="rect">
            <a:avLst/>
          </a:prstGeom>
          <a:noFill/>
          <a:ln>
            <a:noFill/>
          </a:ln>
        </p:spPr>
        <p:txBody>
          <a:bodyPr spcFirstLastPara="1" wrap="square" lIns="91425" tIns="45700" rIns="91425" bIns="45700" anchor="t" anchorCtr="0">
            <a:noAutofit/>
          </a:bodyPr>
          <a:lstStyle/>
          <a:p>
            <a:pPr marL="285750" lvl="0" indent="-180000">
              <a:buFont typeface="Arial" panose="020B0604020202020204" pitchFamily="34" charset="0"/>
              <a:buChar char="•"/>
            </a:pPr>
            <a:r>
              <a:rPr lang="en-GB" sz="1200" dirty="0" smtClean="0">
                <a:solidFill>
                  <a:srgbClr val="3468BC"/>
                </a:solidFill>
                <a:latin typeface="Source Sans Pro"/>
                <a:ea typeface="Source Sans Pro"/>
                <a:cs typeface="Source Sans Pro"/>
                <a:sym typeface="Source Sans Pro"/>
              </a:rPr>
              <a:t>Optimal </a:t>
            </a:r>
            <a:r>
              <a:rPr lang="en-GB" sz="1200" dirty="0">
                <a:solidFill>
                  <a:srgbClr val="3468BC"/>
                </a:solidFill>
                <a:latin typeface="Source Sans Pro"/>
                <a:ea typeface="Source Sans Pro"/>
                <a:cs typeface="Source Sans Pro"/>
                <a:sym typeface="Source Sans Pro"/>
              </a:rPr>
              <a:t>power generation mix</a:t>
            </a:r>
          </a:p>
          <a:p>
            <a:pPr marL="285750" lvl="0" indent="-180000">
              <a:buFont typeface="Arial" panose="020B0604020202020204" pitchFamily="34" charset="0"/>
              <a:buChar char="•"/>
            </a:pPr>
            <a:r>
              <a:rPr lang="en-GB" sz="1200" dirty="0">
                <a:solidFill>
                  <a:srgbClr val="3468BC"/>
                </a:solidFill>
                <a:latin typeface="Source Sans Pro"/>
                <a:ea typeface="Source Sans Pro"/>
                <a:cs typeface="Source Sans Pro"/>
                <a:sym typeface="Source Sans Pro"/>
              </a:rPr>
              <a:t>Grid expansion outcomes</a:t>
            </a:r>
          </a:p>
          <a:p>
            <a:pPr marL="285750" lvl="0" indent="-180000">
              <a:buFont typeface="Arial" panose="020B0604020202020204" pitchFamily="34" charset="0"/>
              <a:buChar char="•"/>
            </a:pPr>
            <a:r>
              <a:rPr lang="en-GB" sz="1200" dirty="0">
                <a:solidFill>
                  <a:srgbClr val="3468BC"/>
                </a:solidFill>
                <a:latin typeface="Source Sans Pro"/>
                <a:ea typeface="Source Sans Pro"/>
                <a:cs typeface="Source Sans Pro"/>
                <a:sym typeface="Source Sans Pro"/>
              </a:rPr>
              <a:t>Impact analysis</a:t>
            </a:r>
          </a:p>
          <a:p>
            <a:pPr marL="285750" lvl="0" indent="-180000">
              <a:buFont typeface="Arial" panose="020B0604020202020204" pitchFamily="34" charset="0"/>
              <a:buChar char="•"/>
            </a:pPr>
            <a:r>
              <a:rPr lang="en-GB" sz="1200" dirty="0">
                <a:solidFill>
                  <a:srgbClr val="3468BC"/>
                </a:solidFill>
                <a:latin typeface="Source Sans Pro"/>
                <a:ea typeface="Source Sans Pro"/>
                <a:cs typeface="Source Sans Pro"/>
                <a:sym typeface="Source Sans Pro"/>
              </a:rPr>
              <a:t>Comparative analysis</a:t>
            </a:r>
          </a:p>
          <a:p>
            <a:pPr marL="285750" lvl="0" indent="-180000">
              <a:buFont typeface="Arial" panose="020B0604020202020204" pitchFamily="34" charset="0"/>
              <a:buChar char="•"/>
            </a:pPr>
            <a:r>
              <a:rPr lang="en-GB" sz="1200" dirty="0">
                <a:solidFill>
                  <a:srgbClr val="3468BC"/>
                </a:solidFill>
                <a:latin typeface="Source Sans Pro"/>
                <a:ea typeface="Source Sans Pro"/>
                <a:cs typeface="Source Sans Pro"/>
                <a:sym typeface="Source Sans Pro"/>
              </a:rPr>
              <a:t>Interaction of flexibility options</a:t>
            </a:r>
          </a:p>
          <a:p>
            <a:pPr marR="0" lvl="0" indent="-180000" rtl="0">
              <a:spcBef>
                <a:spcPts val="0"/>
              </a:spcBef>
              <a:spcAft>
                <a:spcPts val="0"/>
              </a:spcAft>
            </a:pPr>
            <a:endParaRPr sz="1200" b="0" i="0" u="none" strike="noStrike" cap="none" dirty="0">
              <a:solidFill>
                <a:srgbClr val="3468BC"/>
              </a:solidFill>
              <a:latin typeface="Source Sans Pro"/>
              <a:ea typeface="Source Sans Pro"/>
              <a:cs typeface="Source Sans Pro"/>
              <a:sym typeface="Source Sans Pro"/>
            </a:endParaRPr>
          </a:p>
        </p:txBody>
      </p:sp>
      <p:grpSp>
        <p:nvGrpSpPr>
          <p:cNvPr id="86" name="Shape 610"/>
          <p:cNvGrpSpPr/>
          <p:nvPr/>
        </p:nvGrpSpPr>
        <p:grpSpPr>
          <a:xfrm>
            <a:off x="5796104" y="4471304"/>
            <a:ext cx="282295" cy="206978"/>
            <a:chOff x="4610450" y="3703750"/>
            <a:chExt cx="453050" cy="332175"/>
          </a:xfrm>
        </p:grpSpPr>
        <p:sp>
          <p:nvSpPr>
            <p:cNvPr id="87" name="Shape 611"/>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28324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612"/>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28324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9" name="TextBox 88"/>
          <p:cNvSpPr txBox="1"/>
          <p:nvPr/>
        </p:nvSpPr>
        <p:spPr>
          <a:xfrm>
            <a:off x="3739087" y="4271561"/>
            <a:ext cx="1498778" cy="461665"/>
          </a:xfrm>
          <a:prstGeom prst="rect">
            <a:avLst/>
          </a:prstGeom>
          <a:noFill/>
        </p:spPr>
        <p:txBody>
          <a:bodyPr wrap="square" rtlCol="0">
            <a:spAutoFit/>
          </a:bodyPr>
          <a:lstStyle/>
          <a:p>
            <a:pPr algn="ctr"/>
            <a:r>
              <a:rPr lang="en-US" sz="2400" b="1" dirty="0" smtClean="0">
                <a:latin typeface="Montserrat" panose="020B0604020202020204" charset="0"/>
              </a:rPr>
              <a:t>ENGINE</a:t>
            </a:r>
            <a:endParaRPr lang="en-US" sz="2400" b="1" dirty="0">
              <a:latin typeface="Montserrat" panose="020B0604020202020204" charset="0"/>
            </a:endParaRPr>
          </a:p>
        </p:txBody>
      </p:sp>
      <p:grpSp>
        <p:nvGrpSpPr>
          <p:cNvPr id="90" name="Shape 506"/>
          <p:cNvGrpSpPr/>
          <p:nvPr/>
        </p:nvGrpSpPr>
        <p:grpSpPr>
          <a:xfrm>
            <a:off x="4313244" y="5815764"/>
            <a:ext cx="427781" cy="316489"/>
            <a:chOff x="5255200" y="3006475"/>
            <a:chExt cx="511700" cy="378575"/>
          </a:xfrm>
        </p:grpSpPr>
        <p:sp>
          <p:nvSpPr>
            <p:cNvPr id="91" name="Shape 507"/>
            <p:cNvSpPr/>
            <p:nvPr/>
          </p:nvSpPr>
          <p:spPr>
            <a:xfrm>
              <a:off x="5255200" y="3006475"/>
              <a:ext cx="308351" cy="313439"/>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508"/>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3" name="Shape 509"/>
          <p:cNvGrpSpPr/>
          <p:nvPr/>
        </p:nvGrpSpPr>
        <p:grpSpPr>
          <a:xfrm>
            <a:off x="2909430" y="4424905"/>
            <a:ext cx="292333" cy="245028"/>
            <a:chOff x="3955900" y="2984500"/>
            <a:chExt cx="414000" cy="422525"/>
          </a:xfrm>
        </p:grpSpPr>
        <p:sp>
          <p:nvSpPr>
            <p:cNvPr id="94" name="Shape 510"/>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511"/>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6" name="Shape 512"/>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7" name="Shape 488"/>
          <p:cNvGrpSpPr/>
          <p:nvPr/>
        </p:nvGrpSpPr>
        <p:grpSpPr>
          <a:xfrm>
            <a:off x="4367315" y="2939428"/>
            <a:ext cx="215437" cy="351204"/>
            <a:chOff x="6730350" y="2315900"/>
            <a:chExt cx="257700" cy="420100"/>
          </a:xfrm>
        </p:grpSpPr>
        <p:sp>
          <p:nvSpPr>
            <p:cNvPr id="98" name="Shape 489"/>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490"/>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491"/>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492"/>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493"/>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454F5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3" name="Date Placeholder 1"/>
          <p:cNvSpPr>
            <a:spLocks noGrp="1"/>
          </p:cNvSpPr>
          <p:nvPr>
            <p:ph type="dt" sz="half" idx="10"/>
          </p:nvPr>
        </p:nvSpPr>
        <p:spPr>
          <a:xfrm>
            <a:off x="642278" y="6322736"/>
            <a:ext cx="1585415" cy="365125"/>
          </a:xfrm>
        </p:spPr>
        <p:txBody>
          <a:bodyPr/>
          <a:lstStyle/>
          <a:p>
            <a:r>
              <a:rPr lang="en-US" smtClean="0">
                <a:solidFill>
                  <a:prstClr val="black"/>
                </a:solidFill>
              </a:rPr>
              <a:t>17 September 2019</a:t>
            </a:r>
            <a:endParaRPr lang="en-US" dirty="0">
              <a:solidFill>
                <a:prstClr val="black"/>
              </a:solidFill>
            </a:endParaRPr>
          </a:p>
        </p:txBody>
      </p:sp>
    </p:spTree>
    <p:extLst>
      <p:ext uri="{BB962C8B-B14F-4D97-AF65-F5344CB8AC3E}">
        <p14:creationId xmlns:p14="http://schemas.microsoft.com/office/powerpoint/2010/main" val="258471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rPr>
              <a:t>17 September 2019</a:t>
            </a:r>
            <a:endParaRPr lang="en-US" dirty="0">
              <a:solidFill>
                <a:prstClr val="black"/>
              </a:solidFill>
            </a:endParaRPr>
          </a:p>
        </p:txBody>
      </p:sp>
      <p:sp>
        <p:nvSpPr>
          <p:cNvPr id="3" name="Slide Number Placeholder 2"/>
          <p:cNvSpPr>
            <a:spLocks noGrp="1"/>
          </p:cNvSpPr>
          <p:nvPr>
            <p:ph type="sldNum" sz="quarter" idx="12"/>
          </p:nvPr>
        </p:nvSpPr>
        <p:spPr/>
        <p:txBody>
          <a:bodyPr/>
          <a:lstStyle/>
          <a:p>
            <a:pPr algn="r"/>
            <a:fld id="{6032EFF6-B497-1D4E-A557-D85E06E93D4C}" type="slidenum">
              <a:rPr lang="en-US" smtClean="0">
                <a:solidFill>
                  <a:prstClr val="black"/>
                </a:solidFill>
              </a:rPr>
              <a:pPr algn="r"/>
              <a:t>9</a:t>
            </a:fld>
            <a:endParaRPr lang="en-US" dirty="0">
              <a:solidFill>
                <a:prstClr val="black"/>
              </a:solidFill>
            </a:endParaRPr>
          </a:p>
        </p:txBody>
      </p:sp>
      <p:sp>
        <p:nvSpPr>
          <p:cNvPr id="5" name="Text Placeholder 4"/>
          <p:cNvSpPr>
            <a:spLocks noGrp="1"/>
          </p:cNvSpPr>
          <p:nvPr>
            <p:ph type="body" sz="quarter" idx="14"/>
          </p:nvPr>
        </p:nvSpPr>
        <p:spPr>
          <a:xfrm>
            <a:off x="1155803" y="533400"/>
            <a:ext cx="7461148" cy="605444"/>
          </a:xfrm>
        </p:spPr>
        <p:txBody>
          <a:bodyPr/>
          <a:lstStyle/>
          <a:p>
            <a:r>
              <a:rPr lang="en-IE" b="1" cap="small" dirty="0">
                <a:solidFill>
                  <a:srgbClr val="1C3260"/>
                </a:solidFill>
                <a:latin typeface="Cambria" pitchFamily="18" charset="0"/>
                <a:cs typeface="Arial" pitchFamily="34" charset="0"/>
              </a:rPr>
              <a:t>Methodology</a:t>
            </a:r>
            <a:endParaRPr lang="en-GB" dirty="0"/>
          </a:p>
        </p:txBody>
      </p:sp>
      <p:grpSp>
        <p:nvGrpSpPr>
          <p:cNvPr id="4" name="Group 3"/>
          <p:cNvGrpSpPr/>
          <p:nvPr/>
        </p:nvGrpSpPr>
        <p:grpSpPr>
          <a:xfrm>
            <a:off x="1248300" y="2664068"/>
            <a:ext cx="7276153" cy="3510243"/>
            <a:chOff x="878633" y="2160907"/>
            <a:chExt cx="7276153" cy="3510243"/>
          </a:xfrm>
        </p:grpSpPr>
        <p:sp>
          <p:nvSpPr>
            <p:cNvPr id="7" name="TextBox 6"/>
            <p:cNvSpPr txBox="1"/>
            <p:nvPr/>
          </p:nvSpPr>
          <p:spPr>
            <a:xfrm>
              <a:off x="878633" y="2177935"/>
              <a:ext cx="1313077" cy="1123712"/>
            </a:xfrm>
            <a:prstGeom prst="roundRect">
              <a:avLst/>
            </a:prstGeom>
            <a:solidFill>
              <a:srgbClr val="58C0D9"/>
            </a:solidFill>
          </p:spPr>
          <p:txBody>
            <a:bodyPr wrap="square" rtlCol="0">
              <a:spAutoFit/>
            </a:bodyPr>
            <a:lstStyle/>
            <a:p>
              <a:pPr algn="ctr"/>
              <a:endParaRPr lang="en-GB" sz="2000" dirty="0" smtClean="0">
                <a:solidFill>
                  <a:schemeClr val="bg1"/>
                </a:solidFill>
                <a:latin typeface="Montserrat"/>
                <a:ea typeface="Cambria" panose="02040503050406030204" pitchFamily="18" charset="0"/>
              </a:endParaRPr>
            </a:p>
            <a:p>
              <a:pPr algn="ctr"/>
              <a:r>
                <a:rPr lang="en-GB" sz="2000" b="1" dirty="0" smtClean="0">
                  <a:solidFill>
                    <a:schemeClr val="bg1"/>
                  </a:solidFill>
                  <a:latin typeface="Montserrat"/>
                  <a:ea typeface="Cambria" panose="02040503050406030204" pitchFamily="18" charset="0"/>
                </a:rPr>
                <a:t>ENGINE</a:t>
              </a:r>
            </a:p>
            <a:p>
              <a:pPr algn="ctr"/>
              <a:endParaRPr lang="en-GB" sz="2000" dirty="0">
                <a:solidFill>
                  <a:schemeClr val="bg1"/>
                </a:solidFill>
                <a:latin typeface="Montserrat"/>
                <a:ea typeface="Cambria" panose="02040503050406030204"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2360815" y="2550213"/>
                  <a:ext cx="43384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360815" y="2550213"/>
                  <a:ext cx="433841" cy="276999"/>
                </a:xfrm>
                <a:prstGeom prst="rect">
                  <a:avLst/>
                </a:prstGeom>
                <a:blipFill>
                  <a:blip r:embed="rId2"/>
                  <a:stretch>
                    <a:fillRect b="-6667"/>
                  </a:stretch>
                </a:blipFill>
              </p:spPr>
              <p:txBody>
                <a:bodyPr/>
                <a:lstStyle/>
                <a:p>
                  <a:r>
                    <a:rPr lang="en-GB">
                      <a:noFill/>
                    </a:rPr>
                    <a:t> </a:t>
                  </a:r>
                </a:p>
              </p:txBody>
            </p:sp>
          </mc:Fallback>
        </mc:AlternateContent>
        <p:sp>
          <p:nvSpPr>
            <p:cNvPr id="9" name="TextBox 8"/>
            <p:cNvSpPr txBox="1"/>
            <p:nvPr/>
          </p:nvSpPr>
          <p:spPr>
            <a:xfrm>
              <a:off x="2867889" y="2177935"/>
              <a:ext cx="1770612" cy="1123712"/>
            </a:xfrm>
            <a:prstGeom prst="roundRect">
              <a:avLst/>
            </a:prstGeom>
            <a:solidFill>
              <a:srgbClr val="92D050"/>
            </a:solidFill>
          </p:spPr>
          <p:txBody>
            <a:bodyPr wrap="square" rtlCol="0">
              <a:spAutoFit/>
            </a:bodyPr>
            <a:lstStyle/>
            <a:p>
              <a:endParaRPr lang="en-GB" sz="2000" b="1" dirty="0" smtClean="0">
                <a:solidFill>
                  <a:schemeClr val="bg1"/>
                </a:solidFill>
              </a:endParaRPr>
            </a:p>
            <a:p>
              <a:r>
                <a:rPr lang="en-GB" sz="2000" b="1" dirty="0" smtClean="0">
                  <a:solidFill>
                    <a:schemeClr val="bg1"/>
                  </a:solidFill>
                </a:rPr>
                <a:t>E-Heat Model</a:t>
              </a:r>
            </a:p>
            <a:p>
              <a:endParaRPr lang="en-GB" sz="2000" b="1" dirty="0" smtClean="0">
                <a:solidFill>
                  <a:schemeClr val="bg1"/>
                </a:solidFill>
              </a:endParaRPr>
            </a:p>
          </p:txBody>
        </p:sp>
        <p:sp>
          <p:nvSpPr>
            <p:cNvPr id="10" name="TextBox 9"/>
            <p:cNvSpPr txBox="1"/>
            <p:nvPr/>
          </p:nvSpPr>
          <p:spPr>
            <a:xfrm>
              <a:off x="1881489" y="3764245"/>
              <a:ext cx="3743411" cy="1906905"/>
            </a:xfrm>
            <a:prstGeom prst="roundRect">
              <a:avLst/>
            </a:prstGeom>
            <a:solidFill>
              <a:srgbClr val="009999"/>
            </a:solidFill>
            <a:ln>
              <a:noFill/>
            </a:ln>
          </p:spPr>
          <p:txBody>
            <a:bodyPr wrap="square" rtlCol="0">
              <a:spAutoFit/>
            </a:bodyPr>
            <a:lstStyle/>
            <a:p>
              <a:pPr marL="285750" indent="-285750">
                <a:buFont typeface="Arial" panose="020B0604020202020204" pitchFamily="34" charset="0"/>
                <a:buChar char="•"/>
              </a:pPr>
              <a:r>
                <a:rPr lang="en-GB" sz="1600" b="1" dirty="0">
                  <a:solidFill>
                    <a:schemeClr val="bg1"/>
                  </a:solidFill>
                </a:rPr>
                <a:t>Heat </a:t>
              </a:r>
              <a:r>
                <a:rPr lang="en-GB" sz="1600" b="1" dirty="0" smtClean="0">
                  <a:solidFill>
                    <a:schemeClr val="bg1"/>
                  </a:solidFill>
                </a:rPr>
                <a:t>demand </a:t>
              </a:r>
              <a:r>
                <a:rPr lang="en-GB" sz="1600" b="1" dirty="0">
                  <a:solidFill>
                    <a:schemeClr val="bg1"/>
                  </a:solidFill>
                </a:rPr>
                <a:t>b</a:t>
              </a:r>
              <a:r>
                <a:rPr lang="en-GB" sz="1600" b="1" dirty="0" smtClean="0">
                  <a:solidFill>
                    <a:schemeClr val="bg1"/>
                  </a:solidFill>
                </a:rPr>
                <a:t>alance</a:t>
              </a:r>
              <a:endParaRPr lang="en-GB" sz="1600" b="1" dirty="0">
                <a:solidFill>
                  <a:schemeClr val="bg1"/>
                </a:solidFill>
              </a:endParaRPr>
            </a:p>
            <a:p>
              <a:pPr marL="285750" indent="-285750">
                <a:buFont typeface="Arial" panose="020B0604020202020204" pitchFamily="34" charset="0"/>
                <a:buChar char="•"/>
              </a:pPr>
              <a:r>
                <a:rPr lang="en-GB" sz="1600" b="1" dirty="0" smtClean="0">
                  <a:solidFill>
                    <a:schemeClr val="bg1"/>
                  </a:solidFill>
                </a:rPr>
                <a:t>Thermal losses</a:t>
              </a:r>
            </a:p>
            <a:p>
              <a:pPr marL="285750" indent="-285750">
                <a:buFont typeface="Arial" panose="020B0604020202020204" pitchFamily="34" charset="0"/>
                <a:buChar char="•"/>
              </a:pPr>
              <a:r>
                <a:rPr lang="en-GB" sz="1600" b="1" dirty="0" smtClean="0">
                  <a:solidFill>
                    <a:schemeClr val="bg1"/>
                  </a:solidFill>
                </a:rPr>
                <a:t>Thermal </a:t>
              </a:r>
              <a:r>
                <a:rPr lang="en-GB" sz="1600" b="1" dirty="0">
                  <a:solidFill>
                    <a:schemeClr val="bg1"/>
                  </a:solidFill>
                </a:rPr>
                <a:t>energy storage balance</a:t>
              </a:r>
            </a:p>
            <a:p>
              <a:pPr marL="285750" indent="-285750">
                <a:buFont typeface="Arial" panose="020B0604020202020204" pitchFamily="34" charset="0"/>
                <a:buChar char="•"/>
              </a:pPr>
              <a:r>
                <a:rPr lang="en-GB" sz="1600" b="1" dirty="0" smtClean="0">
                  <a:solidFill>
                    <a:schemeClr val="bg1"/>
                  </a:solidFill>
                </a:rPr>
                <a:t>Other Constraints</a:t>
              </a:r>
              <a:endParaRPr lang="en-GB" sz="1600" b="1" dirty="0">
                <a:solidFill>
                  <a:schemeClr val="bg1"/>
                </a:solidFill>
              </a:endParaRPr>
            </a:p>
            <a:p>
              <a:pPr marL="742950" lvl="1" indent="-285750">
                <a:buFont typeface="Arial" panose="020B0604020202020204" pitchFamily="34" charset="0"/>
                <a:buChar char="•"/>
              </a:pPr>
              <a:r>
                <a:rPr lang="en-GB" sz="1400" b="1" dirty="0">
                  <a:solidFill>
                    <a:schemeClr val="bg1"/>
                  </a:solidFill>
                </a:rPr>
                <a:t>Capacity of heat pump</a:t>
              </a:r>
            </a:p>
            <a:p>
              <a:pPr marL="742950" lvl="1" indent="-285750">
                <a:buFont typeface="Arial" panose="020B0604020202020204" pitchFamily="34" charset="0"/>
                <a:buChar char="•"/>
              </a:pPr>
              <a:r>
                <a:rPr lang="en-GB" sz="1400" b="1" dirty="0">
                  <a:solidFill>
                    <a:schemeClr val="bg1"/>
                  </a:solidFill>
                </a:rPr>
                <a:t>Limits on storage levels</a:t>
              </a:r>
            </a:p>
            <a:p>
              <a:pPr marL="742950" lvl="1" indent="-285750">
                <a:buFont typeface="Arial" panose="020B0604020202020204" pitchFamily="34" charset="0"/>
                <a:buChar char="•"/>
              </a:pPr>
              <a:r>
                <a:rPr lang="en-GB" sz="1400" b="1" dirty="0">
                  <a:solidFill>
                    <a:schemeClr val="bg1"/>
                  </a:solidFill>
                </a:rPr>
                <a:t>Charge/discharge limits of storage</a:t>
              </a:r>
            </a:p>
          </p:txBody>
        </p:sp>
        <p:sp>
          <p:nvSpPr>
            <p:cNvPr id="11" name="Up Arrow 10"/>
            <p:cNvSpPr/>
            <p:nvPr/>
          </p:nvSpPr>
          <p:spPr>
            <a:xfrm flipV="1">
              <a:off x="3555701" y="3364260"/>
              <a:ext cx="389356" cy="408298"/>
            </a:xfrm>
            <a:prstGeom prst="upArrow">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a:off x="4746567" y="2513247"/>
              <a:ext cx="423949" cy="350929"/>
            </a:xfrm>
            <a:prstGeom prst="rightArrow">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5436524" y="2160907"/>
              <a:ext cx="2718262" cy="1123712"/>
            </a:xfrm>
            <a:prstGeom prst="roundRect">
              <a:avLst/>
            </a:prstGeom>
            <a:solidFill>
              <a:schemeClr val="accent4">
                <a:lumMod val="75000"/>
              </a:schemeClr>
            </a:solidFill>
          </p:spPr>
          <p:txBody>
            <a:bodyPr wrap="square" rtlCol="0">
              <a:spAutoFit/>
            </a:bodyPr>
            <a:lstStyle/>
            <a:p>
              <a:pPr algn="ctr"/>
              <a:endParaRPr lang="en-GB" sz="1200" dirty="0" smtClean="0">
                <a:solidFill>
                  <a:schemeClr val="bg1"/>
                </a:solidFill>
              </a:endParaRPr>
            </a:p>
            <a:p>
              <a:pPr algn="ctr"/>
              <a:r>
                <a:rPr lang="en-GB" b="1" dirty="0" smtClean="0">
                  <a:solidFill>
                    <a:schemeClr val="bg1"/>
                  </a:solidFill>
                </a:rPr>
                <a:t>Integrated Power system and E-heat model </a:t>
              </a:r>
            </a:p>
            <a:p>
              <a:pPr algn="ctr"/>
              <a:endParaRPr lang="en-GB" sz="1200" dirty="0">
                <a:solidFill>
                  <a:schemeClr val="bg1"/>
                </a:solidFill>
              </a:endParaRPr>
            </a:p>
          </p:txBody>
        </p:sp>
      </p:grpSp>
      <p:sp>
        <p:nvSpPr>
          <p:cNvPr id="16" name="Content Placeholder 3"/>
          <p:cNvSpPr>
            <a:spLocks noGrp="1"/>
          </p:cNvSpPr>
          <p:nvPr>
            <p:ph sz="quarter" idx="13"/>
          </p:nvPr>
        </p:nvSpPr>
        <p:spPr>
          <a:xfrm>
            <a:off x="1114247" y="1210429"/>
            <a:ext cx="7629525" cy="1453639"/>
          </a:xfrm>
        </p:spPr>
        <p:txBody>
          <a:bodyPr>
            <a:noAutofit/>
          </a:bodyPr>
          <a:lstStyle/>
          <a:p>
            <a:pPr marL="285750" lvl="0" indent="-285750" algn="just" defTabSz="4176154">
              <a:spcBef>
                <a:spcPts val="0"/>
              </a:spcBef>
              <a:buClr>
                <a:schemeClr val="tx2">
                  <a:lumMod val="75000"/>
                </a:schemeClr>
              </a:buClr>
              <a:buFont typeface="Arial" panose="020B0604020202020204" pitchFamily="34" charset="0"/>
              <a:buChar char="•"/>
            </a:pPr>
            <a:r>
              <a:rPr lang="en-GB" sz="1600" dirty="0" smtClean="0">
                <a:solidFill>
                  <a:schemeClr val="tx2">
                    <a:lumMod val="50000"/>
                  </a:schemeClr>
                </a:solidFill>
              </a:rPr>
              <a:t>Electrification of heat demand via heat pumps will increase the overall demand for electricity, challenging the existing power system infrastructure</a:t>
            </a: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smtClean="0">
              <a:solidFill>
                <a:schemeClr val="tx2">
                  <a:lumMod val="50000"/>
                </a:schemeClr>
              </a:solidFill>
            </a:endParaRPr>
          </a:p>
          <a:p>
            <a:pPr marL="285750" lvl="0" indent="-285750" algn="just" defTabSz="4176154">
              <a:spcBef>
                <a:spcPts val="0"/>
              </a:spcBef>
              <a:buClr>
                <a:schemeClr val="tx2">
                  <a:lumMod val="75000"/>
                </a:schemeClr>
              </a:buClr>
              <a:buFont typeface="Arial" panose="020B0604020202020204" pitchFamily="34" charset="0"/>
              <a:buChar char="•"/>
            </a:pPr>
            <a:r>
              <a:rPr lang="en-GB" sz="1600" dirty="0" smtClean="0">
                <a:solidFill>
                  <a:schemeClr val="tx2">
                    <a:lumMod val="50000"/>
                  </a:schemeClr>
                </a:solidFill>
              </a:rPr>
              <a:t>The aim is to obtain a least-cost transmission system when the heat demand is electrified </a:t>
            </a: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smtClean="0">
              <a:solidFill>
                <a:schemeClr val="tx2">
                  <a:lumMod val="50000"/>
                </a:schemeClr>
              </a:solidFill>
            </a:endParaRP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smtClean="0">
              <a:solidFill>
                <a:schemeClr val="tx2">
                  <a:lumMod val="50000"/>
                </a:schemeClr>
              </a:solidFill>
            </a:endParaRP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a:solidFill>
                <a:schemeClr val="tx2">
                  <a:lumMod val="50000"/>
                </a:schemeClr>
              </a:solidFill>
            </a:endParaRPr>
          </a:p>
          <a:p>
            <a:pPr marL="285750" lvl="0" indent="-285750" algn="just" defTabSz="4176154">
              <a:spcBef>
                <a:spcPts val="0"/>
              </a:spcBef>
              <a:buClr>
                <a:schemeClr val="tx2">
                  <a:lumMod val="75000"/>
                </a:schemeClr>
              </a:buClr>
              <a:buFont typeface="Arial" panose="020B0604020202020204" pitchFamily="34" charset="0"/>
              <a:buChar char="•"/>
            </a:pPr>
            <a:endParaRPr lang="en-GB" sz="1600" dirty="0">
              <a:solidFill>
                <a:schemeClr val="tx2">
                  <a:lumMod val="50000"/>
                </a:schemeClr>
              </a:solidFill>
            </a:endParaRPr>
          </a:p>
          <a:p>
            <a:endParaRPr lang="en-GB" sz="1600" dirty="0">
              <a:solidFill>
                <a:schemeClr val="tx2">
                  <a:lumMod val="50000"/>
                </a:schemeClr>
              </a:solidFill>
            </a:endParaRPr>
          </a:p>
        </p:txBody>
      </p:sp>
    </p:spTree>
    <p:extLst>
      <p:ext uri="{BB962C8B-B14F-4D97-AF65-F5344CB8AC3E}">
        <p14:creationId xmlns:p14="http://schemas.microsoft.com/office/powerpoint/2010/main" val="6122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E264EC0583954AB757EC9B256452BF" ma:contentTypeVersion="0" ma:contentTypeDescription="Create a new document." ma:contentTypeScope="" ma:versionID="3efffce8cc40e87d69739ac41a53466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F6B13E-3E26-4A96-9EC6-D31E75EB581B}">
  <ds:schemaRefs>
    <ds:schemaRef ds:uri="http://schemas.microsoft.com/sharepoint/v3/contenttype/forms"/>
  </ds:schemaRefs>
</ds:datastoreItem>
</file>

<file path=customXml/itemProps2.xml><?xml version="1.0" encoding="utf-8"?>
<ds:datastoreItem xmlns:ds="http://schemas.openxmlformats.org/officeDocument/2006/customXml" ds:itemID="{35F18BCA-A396-4227-B361-64C54B6049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9B6B2EE-D2DE-44BA-815F-39D5BAB10B6F}">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2971</TotalTime>
  <Words>1623</Words>
  <Application>Microsoft Office PowerPoint</Application>
  <PresentationFormat>On-screen Show (4:3)</PresentationFormat>
  <Paragraphs>256</Paragraphs>
  <Slides>26</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Cambria</vt:lpstr>
      <vt:lpstr>Cambria Math</vt:lpstr>
      <vt:lpstr>DIN Next LT Pro</vt:lpstr>
      <vt:lpstr>Montserrat</vt:lpstr>
      <vt:lpstr>Source Sans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Gallagher</dc:creator>
  <cp:lastModifiedBy>Ankita Gaur</cp:lastModifiedBy>
  <cp:revision>143</cp:revision>
  <dcterms:created xsi:type="dcterms:W3CDTF">2017-07-06T20:46:34Z</dcterms:created>
  <dcterms:modified xsi:type="dcterms:W3CDTF">2019-09-16T11:14:35Z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0x01010077E264EC0583954AB757EC9B256452BF</vt:lpwstr>
  </property>
</Properties>
</file>