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0" r:id="rId4"/>
    <p:sldId id="262" r:id="rId5"/>
    <p:sldId id="281" r:id="rId6"/>
    <p:sldId id="261" r:id="rId7"/>
    <p:sldId id="263" r:id="rId8"/>
    <p:sldId id="264" r:id="rId9"/>
    <p:sldId id="265" r:id="rId10"/>
    <p:sldId id="295" r:id="rId11"/>
    <p:sldId id="269" r:id="rId12"/>
    <p:sldId id="276" r:id="rId13"/>
    <p:sldId id="282" r:id="rId14"/>
    <p:sldId id="277" r:id="rId15"/>
    <p:sldId id="283" r:id="rId16"/>
    <p:sldId id="285" r:id="rId17"/>
    <p:sldId id="284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7" r:id="rId26"/>
    <p:sldId id="293" r:id="rId27"/>
    <p:sldId id="296" r:id="rId28"/>
    <p:sldId id="286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5E5E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601" autoAdjust="0"/>
  </p:normalViewPr>
  <p:slideViewPr>
    <p:cSldViewPr snapToGrid="0">
      <p:cViewPr varScale="1">
        <p:scale>
          <a:sx n="82" d="100"/>
          <a:sy n="82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ireann Lynch" userId="c4683bef-7894-4a19-a537-265bcdf021e5" providerId="ADAL" clId="{AF7A1FD0-0D8D-4F1A-9391-D855D285C125}"/>
    <pc:docChg chg="modSld">
      <pc:chgData name="Muireann Lynch" userId="c4683bef-7894-4a19-a537-265bcdf021e5" providerId="ADAL" clId="{AF7A1FD0-0D8D-4F1A-9391-D855D285C125}" dt="2019-09-16T15:21:34.394" v="35" actId="20577"/>
      <pc:docMkLst>
        <pc:docMk/>
      </pc:docMkLst>
      <pc:sldChg chg="modSp">
        <pc:chgData name="Muireann Lynch" userId="c4683bef-7894-4a19-a537-265bcdf021e5" providerId="ADAL" clId="{AF7A1FD0-0D8D-4F1A-9391-D855D285C125}" dt="2019-09-16T15:21:34.394" v="35" actId="20577"/>
        <pc:sldMkLst>
          <pc:docMk/>
          <pc:sldMk cId="3656995334" sldId="279"/>
        </pc:sldMkLst>
        <pc:spChg chg="mod">
          <ac:chgData name="Muireann Lynch" userId="c4683bef-7894-4a19-a537-265bcdf021e5" providerId="ADAL" clId="{AF7A1FD0-0D8D-4F1A-9391-D855D285C125}" dt="2019-09-16T15:21:34.394" v="35" actId="20577"/>
          <ac:spMkLst>
            <pc:docMk/>
            <pc:sldMk cId="3656995334" sldId="279"/>
            <ac:spMk id="4" creationId="{1E0BB3AD-99A7-4260-8427-68BAA997AC4D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1141D-DB7E-4490-BAC5-11FD62C4254A}" type="doc">
      <dgm:prSet loTypeId="urn:microsoft.com/office/officeart/2005/8/layout/venn1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IE"/>
        </a:p>
      </dgm:t>
    </dgm:pt>
    <dgm:pt modelId="{CE8E67C6-799F-452B-B33A-70F689AB6F1E}">
      <dgm:prSet phldrT="[Text]"/>
      <dgm:spPr/>
      <dgm:t>
        <a:bodyPr/>
        <a:lstStyle/>
        <a:p>
          <a:r>
            <a:rPr lang="en-IE" dirty="0"/>
            <a:t>Economic</a:t>
          </a:r>
        </a:p>
      </dgm:t>
    </dgm:pt>
    <dgm:pt modelId="{A5120B4A-8B91-493F-9E78-AA3CA76D3C2B}" type="parTrans" cxnId="{69B1F396-3093-4B55-96A2-4A78F69BA9F0}">
      <dgm:prSet/>
      <dgm:spPr/>
      <dgm:t>
        <a:bodyPr/>
        <a:lstStyle/>
        <a:p>
          <a:endParaRPr lang="en-IE"/>
        </a:p>
      </dgm:t>
    </dgm:pt>
    <dgm:pt modelId="{D6E650B0-8484-4A2F-A73C-78C00C700679}" type="sibTrans" cxnId="{69B1F396-3093-4B55-96A2-4A78F69BA9F0}">
      <dgm:prSet/>
      <dgm:spPr/>
      <dgm:t>
        <a:bodyPr/>
        <a:lstStyle/>
        <a:p>
          <a:endParaRPr lang="en-IE"/>
        </a:p>
      </dgm:t>
    </dgm:pt>
    <dgm:pt modelId="{232B342A-1B73-4FDA-AA6B-0E017F116D46}">
      <dgm:prSet phldrT="[Text]"/>
      <dgm:spPr/>
      <dgm:t>
        <a:bodyPr/>
        <a:lstStyle/>
        <a:p>
          <a:r>
            <a:rPr lang="en-IE" dirty="0"/>
            <a:t>Intangible</a:t>
          </a:r>
        </a:p>
      </dgm:t>
    </dgm:pt>
    <dgm:pt modelId="{BE3F333D-EB32-42D6-9FB2-6138268AB0E9}" type="parTrans" cxnId="{333FB418-8E75-4B33-BECC-E762AF9E7C9E}">
      <dgm:prSet/>
      <dgm:spPr/>
      <dgm:t>
        <a:bodyPr/>
        <a:lstStyle/>
        <a:p>
          <a:endParaRPr lang="en-IE"/>
        </a:p>
      </dgm:t>
    </dgm:pt>
    <dgm:pt modelId="{C2AAEA76-94D1-48A1-87FE-8A73E9A78FE6}" type="sibTrans" cxnId="{333FB418-8E75-4B33-BECC-E762AF9E7C9E}">
      <dgm:prSet/>
      <dgm:spPr/>
      <dgm:t>
        <a:bodyPr/>
        <a:lstStyle/>
        <a:p>
          <a:endParaRPr lang="en-IE"/>
        </a:p>
      </dgm:t>
    </dgm:pt>
    <dgm:pt modelId="{CA6E0E25-554D-4E46-88B1-F3971F4C6CEB}">
      <dgm:prSet phldrT="[Text]"/>
      <dgm:spPr/>
      <dgm:t>
        <a:bodyPr/>
        <a:lstStyle/>
        <a:p>
          <a:r>
            <a:rPr lang="en-IE" dirty="0"/>
            <a:t>Technical</a:t>
          </a:r>
        </a:p>
      </dgm:t>
    </dgm:pt>
    <dgm:pt modelId="{E0E10E5D-64D0-460E-BB6F-81C64CA3923E}" type="parTrans" cxnId="{21A68320-8FA5-4E22-A81E-A21B4888BE32}">
      <dgm:prSet/>
      <dgm:spPr/>
      <dgm:t>
        <a:bodyPr/>
        <a:lstStyle/>
        <a:p>
          <a:endParaRPr lang="en-IE"/>
        </a:p>
      </dgm:t>
    </dgm:pt>
    <dgm:pt modelId="{2BF6D6A9-B443-4504-A26C-EF18BA0B4F35}" type="sibTrans" cxnId="{21A68320-8FA5-4E22-A81E-A21B4888BE32}">
      <dgm:prSet/>
      <dgm:spPr/>
      <dgm:t>
        <a:bodyPr/>
        <a:lstStyle/>
        <a:p>
          <a:endParaRPr lang="en-IE"/>
        </a:p>
      </dgm:t>
    </dgm:pt>
    <dgm:pt modelId="{A19B7A91-9420-40B7-8B9D-AEB0FDA2D2AD}">
      <dgm:prSet/>
      <dgm:spPr/>
      <dgm:t>
        <a:bodyPr/>
        <a:lstStyle/>
        <a:p>
          <a:r>
            <a:rPr lang="en-IE" dirty="0"/>
            <a:t>Socio-demographic</a:t>
          </a:r>
        </a:p>
      </dgm:t>
    </dgm:pt>
    <dgm:pt modelId="{85E33C02-766F-4B70-B870-13C7F4898352}" type="parTrans" cxnId="{03FB3D46-6F18-41B2-B4E9-D48C32CD5215}">
      <dgm:prSet/>
      <dgm:spPr/>
      <dgm:t>
        <a:bodyPr/>
        <a:lstStyle/>
        <a:p>
          <a:endParaRPr lang="en-IE"/>
        </a:p>
      </dgm:t>
    </dgm:pt>
    <dgm:pt modelId="{9A777398-09B4-4FF1-9EF2-290FA9D37B4F}" type="sibTrans" cxnId="{03FB3D46-6F18-41B2-B4E9-D48C32CD5215}">
      <dgm:prSet/>
      <dgm:spPr/>
      <dgm:t>
        <a:bodyPr/>
        <a:lstStyle/>
        <a:p>
          <a:endParaRPr lang="en-IE"/>
        </a:p>
      </dgm:t>
    </dgm:pt>
    <dgm:pt modelId="{F19BBF56-405D-4F95-A503-6797795A48C2}">
      <dgm:prSet/>
      <dgm:spPr/>
      <dgm:t>
        <a:bodyPr/>
        <a:lstStyle/>
        <a:p>
          <a:r>
            <a:rPr lang="en-IE" dirty="0"/>
            <a:t>Behavioural</a:t>
          </a:r>
        </a:p>
      </dgm:t>
    </dgm:pt>
    <dgm:pt modelId="{CE3E1E80-38D4-4F95-83DF-6A7AE27A0EAD}" type="parTrans" cxnId="{9366EAB4-79AB-4C80-960B-9B6C751574E5}">
      <dgm:prSet/>
      <dgm:spPr/>
      <dgm:t>
        <a:bodyPr/>
        <a:lstStyle/>
        <a:p>
          <a:endParaRPr lang="en-IE"/>
        </a:p>
      </dgm:t>
    </dgm:pt>
    <dgm:pt modelId="{E8AF2404-9340-403D-A7F0-71CBA57AAC7D}" type="sibTrans" cxnId="{9366EAB4-79AB-4C80-960B-9B6C751574E5}">
      <dgm:prSet/>
      <dgm:spPr/>
      <dgm:t>
        <a:bodyPr/>
        <a:lstStyle/>
        <a:p>
          <a:endParaRPr lang="en-IE"/>
        </a:p>
      </dgm:t>
    </dgm:pt>
    <dgm:pt modelId="{068FA71D-F921-4D77-98B9-40E1B7726B96}">
      <dgm:prSet/>
      <dgm:spPr/>
      <dgm:t>
        <a:bodyPr/>
        <a:lstStyle/>
        <a:p>
          <a:r>
            <a:rPr lang="en-IE" dirty="0"/>
            <a:t>Psychographic</a:t>
          </a:r>
        </a:p>
      </dgm:t>
    </dgm:pt>
    <dgm:pt modelId="{5AC9F6B8-D6B0-425E-9132-667F43BC7483}" type="parTrans" cxnId="{A8EBB6E0-43AA-4006-BB88-357E315A4FF6}">
      <dgm:prSet/>
      <dgm:spPr/>
      <dgm:t>
        <a:bodyPr/>
        <a:lstStyle/>
        <a:p>
          <a:endParaRPr lang="en-IE"/>
        </a:p>
      </dgm:t>
    </dgm:pt>
    <dgm:pt modelId="{811F6A81-E3E4-4F43-9B50-E61F2D7571ED}" type="sibTrans" cxnId="{A8EBB6E0-43AA-4006-BB88-357E315A4FF6}">
      <dgm:prSet/>
      <dgm:spPr/>
      <dgm:t>
        <a:bodyPr/>
        <a:lstStyle/>
        <a:p>
          <a:endParaRPr lang="en-IE"/>
        </a:p>
      </dgm:t>
    </dgm:pt>
    <dgm:pt modelId="{919A989D-F8F9-444D-8335-924D4D3F2A7E}">
      <dgm:prSet/>
      <dgm:spPr/>
      <dgm:t>
        <a:bodyPr/>
        <a:lstStyle/>
        <a:p>
          <a:r>
            <a:rPr lang="en-IE" dirty="0"/>
            <a:t>Spatial &amp; built environment</a:t>
          </a:r>
        </a:p>
      </dgm:t>
    </dgm:pt>
    <dgm:pt modelId="{148F09E9-F857-4E9F-8021-96CF8749B0D5}" type="parTrans" cxnId="{4E16FF43-7A3C-4B7C-B904-8FE633AD3787}">
      <dgm:prSet/>
      <dgm:spPr/>
      <dgm:t>
        <a:bodyPr/>
        <a:lstStyle/>
        <a:p>
          <a:endParaRPr lang="en-IE"/>
        </a:p>
      </dgm:t>
    </dgm:pt>
    <dgm:pt modelId="{59F343AE-C5FA-45E8-8D90-9E2D86BE705B}" type="sibTrans" cxnId="{4E16FF43-7A3C-4B7C-B904-8FE633AD3787}">
      <dgm:prSet/>
      <dgm:spPr/>
      <dgm:t>
        <a:bodyPr/>
        <a:lstStyle/>
        <a:p>
          <a:endParaRPr lang="en-IE"/>
        </a:p>
      </dgm:t>
    </dgm:pt>
    <dgm:pt modelId="{5733CCE8-95F4-4A16-ACCF-F0123CF914C5}" type="pres">
      <dgm:prSet presAssocID="{F5E1141D-DB7E-4490-BAC5-11FD62C4254A}" presName="compositeShape" presStyleCnt="0">
        <dgm:presLayoutVars>
          <dgm:chMax val="7"/>
          <dgm:dir/>
          <dgm:resizeHandles val="exact"/>
        </dgm:presLayoutVars>
      </dgm:prSet>
      <dgm:spPr/>
    </dgm:pt>
    <dgm:pt modelId="{EF26A77C-7589-4646-9BB3-8EFDF55E8A33}" type="pres">
      <dgm:prSet presAssocID="{CE8E67C6-799F-452B-B33A-70F689AB6F1E}" presName="circ1" presStyleLbl="vennNode1" presStyleIdx="0" presStyleCnt="7"/>
      <dgm:spPr/>
    </dgm:pt>
    <dgm:pt modelId="{16827B6E-9A8C-4EF8-82EE-0F00EFD03C56}" type="pres">
      <dgm:prSet presAssocID="{CE8E67C6-799F-452B-B33A-70F689AB6F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8BD88A-C354-443A-A629-A63D82F8A954}" type="pres">
      <dgm:prSet presAssocID="{232B342A-1B73-4FDA-AA6B-0E017F116D46}" presName="circ2" presStyleLbl="vennNode1" presStyleIdx="1" presStyleCnt="7"/>
      <dgm:spPr/>
    </dgm:pt>
    <dgm:pt modelId="{29AF22A3-EB8F-4978-BEA8-D2EEB3226FEE}" type="pres">
      <dgm:prSet presAssocID="{232B342A-1B73-4FDA-AA6B-0E017F116D4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CBB743-BB54-4513-B10A-ED4655BC5546}" type="pres">
      <dgm:prSet presAssocID="{CA6E0E25-554D-4E46-88B1-F3971F4C6CEB}" presName="circ3" presStyleLbl="vennNode1" presStyleIdx="2" presStyleCnt="7"/>
      <dgm:spPr/>
    </dgm:pt>
    <dgm:pt modelId="{163B74FB-91BA-476E-A240-87D68A250A2E}" type="pres">
      <dgm:prSet presAssocID="{CA6E0E25-554D-4E46-88B1-F3971F4C6C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E82DE06-B393-4796-9CF5-F31339EA9676}" type="pres">
      <dgm:prSet presAssocID="{A19B7A91-9420-40B7-8B9D-AEB0FDA2D2AD}" presName="circ4" presStyleLbl="vennNode1" presStyleIdx="3" presStyleCnt="7"/>
      <dgm:spPr/>
    </dgm:pt>
    <dgm:pt modelId="{97A63F0A-75FA-41F8-B3D6-035151FB9DA3}" type="pres">
      <dgm:prSet presAssocID="{A19B7A91-9420-40B7-8B9D-AEB0FDA2D2A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392C37-CB45-4FD5-A50C-BAECD35D7DF6}" type="pres">
      <dgm:prSet presAssocID="{F19BBF56-405D-4F95-A503-6797795A48C2}" presName="circ5" presStyleLbl="vennNode1" presStyleIdx="4" presStyleCnt="7"/>
      <dgm:spPr/>
    </dgm:pt>
    <dgm:pt modelId="{0C619C2F-37C3-4DC6-9D63-6D75D5751712}" type="pres">
      <dgm:prSet presAssocID="{F19BBF56-405D-4F95-A503-6797795A48C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63DD7B9-D341-4DD3-9043-D7064654CAF7}" type="pres">
      <dgm:prSet presAssocID="{068FA71D-F921-4D77-98B9-40E1B7726B96}" presName="circ6" presStyleLbl="vennNode1" presStyleIdx="5" presStyleCnt="7"/>
      <dgm:spPr/>
    </dgm:pt>
    <dgm:pt modelId="{5DECFA7F-56A0-4A9D-8C0D-A3D4BA03A7C9}" type="pres">
      <dgm:prSet presAssocID="{068FA71D-F921-4D77-98B9-40E1B7726B9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670841E-38A1-4B0A-A205-476E610E0A6D}" type="pres">
      <dgm:prSet presAssocID="{919A989D-F8F9-444D-8335-924D4D3F2A7E}" presName="circ7" presStyleLbl="vennNode1" presStyleIdx="6" presStyleCnt="7"/>
      <dgm:spPr/>
    </dgm:pt>
    <dgm:pt modelId="{454035C6-3DB2-4E77-9511-61021B84907D}" type="pres">
      <dgm:prSet presAssocID="{919A989D-F8F9-444D-8335-924D4D3F2A7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33FB418-8E75-4B33-BECC-E762AF9E7C9E}" srcId="{F5E1141D-DB7E-4490-BAC5-11FD62C4254A}" destId="{232B342A-1B73-4FDA-AA6B-0E017F116D46}" srcOrd="1" destOrd="0" parTransId="{BE3F333D-EB32-42D6-9FB2-6138268AB0E9}" sibTransId="{C2AAEA76-94D1-48A1-87FE-8A73E9A78FE6}"/>
    <dgm:cxn modelId="{21A68320-8FA5-4E22-A81E-A21B4888BE32}" srcId="{F5E1141D-DB7E-4490-BAC5-11FD62C4254A}" destId="{CA6E0E25-554D-4E46-88B1-F3971F4C6CEB}" srcOrd="2" destOrd="0" parTransId="{E0E10E5D-64D0-460E-BB6F-81C64CA3923E}" sibTransId="{2BF6D6A9-B443-4504-A26C-EF18BA0B4F35}"/>
    <dgm:cxn modelId="{4E16FF43-7A3C-4B7C-B904-8FE633AD3787}" srcId="{F5E1141D-DB7E-4490-BAC5-11FD62C4254A}" destId="{919A989D-F8F9-444D-8335-924D4D3F2A7E}" srcOrd="6" destOrd="0" parTransId="{148F09E9-F857-4E9F-8021-96CF8749B0D5}" sibTransId="{59F343AE-C5FA-45E8-8D90-9E2D86BE705B}"/>
    <dgm:cxn modelId="{03FB3D46-6F18-41B2-B4E9-D48C32CD5215}" srcId="{F5E1141D-DB7E-4490-BAC5-11FD62C4254A}" destId="{A19B7A91-9420-40B7-8B9D-AEB0FDA2D2AD}" srcOrd="3" destOrd="0" parTransId="{85E33C02-766F-4B70-B870-13C7F4898352}" sibTransId="{9A777398-09B4-4FF1-9EF2-290FA9D37B4F}"/>
    <dgm:cxn modelId="{6736937D-42F8-4784-B6CD-3DD724FB522F}" type="presOf" srcId="{CA6E0E25-554D-4E46-88B1-F3971F4C6CEB}" destId="{163B74FB-91BA-476E-A240-87D68A250A2E}" srcOrd="0" destOrd="0" presId="urn:microsoft.com/office/officeart/2005/8/layout/venn1"/>
    <dgm:cxn modelId="{7C9D5A8B-BF69-4185-B689-522B8D2629ED}" type="presOf" srcId="{068FA71D-F921-4D77-98B9-40E1B7726B96}" destId="{5DECFA7F-56A0-4A9D-8C0D-A3D4BA03A7C9}" srcOrd="0" destOrd="0" presId="urn:microsoft.com/office/officeart/2005/8/layout/venn1"/>
    <dgm:cxn modelId="{E6F0FE8B-F1B7-467E-9586-59EB0989F31C}" type="presOf" srcId="{232B342A-1B73-4FDA-AA6B-0E017F116D46}" destId="{29AF22A3-EB8F-4978-BEA8-D2EEB3226FEE}" srcOrd="0" destOrd="0" presId="urn:microsoft.com/office/officeart/2005/8/layout/venn1"/>
    <dgm:cxn modelId="{FED47D95-D2E2-4B6F-87D9-C2CE68B2229F}" type="presOf" srcId="{F5E1141D-DB7E-4490-BAC5-11FD62C4254A}" destId="{5733CCE8-95F4-4A16-ACCF-F0123CF914C5}" srcOrd="0" destOrd="0" presId="urn:microsoft.com/office/officeart/2005/8/layout/venn1"/>
    <dgm:cxn modelId="{69B1F396-3093-4B55-96A2-4A78F69BA9F0}" srcId="{F5E1141D-DB7E-4490-BAC5-11FD62C4254A}" destId="{CE8E67C6-799F-452B-B33A-70F689AB6F1E}" srcOrd="0" destOrd="0" parTransId="{A5120B4A-8B91-493F-9E78-AA3CA76D3C2B}" sibTransId="{D6E650B0-8484-4A2F-A73C-78C00C700679}"/>
    <dgm:cxn modelId="{4BA135A2-2E92-45A0-8308-296D332AD01A}" type="presOf" srcId="{F19BBF56-405D-4F95-A503-6797795A48C2}" destId="{0C619C2F-37C3-4DC6-9D63-6D75D5751712}" srcOrd="0" destOrd="0" presId="urn:microsoft.com/office/officeart/2005/8/layout/venn1"/>
    <dgm:cxn modelId="{9366EAB4-79AB-4C80-960B-9B6C751574E5}" srcId="{F5E1141D-DB7E-4490-BAC5-11FD62C4254A}" destId="{F19BBF56-405D-4F95-A503-6797795A48C2}" srcOrd="4" destOrd="0" parTransId="{CE3E1E80-38D4-4F95-83DF-6A7AE27A0EAD}" sibTransId="{E8AF2404-9340-403D-A7F0-71CBA57AAC7D}"/>
    <dgm:cxn modelId="{68CBA5C2-73CE-4CDC-A29E-C18C60B9FB2D}" type="presOf" srcId="{919A989D-F8F9-444D-8335-924D4D3F2A7E}" destId="{454035C6-3DB2-4E77-9511-61021B84907D}" srcOrd="0" destOrd="0" presId="urn:microsoft.com/office/officeart/2005/8/layout/venn1"/>
    <dgm:cxn modelId="{5677BFD5-F71D-497D-8DA1-21DD588021BE}" type="presOf" srcId="{CE8E67C6-799F-452B-B33A-70F689AB6F1E}" destId="{16827B6E-9A8C-4EF8-82EE-0F00EFD03C56}" srcOrd="0" destOrd="0" presId="urn:microsoft.com/office/officeart/2005/8/layout/venn1"/>
    <dgm:cxn modelId="{014E9FD9-3D1B-46CD-AD78-6672A1530F79}" type="presOf" srcId="{A19B7A91-9420-40B7-8B9D-AEB0FDA2D2AD}" destId="{97A63F0A-75FA-41F8-B3D6-035151FB9DA3}" srcOrd="0" destOrd="0" presId="urn:microsoft.com/office/officeart/2005/8/layout/venn1"/>
    <dgm:cxn modelId="{A8EBB6E0-43AA-4006-BB88-357E315A4FF6}" srcId="{F5E1141D-DB7E-4490-BAC5-11FD62C4254A}" destId="{068FA71D-F921-4D77-98B9-40E1B7726B96}" srcOrd="5" destOrd="0" parTransId="{5AC9F6B8-D6B0-425E-9132-667F43BC7483}" sibTransId="{811F6A81-E3E4-4F43-9B50-E61F2D7571ED}"/>
    <dgm:cxn modelId="{09D420F6-B896-4410-A18E-F7642D2A0D16}" type="presParOf" srcId="{5733CCE8-95F4-4A16-ACCF-F0123CF914C5}" destId="{EF26A77C-7589-4646-9BB3-8EFDF55E8A33}" srcOrd="0" destOrd="0" presId="urn:microsoft.com/office/officeart/2005/8/layout/venn1"/>
    <dgm:cxn modelId="{3B053E01-5D1C-4397-B757-3FD946C6D5B3}" type="presParOf" srcId="{5733CCE8-95F4-4A16-ACCF-F0123CF914C5}" destId="{16827B6E-9A8C-4EF8-82EE-0F00EFD03C56}" srcOrd="1" destOrd="0" presId="urn:microsoft.com/office/officeart/2005/8/layout/venn1"/>
    <dgm:cxn modelId="{373CD337-0FE8-48B0-9176-78C74ED27697}" type="presParOf" srcId="{5733CCE8-95F4-4A16-ACCF-F0123CF914C5}" destId="{C88BD88A-C354-443A-A629-A63D82F8A954}" srcOrd="2" destOrd="0" presId="urn:microsoft.com/office/officeart/2005/8/layout/venn1"/>
    <dgm:cxn modelId="{F18266E9-A281-41C9-AE28-3EAF965008A9}" type="presParOf" srcId="{5733CCE8-95F4-4A16-ACCF-F0123CF914C5}" destId="{29AF22A3-EB8F-4978-BEA8-D2EEB3226FEE}" srcOrd="3" destOrd="0" presId="urn:microsoft.com/office/officeart/2005/8/layout/venn1"/>
    <dgm:cxn modelId="{56EF8E49-24A5-4D97-915A-1A0C24FA8FE1}" type="presParOf" srcId="{5733CCE8-95F4-4A16-ACCF-F0123CF914C5}" destId="{C5CBB743-BB54-4513-B10A-ED4655BC5546}" srcOrd="4" destOrd="0" presId="urn:microsoft.com/office/officeart/2005/8/layout/venn1"/>
    <dgm:cxn modelId="{2523DBD0-ED11-4D8B-A27C-C99F62807785}" type="presParOf" srcId="{5733CCE8-95F4-4A16-ACCF-F0123CF914C5}" destId="{163B74FB-91BA-476E-A240-87D68A250A2E}" srcOrd="5" destOrd="0" presId="urn:microsoft.com/office/officeart/2005/8/layout/venn1"/>
    <dgm:cxn modelId="{46B98CC5-7571-4163-8127-3310430008EE}" type="presParOf" srcId="{5733CCE8-95F4-4A16-ACCF-F0123CF914C5}" destId="{7E82DE06-B393-4796-9CF5-F31339EA9676}" srcOrd="6" destOrd="0" presId="urn:microsoft.com/office/officeart/2005/8/layout/venn1"/>
    <dgm:cxn modelId="{7738237B-D91D-42A1-ADDF-33C7EEEFB94A}" type="presParOf" srcId="{5733CCE8-95F4-4A16-ACCF-F0123CF914C5}" destId="{97A63F0A-75FA-41F8-B3D6-035151FB9DA3}" srcOrd="7" destOrd="0" presId="urn:microsoft.com/office/officeart/2005/8/layout/venn1"/>
    <dgm:cxn modelId="{3253446D-A56E-44F3-8B50-F3391F610B82}" type="presParOf" srcId="{5733CCE8-95F4-4A16-ACCF-F0123CF914C5}" destId="{ED392C37-CB45-4FD5-A50C-BAECD35D7DF6}" srcOrd="8" destOrd="0" presId="urn:microsoft.com/office/officeart/2005/8/layout/venn1"/>
    <dgm:cxn modelId="{9783F91B-1291-4D5E-AA89-02F9201C312F}" type="presParOf" srcId="{5733CCE8-95F4-4A16-ACCF-F0123CF914C5}" destId="{0C619C2F-37C3-4DC6-9D63-6D75D5751712}" srcOrd="9" destOrd="0" presId="urn:microsoft.com/office/officeart/2005/8/layout/venn1"/>
    <dgm:cxn modelId="{B4C321FA-F2AF-4F65-97EB-6EED38220B79}" type="presParOf" srcId="{5733CCE8-95F4-4A16-ACCF-F0123CF914C5}" destId="{463DD7B9-D341-4DD3-9043-D7064654CAF7}" srcOrd="10" destOrd="0" presId="urn:microsoft.com/office/officeart/2005/8/layout/venn1"/>
    <dgm:cxn modelId="{DE146A38-836F-418B-9D82-0B7853A88D4B}" type="presParOf" srcId="{5733CCE8-95F4-4A16-ACCF-F0123CF914C5}" destId="{5DECFA7F-56A0-4A9D-8C0D-A3D4BA03A7C9}" srcOrd="11" destOrd="0" presId="urn:microsoft.com/office/officeart/2005/8/layout/venn1"/>
    <dgm:cxn modelId="{B47EA720-CA5A-4F18-B68C-952E8E833E93}" type="presParOf" srcId="{5733CCE8-95F4-4A16-ACCF-F0123CF914C5}" destId="{7670841E-38A1-4B0A-A205-476E610E0A6D}" srcOrd="12" destOrd="0" presId="urn:microsoft.com/office/officeart/2005/8/layout/venn1"/>
    <dgm:cxn modelId="{94CA5D30-065A-4E79-B9CD-C2606A43B435}" type="presParOf" srcId="{5733CCE8-95F4-4A16-ACCF-F0123CF914C5}" destId="{454035C6-3DB2-4E77-9511-61021B84907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A9058-E053-4F2D-8B13-55010B6AD318}" type="doc">
      <dgm:prSet loTypeId="urn:microsoft.com/office/officeart/2005/8/layout/radial2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IE"/>
        </a:p>
      </dgm:t>
    </dgm:pt>
    <dgm:pt modelId="{4CBA3B9F-4D94-44C5-8034-F3830E7A8D50}">
      <dgm:prSet phldrT="[Text]" custT="1"/>
      <dgm:spPr/>
      <dgm:t>
        <a:bodyPr/>
        <a:lstStyle/>
        <a:p>
          <a:r>
            <a:rPr lang="en-IE" sz="1200" dirty="0"/>
            <a:t>Conflicting evidence on factors characterising early adopters.</a:t>
          </a:r>
        </a:p>
      </dgm:t>
    </dgm:pt>
    <dgm:pt modelId="{7D71D56C-57E7-4266-B832-F4AB0C0CF9A1}" type="parTrans" cxnId="{8B3C2560-4A07-4E70-99F5-610D2F174CE2}">
      <dgm:prSet/>
      <dgm:spPr/>
      <dgm:t>
        <a:bodyPr/>
        <a:lstStyle/>
        <a:p>
          <a:endParaRPr lang="en-IE"/>
        </a:p>
      </dgm:t>
    </dgm:pt>
    <dgm:pt modelId="{F1E595B3-1C3A-49D8-B070-4AB1032835BF}" type="sibTrans" cxnId="{8B3C2560-4A07-4E70-99F5-610D2F174CE2}">
      <dgm:prSet/>
      <dgm:spPr/>
      <dgm:t>
        <a:bodyPr/>
        <a:lstStyle/>
        <a:p>
          <a:endParaRPr lang="en-IE"/>
        </a:p>
      </dgm:t>
    </dgm:pt>
    <dgm:pt modelId="{63D08C3B-18EB-4268-A91A-B8085933960A}">
      <dgm:prSet phldrT="[Text]" custT="1"/>
      <dgm:spPr/>
      <dgm:t>
        <a:bodyPr/>
        <a:lstStyle/>
        <a:p>
          <a:r>
            <a:rPr lang="en-IE" sz="1200" dirty="0"/>
            <a:t>Use Irish data to model future uptake of electric vehicles, solar panels and heat pumps.</a:t>
          </a:r>
        </a:p>
      </dgm:t>
    </dgm:pt>
    <dgm:pt modelId="{97CAE051-B765-4EC7-A41B-76F44ADD9171}" type="parTrans" cxnId="{C6EA1DE8-89EA-4473-BB82-509AAFAE8F9F}">
      <dgm:prSet/>
      <dgm:spPr/>
      <dgm:t>
        <a:bodyPr/>
        <a:lstStyle/>
        <a:p>
          <a:endParaRPr lang="en-IE"/>
        </a:p>
      </dgm:t>
    </dgm:pt>
    <dgm:pt modelId="{74F6D56E-9465-418C-9CCC-861B7626ABE0}" type="sibTrans" cxnId="{C6EA1DE8-89EA-4473-BB82-509AAFAE8F9F}">
      <dgm:prSet/>
      <dgm:spPr/>
      <dgm:t>
        <a:bodyPr/>
        <a:lstStyle/>
        <a:p>
          <a:endParaRPr lang="en-IE"/>
        </a:p>
      </dgm:t>
    </dgm:pt>
    <dgm:pt modelId="{7BE8347E-F53F-464A-A43D-8FE90295629E}">
      <dgm:prSet custT="1"/>
      <dgm:spPr/>
      <dgm:t>
        <a:bodyPr/>
        <a:lstStyle/>
        <a:p>
          <a:r>
            <a:rPr lang="en-IE" sz="1200" dirty="0"/>
            <a:t>More evidence needed on the Irish market. </a:t>
          </a:r>
        </a:p>
      </dgm:t>
    </dgm:pt>
    <dgm:pt modelId="{2A03E727-8B2A-4131-994A-914810F6950D}" type="parTrans" cxnId="{D1DE0DC8-0AD5-4606-98BE-47FF1D828746}">
      <dgm:prSet/>
      <dgm:spPr/>
      <dgm:t>
        <a:bodyPr/>
        <a:lstStyle/>
        <a:p>
          <a:endParaRPr lang="en-IE"/>
        </a:p>
      </dgm:t>
    </dgm:pt>
    <dgm:pt modelId="{B0BE41C1-7853-413A-8FAB-E2975575913F}" type="sibTrans" cxnId="{D1DE0DC8-0AD5-4606-98BE-47FF1D828746}">
      <dgm:prSet/>
      <dgm:spPr/>
      <dgm:t>
        <a:bodyPr/>
        <a:lstStyle/>
        <a:p>
          <a:endParaRPr lang="en-IE"/>
        </a:p>
      </dgm:t>
    </dgm:pt>
    <dgm:pt modelId="{0981C2AA-1554-438F-9923-47F4AA9F1F8C}" type="pres">
      <dgm:prSet presAssocID="{368A9058-E053-4F2D-8B13-55010B6AD31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5FEB671-5C98-45DA-B761-7F3A34CC0317}" type="pres">
      <dgm:prSet presAssocID="{368A9058-E053-4F2D-8B13-55010B6AD318}" presName="cycle" presStyleCnt="0"/>
      <dgm:spPr/>
    </dgm:pt>
    <dgm:pt modelId="{203A82CD-12E0-4639-B00A-B1911F249520}" type="pres">
      <dgm:prSet presAssocID="{368A9058-E053-4F2D-8B13-55010B6AD318}" presName="centerShape" presStyleCnt="0"/>
      <dgm:spPr/>
    </dgm:pt>
    <dgm:pt modelId="{D33CFE38-1D29-4EB6-8EB5-4D74ECB9597A}" type="pres">
      <dgm:prSet presAssocID="{368A9058-E053-4F2D-8B13-55010B6AD318}" presName="connSite" presStyleLbl="node1" presStyleIdx="0" presStyleCnt="4"/>
      <dgm:spPr/>
    </dgm:pt>
    <dgm:pt modelId="{E0CFBF3B-C9F2-4D33-BCF4-68D69E1A461C}" type="pres">
      <dgm:prSet presAssocID="{368A9058-E053-4F2D-8B13-55010B6AD318}" presName="visible" presStyleLbl="node1" presStyleIdx="0" presStyleCnt="4" custLinFactNeighborX="-322" custLinFactNeighborY="0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DE2DDA81-D332-46AD-9C6C-44881D9494D9}" type="pres">
      <dgm:prSet presAssocID="{7D71D56C-57E7-4266-B832-F4AB0C0CF9A1}" presName="Name25" presStyleLbl="parChTrans1D1" presStyleIdx="0" presStyleCnt="3"/>
      <dgm:spPr/>
    </dgm:pt>
    <dgm:pt modelId="{87517CD1-32DD-4844-AFE1-8EE85ECDA3C6}" type="pres">
      <dgm:prSet presAssocID="{4CBA3B9F-4D94-44C5-8034-F3830E7A8D50}" presName="node" presStyleCnt="0"/>
      <dgm:spPr/>
    </dgm:pt>
    <dgm:pt modelId="{14E4581E-382C-46F0-B613-BFCFAB55540A}" type="pres">
      <dgm:prSet presAssocID="{4CBA3B9F-4D94-44C5-8034-F3830E7A8D50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12F423-3A81-4B7C-89DA-FF54860C7595}" type="pres">
      <dgm:prSet presAssocID="{4CBA3B9F-4D94-44C5-8034-F3830E7A8D50}" presName="childNode" presStyleLbl="revTx" presStyleIdx="0" presStyleCnt="0">
        <dgm:presLayoutVars>
          <dgm:bulletEnabled val="1"/>
        </dgm:presLayoutVars>
      </dgm:prSet>
      <dgm:spPr/>
    </dgm:pt>
    <dgm:pt modelId="{2938C3E1-29F6-48E2-AD15-9A9F2F0C295B}" type="pres">
      <dgm:prSet presAssocID="{2A03E727-8B2A-4131-994A-914810F6950D}" presName="Name25" presStyleLbl="parChTrans1D1" presStyleIdx="1" presStyleCnt="3"/>
      <dgm:spPr/>
    </dgm:pt>
    <dgm:pt modelId="{16C3557F-7446-46B2-AB47-6805C0EA7B82}" type="pres">
      <dgm:prSet presAssocID="{7BE8347E-F53F-464A-A43D-8FE90295629E}" presName="node" presStyleCnt="0"/>
      <dgm:spPr/>
    </dgm:pt>
    <dgm:pt modelId="{1624BED3-8BCE-433C-B0A3-069C6AD748C0}" type="pres">
      <dgm:prSet presAssocID="{7BE8347E-F53F-464A-A43D-8FE90295629E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E150816-1C40-4761-9E21-B766DBB5E173}" type="pres">
      <dgm:prSet presAssocID="{7BE8347E-F53F-464A-A43D-8FE90295629E}" presName="childNode" presStyleLbl="revTx" presStyleIdx="0" presStyleCnt="0">
        <dgm:presLayoutVars>
          <dgm:bulletEnabled val="1"/>
        </dgm:presLayoutVars>
      </dgm:prSet>
      <dgm:spPr/>
    </dgm:pt>
    <dgm:pt modelId="{0FDB0324-FF17-4D34-A1CD-98CA5BF83419}" type="pres">
      <dgm:prSet presAssocID="{97CAE051-B765-4EC7-A41B-76F44ADD9171}" presName="Name25" presStyleLbl="parChTrans1D1" presStyleIdx="2" presStyleCnt="3"/>
      <dgm:spPr/>
    </dgm:pt>
    <dgm:pt modelId="{5EAA8A35-E4CF-43C5-86D9-16DD2E2DCEA7}" type="pres">
      <dgm:prSet presAssocID="{63D08C3B-18EB-4268-A91A-B8085933960A}" presName="node" presStyleCnt="0"/>
      <dgm:spPr/>
    </dgm:pt>
    <dgm:pt modelId="{7791F0BB-E98A-49F1-B548-6367447F4D69}" type="pres">
      <dgm:prSet presAssocID="{63D08C3B-18EB-4268-A91A-B8085933960A}" presName="parentNode" presStyleLbl="node1" presStyleIdx="3" presStyleCnt="4" custScaleX="110496" custScaleY="105626">
        <dgm:presLayoutVars>
          <dgm:chMax val="1"/>
          <dgm:bulletEnabled val="1"/>
        </dgm:presLayoutVars>
      </dgm:prSet>
      <dgm:spPr/>
    </dgm:pt>
    <dgm:pt modelId="{3C82F221-36FF-4F62-BD16-74C85B699FED}" type="pres">
      <dgm:prSet presAssocID="{63D08C3B-18EB-4268-A91A-B8085933960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4FED715-B959-41A8-B29F-89ABAF92D0A5}" type="presOf" srcId="{368A9058-E053-4F2D-8B13-55010B6AD318}" destId="{0981C2AA-1554-438F-9923-47F4AA9F1F8C}" srcOrd="0" destOrd="0" presId="urn:microsoft.com/office/officeart/2005/8/layout/radial2"/>
    <dgm:cxn modelId="{AE6E5C16-291F-4989-A848-46600F3690D8}" type="presOf" srcId="{63D08C3B-18EB-4268-A91A-B8085933960A}" destId="{7791F0BB-E98A-49F1-B548-6367447F4D69}" srcOrd="0" destOrd="0" presId="urn:microsoft.com/office/officeart/2005/8/layout/radial2"/>
    <dgm:cxn modelId="{8B3C2560-4A07-4E70-99F5-610D2F174CE2}" srcId="{368A9058-E053-4F2D-8B13-55010B6AD318}" destId="{4CBA3B9F-4D94-44C5-8034-F3830E7A8D50}" srcOrd="0" destOrd="0" parTransId="{7D71D56C-57E7-4266-B832-F4AB0C0CF9A1}" sibTransId="{F1E595B3-1C3A-49D8-B070-4AB1032835BF}"/>
    <dgm:cxn modelId="{CC11C556-7651-43A3-AED8-85D56EC01D11}" type="presOf" srcId="{7D71D56C-57E7-4266-B832-F4AB0C0CF9A1}" destId="{DE2DDA81-D332-46AD-9C6C-44881D9494D9}" srcOrd="0" destOrd="0" presId="urn:microsoft.com/office/officeart/2005/8/layout/radial2"/>
    <dgm:cxn modelId="{F439647F-5E97-45FE-AE9D-B13D79792DFE}" type="presOf" srcId="{2A03E727-8B2A-4131-994A-914810F6950D}" destId="{2938C3E1-29F6-48E2-AD15-9A9F2F0C295B}" srcOrd="0" destOrd="0" presId="urn:microsoft.com/office/officeart/2005/8/layout/radial2"/>
    <dgm:cxn modelId="{9A332480-86D6-4FCD-8361-759A97631106}" type="presOf" srcId="{97CAE051-B765-4EC7-A41B-76F44ADD9171}" destId="{0FDB0324-FF17-4D34-A1CD-98CA5BF83419}" srcOrd="0" destOrd="0" presId="urn:microsoft.com/office/officeart/2005/8/layout/radial2"/>
    <dgm:cxn modelId="{36740989-EC79-4846-85E9-5D6D686E44B7}" type="presOf" srcId="{4CBA3B9F-4D94-44C5-8034-F3830E7A8D50}" destId="{14E4581E-382C-46F0-B613-BFCFAB55540A}" srcOrd="0" destOrd="0" presId="urn:microsoft.com/office/officeart/2005/8/layout/radial2"/>
    <dgm:cxn modelId="{D1DE0DC8-0AD5-4606-98BE-47FF1D828746}" srcId="{368A9058-E053-4F2D-8B13-55010B6AD318}" destId="{7BE8347E-F53F-464A-A43D-8FE90295629E}" srcOrd="1" destOrd="0" parTransId="{2A03E727-8B2A-4131-994A-914810F6950D}" sibTransId="{B0BE41C1-7853-413A-8FAB-E2975575913F}"/>
    <dgm:cxn modelId="{C6EA1DE8-89EA-4473-BB82-509AAFAE8F9F}" srcId="{368A9058-E053-4F2D-8B13-55010B6AD318}" destId="{63D08C3B-18EB-4268-A91A-B8085933960A}" srcOrd="2" destOrd="0" parTransId="{97CAE051-B765-4EC7-A41B-76F44ADD9171}" sibTransId="{74F6D56E-9465-418C-9CCC-861B7626ABE0}"/>
    <dgm:cxn modelId="{0DED84FD-8D2C-4A05-A6D7-18883C73CDAC}" type="presOf" srcId="{7BE8347E-F53F-464A-A43D-8FE90295629E}" destId="{1624BED3-8BCE-433C-B0A3-069C6AD748C0}" srcOrd="0" destOrd="0" presId="urn:microsoft.com/office/officeart/2005/8/layout/radial2"/>
    <dgm:cxn modelId="{2D950BAF-8944-403A-BBC1-ED7DA6A03B7C}" type="presParOf" srcId="{0981C2AA-1554-438F-9923-47F4AA9F1F8C}" destId="{B5FEB671-5C98-45DA-B761-7F3A34CC0317}" srcOrd="0" destOrd="0" presId="urn:microsoft.com/office/officeart/2005/8/layout/radial2"/>
    <dgm:cxn modelId="{34515C22-1483-4B38-BB53-F5370C654C94}" type="presParOf" srcId="{B5FEB671-5C98-45DA-B761-7F3A34CC0317}" destId="{203A82CD-12E0-4639-B00A-B1911F249520}" srcOrd="0" destOrd="0" presId="urn:microsoft.com/office/officeart/2005/8/layout/radial2"/>
    <dgm:cxn modelId="{AEEA03A0-4682-4D66-B225-5496372FFC15}" type="presParOf" srcId="{203A82CD-12E0-4639-B00A-B1911F249520}" destId="{D33CFE38-1D29-4EB6-8EB5-4D74ECB9597A}" srcOrd="0" destOrd="0" presId="urn:microsoft.com/office/officeart/2005/8/layout/radial2"/>
    <dgm:cxn modelId="{F21E44EA-E9AD-4C7E-A158-9E4379AC2E1D}" type="presParOf" srcId="{203A82CD-12E0-4639-B00A-B1911F249520}" destId="{E0CFBF3B-C9F2-4D33-BCF4-68D69E1A461C}" srcOrd="1" destOrd="0" presId="urn:microsoft.com/office/officeart/2005/8/layout/radial2"/>
    <dgm:cxn modelId="{9D9A3446-1952-4E43-86EA-F6A5AB1E3AF3}" type="presParOf" srcId="{B5FEB671-5C98-45DA-B761-7F3A34CC0317}" destId="{DE2DDA81-D332-46AD-9C6C-44881D9494D9}" srcOrd="1" destOrd="0" presId="urn:microsoft.com/office/officeart/2005/8/layout/radial2"/>
    <dgm:cxn modelId="{1B938BD8-8497-4ACD-A08A-6532D59485A1}" type="presParOf" srcId="{B5FEB671-5C98-45DA-B761-7F3A34CC0317}" destId="{87517CD1-32DD-4844-AFE1-8EE85ECDA3C6}" srcOrd="2" destOrd="0" presId="urn:microsoft.com/office/officeart/2005/8/layout/radial2"/>
    <dgm:cxn modelId="{A5919EF3-77C1-4703-BBB2-E7B9D014EB5A}" type="presParOf" srcId="{87517CD1-32DD-4844-AFE1-8EE85ECDA3C6}" destId="{14E4581E-382C-46F0-B613-BFCFAB55540A}" srcOrd="0" destOrd="0" presId="urn:microsoft.com/office/officeart/2005/8/layout/radial2"/>
    <dgm:cxn modelId="{AA4F0B1C-099B-4DFD-8675-3BB8788468DD}" type="presParOf" srcId="{87517CD1-32DD-4844-AFE1-8EE85ECDA3C6}" destId="{1D12F423-3A81-4B7C-89DA-FF54860C7595}" srcOrd="1" destOrd="0" presId="urn:microsoft.com/office/officeart/2005/8/layout/radial2"/>
    <dgm:cxn modelId="{3BEF3BD5-FF12-4BCB-9AC6-F6463DA102A0}" type="presParOf" srcId="{B5FEB671-5C98-45DA-B761-7F3A34CC0317}" destId="{2938C3E1-29F6-48E2-AD15-9A9F2F0C295B}" srcOrd="3" destOrd="0" presId="urn:microsoft.com/office/officeart/2005/8/layout/radial2"/>
    <dgm:cxn modelId="{B4E731C6-DCE0-4D85-9B65-74BF939DDDCA}" type="presParOf" srcId="{B5FEB671-5C98-45DA-B761-7F3A34CC0317}" destId="{16C3557F-7446-46B2-AB47-6805C0EA7B82}" srcOrd="4" destOrd="0" presId="urn:microsoft.com/office/officeart/2005/8/layout/radial2"/>
    <dgm:cxn modelId="{81D657AC-6F20-4B67-8CF4-A6B11A22DA66}" type="presParOf" srcId="{16C3557F-7446-46B2-AB47-6805C0EA7B82}" destId="{1624BED3-8BCE-433C-B0A3-069C6AD748C0}" srcOrd="0" destOrd="0" presId="urn:microsoft.com/office/officeart/2005/8/layout/radial2"/>
    <dgm:cxn modelId="{0DEA0D80-F4A4-4C87-8449-1B256C994577}" type="presParOf" srcId="{16C3557F-7446-46B2-AB47-6805C0EA7B82}" destId="{1E150816-1C40-4761-9E21-B766DBB5E173}" srcOrd="1" destOrd="0" presId="urn:microsoft.com/office/officeart/2005/8/layout/radial2"/>
    <dgm:cxn modelId="{4C4CF91C-A257-4545-859A-F0D63C3DE968}" type="presParOf" srcId="{B5FEB671-5C98-45DA-B761-7F3A34CC0317}" destId="{0FDB0324-FF17-4D34-A1CD-98CA5BF83419}" srcOrd="5" destOrd="0" presId="urn:microsoft.com/office/officeart/2005/8/layout/radial2"/>
    <dgm:cxn modelId="{6C4572A4-2B39-448A-B08A-1389528F1082}" type="presParOf" srcId="{B5FEB671-5C98-45DA-B761-7F3A34CC0317}" destId="{5EAA8A35-E4CF-43C5-86D9-16DD2E2DCEA7}" srcOrd="6" destOrd="0" presId="urn:microsoft.com/office/officeart/2005/8/layout/radial2"/>
    <dgm:cxn modelId="{8819F1C8-EEFF-4991-88F6-A81A2F810523}" type="presParOf" srcId="{5EAA8A35-E4CF-43C5-86D9-16DD2E2DCEA7}" destId="{7791F0BB-E98A-49F1-B548-6367447F4D69}" srcOrd="0" destOrd="0" presId="urn:microsoft.com/office/officeart/2005/8/layout/radial2"/>
    <dgm:cxn modelId="{8906CA71-227E-4C19-B208-EF10D04528C4}" type="presParOf" srcId="{5EAA8A35-E4CF-43C5-86D9-16DD2E2DCEA7}" destId="{3C82F221-36FF-4F62-BD16-74C85B699FE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E1141D-DB7E-4490-BAC5-11FD62C4254A}" type="doc">
      <dgm:prSet loTypeId="urn:microsoft.com/office/officeart/2005/8/layout/venn1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IE"/>
        </a:p>
      </dgm:t>
    </dgm:pt>
    <dgm:pt modelId="{CE8E67C6-799F-452B-B33A-70F689AB6F1E}">
      <dgm:prSet phldrT="[Text]"/>
      <dgm:spPr/>
      <dgm:t>
        <a:bodyPr/>
        <a:lstStyle/>
        <a:p>
          <a:r>
            <a:rPr lang="en-IE" dirty="0"/>
            <a:t>Economic</a:t>
          </a:r>
        </a:p>
      </dgm:t>
    </dgm:pt>
    <dgm:pt modelId="{A5120B4A-8B91-493F-9E78-AA3CA76D3C2B}" type="parTrans" cxnId="{69B1F396-3093-4B55-96A2-4A78F69BA9F0}">
      <dgm:prSet/>
      <dgm:spPr/>
      <dgm:t>
        <a:bodyPr/>
        <a:lstStyle/>
        <a:p>
          <a:endParaRPr lang="en-IE"/>
        </a:p>
      </dgm:t>
    </dgm:pt>
    <dgm:pt modelId="{D6E650B0-8484-4A2F-A73C-78C00C700679}" type="sibTrans" cxnId="{69B1F396-3093-4B55-96A2-4A78F69BA9F0}">
      <dgm:prSet/>
      <dgm:spPr/>
      <dgm:t>
        <a:bodyPr/>
        <a:lstStyle/>
        <a:p>
          <a:endParaRPr lang="en-IE"/>
        </a:p>
      </dgm:t>
    </dgm:pt>
    <dgm:pt modelId="{232B342A-1B73-4FDA-AA6B-0E017F116D46}">
      <dgm:prSet phldrT="[Text]"/>
      <dgm:spPr/>
      <dgm:t>
        <a:bodyPr/>
        <a:lstStyle/>
        <a:p>
          <a:r>
            <a:rPr lang="en-IE" dirty="0"/>
            <a:t>Intangible</a:t>
          </a:r>
        </a:p>
      </dgm:t>
    </dgm:pt>
    <dgm:pt modelId="{BE3F333D-EB32-42D6-9FB2-6138268AB0E9}" type="parTrans" cxnId="{333FB418-8E75-4B33-BECC-E762AF9E7C9E}">
      <dgm:prSet/>
      <dgm:spPr/>
      <dgm:t>
        <a:bodyPr/>
        <a:lstStyle/>
        <a:p>
          <a:endParaRPr lang="en-IE"/>
        </a:p>
      </dgm:t>
    </dgm:pt>
    <dgm:pt modelId="{C2AAEA76-94D1-48A1-87FE-8A73E9A78FE6}" type="sibTrans" cxnId="{333FB418-8E75-4B33-BECC-E762AF9E7C9E}">
      <dgm:prSet/>
      <dgm:spPr/>
      <dgm:t>
        <a:bodyPr/>
        <a:lstStyle/>
        <a:p>
          <a:endParaRPr lang="en-IE"/>
        </a:p>
      </dgm:t>
    </dgm:pt>
    <dgm:pt modelId="{CA6E0E25-554D-4E46-88B1-F3971F4C6CEB}">
      <dgm:prSet phldrT="[Text]"/>
      <dgm:spPr/>
      <dgm:t>
        <a:bodyPr/>
        <a:lstStyle/>
        <a:p>
          <a:r>
            <a:rPr lang="en-IE" dirty="0"/>
            <a:t>Technical</a:t>
          </a:r>
        </a:p>
      </dgm:t>
    </dgm:pt>
    <dgm:pt modelId="{E0E10E5D-64D0-460E-BB6F-81C64CA3923E}" type="parTrans" cxnId="{21A68320-8FA5-4E22-A81E-A21B4888BE32}">
      <dgm:prSet/>
      <dgm:spPr/>
      <dgm:t>
        <a:bodyPr/>
        <a:lstStyle/>
        <a:p>
          <a:endParaRPr lang="en-IE"/>
        </a:p>
      </dgm:t>
    </dgm:pt>
    <dgm:pt modelId="{2BF6D6A9-B443-4504-A26C-EF18BA0B4F35}" type="sibTrans" cxnId="{21A68320-8FA5-4E22-A81E-A21B4888BE32}">
      <dgm:prSet/>
      <dgm:spPr/>
      <dgm:t>
        <a:bodyPr/>
        <a:lstStyle/>
        <a:p>
          <a:endParaRPr lang="en-IE"/>
        </a:p>
      </dgm:t>
    </dgm:pt>
    <dgm:pt modelId="{A19B7A91-9420-40B7-8B9D-AEB0FDA2D2AD}">
      <dgm:prSet/>
      <dgm:spPr/>
      <dgm:t>
        <a:bodyPr/>
        <a:lstStyle/>
        <a:p>
          <a:r>
            <a:rPr lang="en-IE" dirty="0"/>
            <a:t>Socio-demographic</a:t>
          </a:r>
        </a:p>
      </dgm:t>
    </dgm:pt>
    <dgm:pt modelId="{85E33C02-766F-4B70-B870-13C7F4898352}" type="parTrans" cxnId="{03FB3D46-6F18-41B2-B4E9-D48C32CD5215}">
      <dgm:prSet/>
      <dgm:spPr/>
      <dgm:t>
        <a:bodyPr/>
        <a:lstStyle/>
        <a:p>
          <a:endParaRPr lang="en-IE"/>
        </a:p>
      </dgm:t>
    </dgm:pt>
    <dgm:pt modelId="{9A777398-09B4-4FF1-9EF2-290FA9D37B4F}" type="sibTrans" cxnId="{03FB3D46-6F18-41B2-B4E9-D48C32CD5215}">
      <dgm:prSet/>
      <dgm:spPr/>
      <dgm:t>
        <a:bodyPr/>
        <a:lstStyle/>
        <a:p>
          <a:endParaRPr lang="en-IE"/>
        </a:p>
      </dgm:t>
    </dgm:pt>
    <dgm:pt modelId="{F19BBF56-405D-4F95-A503-6797795A48C2}">
      <dgm:prSet/>
      <dgm:spPr/>
      <dgm:t>
        <a:bodyPr/>
        <a:lstStyle/>
        <a:p>
          <a:r>
            <a:rPr lang="en-IE" dirty="0"/>
            <a:t>Behavioural</a:t>
          </a:r>
        </a:p>
      </dgm:t>
    </dgm:pt>
    <dgm:pt modelId="{CE3E1E80-38D4-4F95-83DF-6A7AE27A0EAD}" type="parTrans" cxnId="{9366EAB4-79AB-4C80-960B-9B6C751574E5}">
      <dgm:prSet/>
      <dgm:spPr/>
      <dgm:t>
        <a:bodyPr/>
        <a:lstStyle/>
        <a:p>
          <a:endParaRPr lang="en-IE"/>
        </a:p>
      </dgm:t>
    </dgm:pt>
    <dgm:pt modelId="{E8AF2404-9340-403D-A7F0-71CBA57AAC7D}" type="sibTrans" cxnId="{9366EAB4-79AB-4C80-960B-9B6C751574E5}">
      <dgm:prSet/>
      <dgm:spPr/>
      <dgm:t>
        <a:bodyPr/>
        <a:lstStyle/>
        <a:p>
          <a:endParaRPr lang="en-IE"/>
        </a:p>
      </dgm:t>
    </dgm:pt>
    <dgm:pt modelId="{068FA71D-F921-4D77-98B9-40E1B7726B96}">
      <dgm:prSet/>
      <dgm:spPr/>
      <dgm:t>
        <a:bodyPr/>
        <a:lstStyle/>
        <a:p>
          <a:r>
            <a:rPr lang="en-IE" dirty="0"/>
            <a:t>Psychographic</a:t>
          </a:r>
        </a:p>
      </dgm:t>
    </dgm:pt>
    <dgm:pt modelId="{5AC9F6B8-D6B0-425E-9132-667F43BC7483}" type="parTrans" cxnId="{A8EBB6E0-43AA-4006-BB88-357E315A4FF6}">
      <dgm:prSet/>
      <dgm:spPr/>
      <dgm:t>
        <a:bodyPr/>
        <a:lstStyle/>
        <a:p>
          <a:endParaRPr lang="en-IE"/>
        </a:p>
      </dgm:t>
    </dgm:pt>
    <dgm:pt modelId="{811F6A81-E3E4-4F43-9B50-E61F2D7571ED}" type="sibTrans" cxnId="{A8EBB6E0-43AA-4006-BB88-357E315A4FF6}">
      <dgm:prSet/>
      <dgm:spPr/>
      <dgm:t>
        <a:bodyPr/>
        <a:lstStyle/>
        <a:p>
          <a:endParaRPr lang="en-IE"/>
        </a:p>
      </dgm:t>
    </dgm:pt>
    <dgm:pt modelId="{919A989D-F8F9-444D-8335-924D4D3F2A7E}">
      <dgm:prSet/>
      <dgm:spPr/>
      <dgm:t>
        <a:bodyPr/>
        <a:lstStyle/>
        <a:p>
          <a:r>
            <a:rPr lang="en-IE" dirty="0"/>
            <a:t>Spatial &amp; built environment</a:t>
          </a:r>
        </a:p>
      </dgm:t>
    </dgm:pt>
    <dgm:pt modelId="{148F09E9-F857-4E9F-8021-96CF8749B0D5}" type="parTrans" cxnId="{4E16FF43-7A3C-4B7C-B904-8FE633AD3787}">
      <dgm:prSet/>
      <dgm:spPr/>
      <dgm:t>
        <a:bodyPr/>
        <a:lstStyle/>
        <a:p>
          <a:endParaRPr lang="en-IE"/>
        </a:p>
      </dgm:t>
    </dgm:pt>
    <dgm:pt modelId="{59F343AE-C5FA-45E8-8D90-9E2D86BE705B}" type="sibTrans" cxnId="{4E16FF43-7A3C-4B7C-B904-8FE633AD3787}">
      <dgm:prSet/>
      <dgm:spPr/>
      <dgm:t>
        <a:bodyPr/>
        <a:lstStyle/>
        <a:p>
          <a:endParaRPr lang="en-IE"/>
        </a:p>
      </dgm:t>
    </dgm:pt>
    <dgm:pt modelId="{5733CCE8-95F4-4A16-ACCF-F0123CF914C5}" type="pres">
      <dgm:prSet presAssocID="{F5E1141D-DB7E-4490-BAC5-11FD62C4254A}" presName="compositeShape" presStyleCnt="0">
        <dgm:presLayoutVars>
          <dgm:chMax val="7"/>
          <dgm:dir/>
          <dgm:resizeHandles val="exact"/>
        </dgm:presLayoutVars>
      </dgm:prSet>
      <dgm:spPr/>
    </dgm:pt>
    <dgm:pt modelId="{EF26A77C-7589-4646-9BB3-8EFDF55E8A33}" type="pres">
      <dgm:prSet presAssocID="{CE8E67C6-799F-452B-B33A-70F689AB6F1E}" presName="circ1" presStyleLbl="vennNode1" presStyleIdx="0" presStyleCnt="7"/>
      <dgm:spPr/>
    </dgm:pt>
    <dgm:pt modelId="{16827B6E-9A8C-4EF8-82EE-0F00EFD03C56}" type="pres">
      <dgm:prSet presAssocID="{CE8E67C6-799F-452B-B33A-70F689AB6F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8BD88A-C354-443A-A629-A63D82F8A954}" type="pres">
      <dgm:prSet presAssocID="{232B342A-1B73-4FDA-AA6B-0E017F116D46}" presName="circ2" presStyleLbl="vennNode1" presStyleIdx="1" presStyleCnt="7"/>
      <dgm:spPr/>
    </dgm:pt>
    <dgm:pt modelId="{29AF22A3-EB8F-4978-BEA8-D2EEB3226FEE}" type="pres">
      <dgm:prSet presAssocID="{232B342A-1B73-4FDA-AA6B-0E017F116D4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CBB743-BB54-4513-B10A-ED4655BC5546}" type="pres">
      <dgm:prSet presAssocID="{CA6E0E25-554D-4E46-88B1-F3971F4C6CEB}" presName="circ3" presStyleLbl="vennNode1" presStyleIdx="2" presStyleCnt="7"/>
      <dgm:spPr/>
    </dgm:pt>
    <dgm:pt modelId="{163B74FB-91BA-476E-A240-87D68A250A2E}" type="pres">
      <dgm:prSet presAssocID="{CA6E0E25-554D-4E46-88B1-F3971F4C6C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E82DE06-B393-4796-9CF5-F31339EA9676}" type="pres">
      <dgm:prSet presAssocID="{A19B7A91-9420-40B7-8B9D-AEB0FDA2D2AD}" presName="circ4" presStyleLbl="vennNode1" presStyleIdx="3" presStyleCnt="7"/>
      <dgm:spPr/>
    </dgm:pt>
    <dgm:pt modelId="{97A63F0A-75FA-41F8-B3D6-035151FB9DA3}" type="pres">
      <dgm:prSet presAssocID="{A19B7A91-9420-40B7-8B9D-AEB0FDA2D2AD}" presName="circ4Tx" presStyleLbl="revTx" presStyleIdx="0" presStyleCnt="0" custScaleX="117871">
        <dgm:presLayoutVars>
          <dgm:chMax val="0"/>
          <dgm:chPref val="0"/>
          <dgm:bulletEnabled val="1"/>
        </dgm:presLayoutVars>
      </dgm:prSet>
      <dgm:spPr/>
    </dgm:pt>
    <dgm:pt modelId="{ED392C37-CB45-4FD5-A50C-BAECD35D7DF6}" type="pres">
      <dgm:prSet presAssocID="{F19BBF56-405D-4F95-A503-6797795A48C2}" presName="circ5" presStyleLbl="vennNode1" presStyleIdx="4" presStyleCnt="7"/>
      <dgm:spPr/>
    </dgm:pt>
    <dgm:pt modelId="{0C619C2F-37C3-4DC6-9D63-6D75D5751712}" type="pres">
      <dgm:prSet presAssocID="{F19BBF56-405D-4F95-A503-6797795A48C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63DD7B9-D341-4DD3-9043-D7064654CAF7}" type="pres">
      <dgm:prSet presAssocID="{068FA71D-F921-4D77-98B9-40E1B7726B96}" presName="circ6" presStyleLbl="vennNode1" presStyleIdx="5" presStyleCnt="7"/>
      <dgm:spPr/>
    </dgm:pt>
    <dgm:pt modelId="{5DECFA7F-56A0-4A9D-8C0D-A3D4BA03A7C9}" type="pres">
      <dgm:prSet presAssocID="{068FA71D-F921-4D77-98B9-40E1B7726B9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670841E-38A1-4B0A-A205-476E610E0A6D}" type="pres">
      <dgm:prSet presAssocID="{919A989D-F8F9-444D-8335-924D4D3F2A7E}" presName="circ7" presStyleLbl="vennNode1" presStyleIdx="6" presStyleCnt="7"/>
      <dgm:spPr/>
    </dgm:pt>
    <dgm:pt modelId="{454035C6-3DB2-4E77-9511-61021B84907D}" type="pres">
      <dgm:prSet presAssocID="{919A989D-F8F9-444D-8335-924D4D3F2A7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33FB418-8E75-4B33-BECC-E762AF9E7C9E}" srcId="{F5E1141D-DB7E-4490-BAC5-11FD62C4254A}" destId="{232B342A-1B73-4FDA-AA6B-0E017F116D46}" srcOrd="1" destOrd="0" parTransId="{BE3F333D-EB32-42D6-9FB2-6138268AB0E9}" sibTransId="{C2AAEA76-94D1-48A1-87FE-8A73E9A78FE6}"/>
    <dgm:cxn modelId="{21A68320-8FA5-4E22-A81E-A21B4888BE32}" srcId="{F5E1141D-DB7E-4490-BAC5-11FD62C4254A}" destId="{CA6E0E25-554D-4E46-88B1-F3971F4C6CEB}" srcOrd="2" destOrd="0" parTransId="{E0E10E5D-64D0-460E-BB6F-81C64CA3923E}" sibTransId="{2BF6D6A9-B443-4504-A26C-EF18BA0B4F35}"/>
    <dgm:cxn modelId="{4E16FF43-7A3C-4B7C-B904-8FE633AD3787}" srcId="{F5E1141D-DB7E-4490-BAC5-11FD62C4254A}" destId="{919A989D-F8F9-444D-8335-924D4D3F2A7E}" srcOrd="6" destOrd="0" parTransId="{148F09E9-F857-4E9F-8021-96CF8749B0D5}" sibTransId="{59F343AE-C5FA-45E8-8D90-9E2D86BE705B}"/>
    <dgm:cxn modelId="{03FB3D46-6F18-41B2-B4E9-D48C32CD5215}" srcId="{F5E1141D-DB7E-4490-BAC5-11FD62C4254A}" destId="{A19B7A91-9420-40B7-8B9D-AEB0FDA2D2AD}" srcOrd="3" destOrd="0" parTransId="{85E33C02-766F-4B70-B870-13C7F4898352}" sibTransId="{9A777398-09B4-4FF1-9EF2-290FA9D37B4F}"/>
    <dgm:cxn modelId="{6736937D-42F8-4784-B6CD-3DD724FB522F}" type="presOf" srcId="{CA6E0E25-554D-4E46-88B1-F3971F4C6CEB}" destId="{163B74FB-91BA-476E-A240-87D68A250A2E}" srcOrd="0" destOrd="0" presId="urn:microsoft.com/office/officeart/2005/8/layout/venn1"/>
    <dgm:cxn modelId="{7C9D5A8B-BF69-4185-B689-522B8D2629ED}" type="presOf" srcId="{068FA71D-F921-4D77-98B9-40E1B7726B96}" destId="{5DECFA7F-56A0-4A9D-8C0D-A3D4BA03A7C9}" srcOrd="0" destOrd="0" presId="urn:microsoft.com/office/officeart/2005/8/layout/venn1"/>
    <dgm:cxn modelId="{E6F0FE8B-F1B7-467E-9586-59EB0989F31C}" type="presOf" srcId="{232B342A-1B73-4FDA-AA6B-0E017F116D46}" destId="{29AF22A3-EB8F-4978-BEA8-D2EEB3226FEE}" srcOrd="0" destOrd="0" presId="urn:microsoft.com/office/officeart/2005/8/layout/venn1"/>
    <dgm:cxn modelId="{FED47D95-D2E2-4B6F-87D9-C2CE68B2229F}" type="presOf" srcId="{F5E1141D-DB7E-4490-BAC5-11FD62C4254A}" destId="{5733CCE8-95F4-4A16-ACCF-F0123CF914C5}" srcOrd="0" destOrd="0" presId="urn:microsoft.com/office/officeart/2005/8/layout/venn1"/>
    <dgm:cxn modelId="{69B1F396-3093-4B55-96A2-4A78F69BA9F0}" srcId="{F5E1141D-DB7E-4490-BAC5-11FD62C4254A}" destId="{CE8E67C6-799F-452B-B33A-70F689AB6F1E}" srcOrd="0" destOrd="0" parTransId="{A5120B4A-8B91-493F-9E78-AA3CA76D3C2B}" sibTransId="{D6E650B0-8484-4A2F-A73C-78C00C700679}"/>
    <dgm:cxn modelId="{4BA135A2-2E92-45A0-8308-296D332AD01A}" type="presOf" srcId="{F19BBF56-405D-4F95-A503-6797795A48C2}" destId="{0C619C2F-37C3-4DC6-9D63-6D75D5751712}" srcOrd="0" destOrd="0" presId="urn:microsoft.com/office/officeart/2005/8/layout/venn1"/>
    <dgm:cxn modelId="{9366EAB4-79AB-4C80-960B-9B6C751574E5}" srcId="{F5E1141D-DB7E-4490-BAC5-11FD62C4254A}" destId="{F19BBF56-405D-4F95-A503-6797795A48C2}" srcOrd="4" destOrd="0" parTransId="{CE3E1E80-38D4-4F95-83DF-6A7AE27A0EAD}" sibTransId="{E8AF2404-9340-403D-A7F0-71CBA57AAC7D}"/>
    <dgm:cxn modelId="{68CBA5C2-73CE-4CDC-A29E-C18C60B9FB2D}" type="presOf" srcId="{919A989D-F8F9-444D-8335-924D4D3F2A7E}" destId="{454035C6-3DB2-4E77-9511-61021B84907D}" srcOrd="0" destOrd="0" presId="urn:microsoft.com/office/officeart/2005/8/layout/venn1"/>
    <dgm:cxn modelId="{5677BFD5-F71D-497D-8DA1-21DD588021BE}" type="presOf" srcId="{CE8E67C6-799F-452B-B33A-70F689AB6F1E}" destId="{16827B6E-9A8C-4EF8-82EE-0F00EFD03C56}" srcOrd="0" destOrd="0" presId="urn:microsoft.com/office/officeart/2005/8/layout/venn1"/>
    <dgm:cxn modelId="{014E9FD9-3D1B-46CD-AD78-6672A1530F79}" type="presOf" srcId="{A19B7A91-9420-40B7-8B9D-AEB0FDA2D2AD}" destId="{97A63F0A-75FA-41F8-B3D6-035151FB9DA3}" srcOrd="0" destOrd="0" presId="urn:microsoft.com/office/officeart/2005/8/layout/venn1"/>
    <dgm:cxn modelId="{A8EBB6E0-43AA-4006-BB88-357E315A4FF6}" srcId="{F5E1141D-DB7E-4490-BAC5-11FD62C4254A}" destId="{068FA71D-F921-4D77-98B9-40E1B7726B96}" srcOrd="5" destOrd="0" parTransId="{5AC9F6B8-D6B0-425E-9132-667F43BC7483}" sibTransId="{811F6A81-E3E4-4F43-9B50-E61F2D7571ED}"/>
    <dgm:cxn modelId="{09D420F6-B896-4410-A18E-F7642D2A0D16}" type="presParOf" srcId="{5733CCE8-95F4-4A16-ACCF-F0123CF914C5}" destId="{EF26A77C-7589-4646-9BB3-8EFDF55E8A33}" srcOrd="0" destOrd="0" presId="urn:microsoft.com/office/officeart/2005/8/layout/venn1"/>
    <dgm:cxn modelId="{3B053E01-5D1C-4397-B757-3FD946C6D5B3}" type="presParOf" srcId="{5733CCE8-95F4-4A16-ACCF-F0123CF914C5}" destId="{16827B6E-9A8C-4EF8-82EE-0F00EFD03C56}" srcOrd="1" destOrd="0" presId="urn:microsoft.com/office/officeart/2005/8/layout/venn1"/>
    <dgm:cxn modelId="{373CD337-0FE8-48B0-9176-78C74ED27697}" type="presParOf" srcId="{5733CCE8-95F4-4A16-ACCF-F0123CF914C5}" destId="{C88BD88A-C354-443A-A629-A63D82F8A954}" srcOrd="2" destOrd="0" presId="urn:microsoft.com/office/officeart/2005/8/layout/venn1"/>
    <dgm:cxn modelId="{F18266E9-A281-41C9-AE28-3EAF965008A9}" type="presParOf" srcId="{5733CCE8-95F4-4A16-ACCF-F0123CF914C5}" destId="{29AF22A3-EB8F-4978-BEA8-D2EEB3226FEE}" srcOrd="3" destOrd="0" presId="urn:microsoft.com/office/officeart/2005/8/layout/venn1"/>
    <dgm:cxn modelId="{56EF8E49-24A5-4D97-915A-1A0C24FA8FE1}" type="presParOf" srcId="{5733CCE8-95F4-4A16-ACCF-F0123CF914C5}" destId="{C5CBB743-BB54-4513-B10A-ED4655BC5546}" srcOrd="4" destOrd="0" presId="urn:microsoft.com/office/officeart/2005/8/layout/venn1"/>
    <dgm:cxn modelId="{2523DBD0-ED11-4D8B-A27C-C99F62807785}" type="presParOf" srcId="{5733CCE8-95F4-4A16-ACCF-F0123CF914C5}" destId="{163B74FB-91BA-476E-A240-87D68A250A2E}" srcOrd="5" destOrd="0" presId="urn:microsoft.com/office/officeart/2005/8/layout/venn1"/>
    <dgm:cxn modelId="{46B98CC5-7571-4163-8127-3310430008EE}" type="presParOf" srcId="{5733CCE8-95F4-4A16-ACCF-F0123CF914C5}" destId="{7E82DE06-B393-4796-9CF5-F31339EA9676}" srcOrd="6" destOrd="0" presId="urn:microsoft.com/office/officeart/2005/8/layout/venn1"/>
    <dgm:cxn modelId="{7738237B-D91D-42A1-ADDF-33C7EEEFB94A}" type="presParOf" srcId="{5733CCE8-95F4-4A16-ACCF-F0123CF914C5}" destId="{97A63F0A-75FA-41F8-B3D6-035151FB9DA3}" srcOrd="7" destOrd="0" presId="urn:microsoft.com/office/officeart/2005/8/layout/venn1"/>
    <dgm:cxn modelId="{3253446D-A56E-44F3-8B50-F3391F610B82}" type="presParOf" srcId="{5733CCE8-95F4-4A16-ACCF-F0123CF914C5}" destId="{ED392C37-CB45-4FD5-A50C-BAECD35D7DF6}" srcOrd="8" destOrd="0" presId="urn:microsoft.com/office/officeart/2005/8/layout/venn1"/>
    <dgm:cxn modelId="{9783F91B-1291-4D5E-AA89-02F9201C312F}" type="presParOf" srcId="{5733CCE8-95F4-4A16-ACCF-F0123CF914C5}" destId="{0C619C2F-37C3-4DC6-9D63-6D75D5751712}" srcOrd="9" destOrd="0" presId="urn:microsoft.com/office/officeart/2005/8/layout/venn1"/>
    <dgm:cxn modelId="{B4C321FA-F2AF-4F65-97EB-6EED38220B79}" type="presParOf" srcId="{5733CCE8-95F4-4A16-ACCF-F0123CF914C5}" destId="{463DD7B9-D341-4DD3-9043-D7064654CAF7}" srcOrd="10" destOrd="0" presId="urn:microsoft.com/office/officeart/2005/8/layout/venn1"/>
    <dgm:cxn modelId="{DE146A38-836F-418B-9D82-0B7853A88D4B}" type="presParOf" srcId="{5733CCE8-95F4-4A16-ACCF-F0123CF914C5}" destId="{5DECFA7F-56A0-4A9D-8C0D-A3D4BA03A7C9}" srcOrd="11" destOrd="0" presId="urn:microsoft.com/office/officeart/2005/8/layout/venn1"/>
    <dgm:cxn modelId="{B47EA720-CA5A-4F18-B68C-952E8E833E93}" type="presParOf" srcId="{5733CCE8-95F4-4A16-ACCF-F0123CF914C5}" destId="{7670841E-38A1-4B0A-A205-476E610E0A6D}" srcOrd="12" destOrd="0" presId="urn:microsoft.com/office/officeart/2005/8/layout/venn1"/>
    <dgm:cxn modelId="{94CA5D30-065A-4E79-B9CD-C2606A43B435}" type="presParOf" srcId="{5733CCE8-95F4-4A16-ACCF-F0123CF914C5}" destId="{454035C6-3DB2-4E77-9511-61021B84907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6A77C-7589-4646-9BB3-8EFDF55E8A33}">
      <dsp:nvSpPr>
        <dsp:cNvPr id="0" name=""/>
        <dsp:cNvSpPr/>
      </dsp:nvSpPr>
      <dsp:spPr>
        <a:xfrm>
          <a:off x="4548183" y="1107850"/>
          <a:ext cx="1419232" cy="1419406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827B6E-9A8C-4EF8-82EE-0F00EFD03C56}">
      <dsp:nvSpPr>
        <dsp:cNvPr id="0" name=""/>
        <dsp:cNvSpPr/>
      </dsp:nvSpPr>
      <dsp:spPr>
        <a:xfrm>
          <a:off x="4444698" y="0"/>
          <a:ext cx="1626203" cy="8702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Economic</a:t>
          </a:r>
        </a:p>
      </dsp:txBody>
      <dsp:txXfrm>
        <a:off x="4444698" y="0"/>
        <a:ext cx="1626203" cy="870267"/>
      </dsp:txXfrm>
    </dsp:sp>
    <dsp:sp modelId="{C88BD88A-C354-443A-A629-A63D82F8A954}">
      <dsp:nvSpPr>
        <dsp:cNvPr id="0" name=""/>
        <dsp:cNvSpPr/>
      </dsp:nvSpPr>
      <dsp:spPr>
        <a:xfrm>
          <a:off x="4964491" y="1308012"/>
          <a:ext cx="1419232" cy="1419406"/>
        </a:xfrm>
        <a:prstGeom prst="ellipse">
          <a:avLst/>
        </a:prstGeom>
        <a:solidFill>
          <a:schemeClr val="accent4">
            <a:shade val="80000"/>
            <a:alpha val="50000"/>
            <a:hueOff val="-85547"/>
            <a:satOff val="0"/>
            <a:lumOff val="5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AF22A3-EB8F-4978-BEA8-D2EEB3226FEE}">
      <dsp:nvSpPr>
        <dsp:cNvPr id="0" name=""/>
        <dsp:cNvSpPr/>
      </dsp:nvSpPr>
      <dsp:spPr>
        <a:xfrm>
          <a:off x="6558763" y="826754"/>
          <a:ext cx="1537501" cy="9572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Intangible</a:t>
          </a:r>
        </a:p>
      </dsp:txBody>
      <dsp:txXfrm>
        <a:off x="6558763" y="826754"/>
        <a:ext cx="1537501" cy="957294"/>
      </dsp:txXfrm>
    </dsp:sp>
    <dsp:sp modelId="{C5CBB743-BB54-4513-B10A-ED4655BC5546}">
      <dsp:nvSpPr>
        <dsp:cNvPr id="0" name=""/>
        <dsp:cNvSpPr/>
      </dsp:nvSpPr>
      <dsp:spPr>
        <a:xfrm>
          <a:off x="5066794" y="1758375"/>
          <a:ext cx="1419232" cy="1419406"/>
        </a:xfrm>
        <a:prstGeom prst="ellipse">
          <a:avLst/>
        </a:prstGeom>
        <a:solidFill>
          <a:schemeClr val="accent4">
            <a:shade val="80000"/>
            <a:alpha val="50000"/>
            <a:hueOff val="-171094"/>
            <a:satOff val="0"/>
            <a:lumOff val="11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3B74FB-91BA-476E-A240-87D68A250A2E}">
      <dsp:nvSpPr>
        <dsp:cNvPr id="0" name=""/>
        <dsp:cNvSpPr/>
      </dsp:nvSpPr>
      <dsp:spPr>
        <a:xfrm>
          <a:off x="6706599" y="2045128"/>
          <a:ext cx="1507934" cy="10225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Technical</a:t>
          </a:r>
        </a:p>
      </dsp:txBody>
      <dsp:txXfrm>
        <a:off x="6706599" y="2045128"/>
        <a:ext cx="1507934" cy="1022564"/>
      </dsp:txXfrm>
    </dsp:sp>
    <dsp:sp modelId="{7E82DE06-B393-4796-9CF5-F31339EA9676}">
      <dsp:nvSpPr>
        <dsp:cNvPr id="0" name=""/>
        <dsp:cNvSpPr/>
      </dsp:nvSpPr>
      <dsp:spPr>
        <a:xfrm>
          <a:off x="4778809" y="2119536"/>
          <a:ext cx="1419232" cy="1419406"/>
        </a:xfrm>
        <a:prstGeom prst="ellipse">
          <a:avLst/>
        </a:prstGeom>
        <a:solidFill>
          <a:schemeClr val="accent4">
            <a:shade val="80000"/>
            <a:alpha val="50000"/>
            <a:hueOff val="-256642"/>
            <a:satOff val="0"/>
            <a:lumOff val="169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A63F0A-75FA-41F8-B3D6-035151FB9DA3}">
      <dsp:nvSpPr>
        <dsp:cNvPr id="0" name=""/>
        <dsp:cNvSpPr/>
      </dsp:nvSpPr>
      <dsp:spPr>
        <a:xfrm>
          <a:off x="6056118" y="3415800"/>
          <a:ext cx="1626203" cy="9355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Socio-demographic</a:t>
          </a:r>
        </a:p>
      </dsp:txBody>
      <dsp:txXfrm>
        <a:off x="6056118" y="3415800"/>
        <a:ext cx="1626203" cy="935537"/>
      </dsp:txXfrm>
    </dsp:sp>
    <dsp:sp modelId="{ED392C37-CB45-4FD5-A50C-BAECD35D7DF6}">
      <dsp:nvSpPr>
        <dsp:cNvPr id="0" name=""/>
        <dsp:cNvSpPr/>
      </dsp:nvSpPr>
      <dsp:spPr>
        <a:xfrm>
          <a:off x="4317558" y="2119536"/>
          <a:ext cx="1419232" cy="1419406"/>
        </a:xfrm>
        <a:prstGeom prst="ellipse">
          <a:avLst/>
        </a:prstGeom>
        <a:solidFill>
          <a:schemeClr val="accent4">
            <a:shade val="80000"/>
            <a:alpha val="50000"/>
            <a:hueOff val="-342189"/>
            <a:satOff val="0"/>
            <a:lumOff val="22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619C2F-37C3-4DC6-9D63-6D75D5751712}">
      <dsp:nvSpPr>
        <dsp:cNvPr id="0" name=""/>
        <dsp:cNvSpPr/>
      </dsp:nvSpPr>
      <dsp:spPr>
        <a:xfrm>
          <a:off x="2833277" y="3415800"/>
          <a:ext cx="1626203" cy="9355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Behavioural</a:t>
          </a:r>
        </a:p>
      </dsp:txBody>
      <dsp:txXfrm>
        <a:off x="2833277" y="3415800"/>
        <a:ext cx="1626203" cy="935537"/>
      </dsp:txXfrm>
    </dsp:sp>
    <dsp:sp modelId="{463DD7B9-D341-4DD3-9043-D7064654CAF7}">
      <dsp:nvSpPr>
        <dsp:cNvPr id="0" name=""/>
        <dsp:cNvSpPr/>
      </dsp:nvSpPr>
      <dsp:spPr>
        <a:xfrm>
          <a:off x="4029572" y="1758375"/>
          <a:ext cx="1419232" cy="1419406"/>
        </a:xfrm>
        <a:prstGeom prst="ellipse">
          <a:avLst/>
        </a:prstGeom>
        <a:solidFill>
          <a:schemeClr val="accent4">
            <a:shade val="80000"/>
            <a:alpha val="50000"/>
            <a:hueOff val="-427736"/>
            <a:satOff val="0"/>
            <a:lumOff val="28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ECFA7F-56A0-4A9D-8C0D-A3D4BA03A7C9}">
      <dsp:nvSpPr>
        <dsp:cNvPr id="0" name=""/>
        <dsp:cNvSpPr/>
      </dsp:nvSpPr>
      <dsp:spPr>
        <a:xfrm>
          <a:off x="2301065" y="2045128"/>
          <a:ext cx="1507934" cy="10225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Psychographic</a:t>
          </a:r>
        </a:p>
      </dsp:txBody>
      <dsp:txXfrm>
        <a:off x="2301065" y="2045128"/>
        <a:ext cx="1507934" cy="1022564"/>
      </dsp:txXfrm>
    </dsp:sp>
    <dsp:sp modelId="{7670841E-38A1-4B0A-A205-476E610E0A6D}">
      <dsp:nvSpPr>
        <dsp:cNvPr id="0" name=""/>
        <dsp:cNvSpPr/>
      </dsp:nvSpPr>
      <dsp:spPr>
        <a:xfrm>
          <a:off x="4131875" y="1308012"/>
          <a:ext cx="1419232" cy="1419406"/>
        </a:xfrm>
        <a:prstGeom prst="ellipse">
          <a:avLst/>
        </a:prstGeom>
        <a:solidFill>
          <a:schemeClr val="accent4">
            <a:shade val="80000"/>
            <a:alpha val="5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4035C6-3DB2-4E77-9511-61021B84907D}">
      <dsp:nvSpPr>
        <dsp:cNvPr id="0" name=""/>
        <dsp:cNvSpPr/>
      </dsp:nvSpPr>
      <dsp:spPr>
        <a:xfrm>
          <a:off x="2419335" y="826754"/>
          <a:ext cx="1537501" cy="9572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Spatial &amp; built environment</a:t>
          </a:r>
        </a:p>
      </dsp:txBody>
      <dsp:txXfrm>
        <a:off x="2419335" y="826754"/>
        <a:ext cx="1537501" cy="957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B0324-FF17-4D34-A1CD-98CA5BF83419}">
      <dsp:nvSpPr>
        <dsp:cNvPr id="0" name=""/>
        <dsp:cNvSpPr/>
      </dsp:nvSpPr>
      <dsp:spPr>
        <a:xfrm rot="2580370">
          <a:off x="3644853" y="4109966"/>
          <a:ext cx="798846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798846" y="243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8C3E1-29F6-48E2-AD15-9A9F2F0C295B}">
      <dsp:nvSpPr>
        <dsp:cNvPr id="0" name=""/>
        <dsp:cNvSpPr/>
      </dsp:nvSpPr>
      <dsp:spPr>
        <a:xfrm>
          <a:off x="3752186" y="2908923"/>
          <a:ext cx="99159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991594" y="243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DDA81-D332-46AD-9C6C-44881D9494D9}">
      <dsp:nvSpPr>
        <dsp:cNvPr id="0" name=""/>
        <dsp:cNvSpPr/>
      </dsp:nvSpPr>
      <dsp:spPr>
        <a:xfrm rot="19036570">
          <a:off x="3633964" y="1687191"/>
          <a:ext cx="891005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891005" y="243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FBF3B-C9F2-4D33-BCF4-68D69E1A461C}">
      <dsp:nvSpPr>
        <dsp:cNvPr id="0" name=""/>
        <dsp:cNvSpPr/>
      </dsp:nvSpPr>
      <dsp:spPr>
        <a:xfrm>
          <a:off x="1325157" y="1510993"/>
          <a:ext cx="2844551" cy="284455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4581E-382C-46F0-B613-BFCFAB55540A}">
      <dsp:nvSpPr>
        <dsp:cNvPr id="0" name=""/>
        <dsp:cNvSpPr/>
      </dsp:nvSpPr>
      <dsp:spPr>
        <a:xfrm>
          <a:off x="4180292" y="-23065"/>
          <a:ext cx="1706731" cy="1706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Conflicting evidence on factors characterising early adopters.</a:t>
          </a:r>
        </a:p>
      </dsp:txBody>
      <dsp:txXfrm>
        <a:off x="4430237" y="226880"/>
        <a:ext cx="1206841" cy="1206841"/>
      </dsp:txXfrm>
    </dsp:sp>
    <dsp:sp modelId="{1624BED3-8BCE-433C-B0A3-069C6AD748C0}">
      <dsp:nvSpPr>
        <dsp:cNvPr id="0" name=""/>
        <dsp:cNvSpPr/>
      </dsp:nvSpPr>
      <dsp:spPr>
        <a:xfrm>
          <a:off x="4743781" y="2079903"/>
          <a:ext cx="1706731" cy="1706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More evidence needed on the Irish market. </a:t>
          </a:r>
        </a:p>
      </dsp:txBody>
      <dsp:txXfrm>
        <a:off x="4993726" y="2329848"/>
        <a:ext cx="1206841" cy="1206841"/>
      </dsp:txXfrm>
    </dsp:sp>
    <dsp:sp modelId="{7791F0BB-E98A-49F1-B548-6367447F4D69}">
      <dsp:nvSpPr>
        <dsp:cNvPr id="0" name=""/>
        <dsp:cNvSpPr/>
      </dsp:nvSpPr>
      <dsp:spPr>
        <a:xfrm>
          <a:off x="4068331" y="4134862"/>
          <a:ext cx="1885869" cy="1802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Use Irish data to model future uptake of electric vehicles, solar panels and heat pumps.</a:t>
          </a:r>
        </a:p>
      </dsp:txBody>
      <dsp:txXfrm>
        <a:off x="4344510" y="4398869"/>
        <a:ext cx="1333511" cy="1274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6A77C-7589-4646-9BB3-8EFDF55E8A33}">
      <dsp:nvSpPr>
        <dsp:cNvPr id="0" name=""/>
        <dsp:cNvSpPr/>
      </dsp:nvSpPr>
      <dsp:spPr>
        <a:xfrm>
          <a:off x="4548183" y="1107850"/>
          <a:ext cx="1419232" cy="1419406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827B6E-9A8C-4EF8-82EE-0F00EFD03C56}">
      <dsp:nvSpPr>
        <dsp:cNvPr id="0" name=""/>
        <dsp:cNvSpPr/>
      </dsp:nvSpPr>
      <dsp:spPr>
        <a:xfrm>
          <a:off x="4444698" y="0"/>
          <a:ext cx="1626203" cy="8702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Economic</a:t>
          </a:r>
        </a:p>
      </dsp:txBody>
      <dsp:txXfrm>
        <a:off x="4444698" y="0"/>
        <a:ext cx="1626203" cy="870267"/>
      </dsp:txXfrm>
    </dsp:sp>
    <dsp:sp modelId="{C88BD88A-C354-443A-A629-A63D82F8A954}">
      <dsp:nvSpPr>
        <dsp:cNvPr id="0" name=""/>
        <dsp:cNvSpPr/>
      </dsp:nvSpPr>
      <dsp:spPr>
        <a:xfrm>
          <a:off x="4964491" y="1308012"/>
          <a:ext cx="1419232" cy="1419406"/>
        </a:xfrm>
        <a:prstGeom prst="ellipse">
          <a:avLst/>
        </a:prstGeom>
        <a:solidFill>
          <a:schemeClr val="accent4">
            <a:shade val="80000"/>
            <a:alpha val="50000"/>
            <a:hueOff val="-85547"/>
            <a:satOff val="0"/>
            <a:lumOff val="5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AF22A3-EB8F-4978-BEA8-D2EEB3226FEE}">
      <dsp:nvSpPr>
        <dsp:cNvPr id="0" name=""/>
        <dsp:cNvSpPr/>
      </dsp:nvSpPr>
      <dsp:spPr>
        <a:xfrm>
          <a:off x="6558763" y="826754"/>
          <a:ext cx="1537501" cy="9572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Intangible</a:t>
          </a:r>
        </a:p>
      </dsp:txBody>
      <dsp:txXfrm>
        <a:off x="6558763" y="826754"/>
        <a:ext cx="1537501" cy="957294"/>
      </dsp:txXfrm>
    </dsp:sp>
    <dsp:sp modelId="{C5CBB743-BB54-4513-B10A-ED4655BC5546}">
      <dsp:nvSpPr>
        <dsp:cNvPr id="0" name=""/>
        <dsp:cNvSpPr/>
      </dsp:nvSpPr>
      <dsp:spPr>
        <a:xfrm>
          <a:off x="5066794" y="1758375"/>
          <a:ext cx="1419232" cy="1419406"/>
        </a:xfrm>
        <a:prstGeom prst="ellipse">
          <a:avLst/>
        </a:prstGeom>
        <a:solidFill>
          <a:schemeClr val="accent4">
            <a:shade val="80000"/>
            <a:alpha val="50000"/>
            <a:hueOff val="-171094"/>
            <a:satOff val="0"/>
            <a:lumOff val="11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3B74FB-91BA-476E-A240-87D68A250A2E}">
      <dsp:nvSpPr>
        <dsp:cNvPr id="0" name=""/>
        <dsp:cNvSpPr/>
      </dsp:nvSpPr>
      <dsp:spPr>
        <a:xfrm>
          <a:off x="6706599" y="2045128"/>
          <a:ext cx="1507934" cy="10225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Technical</a:t>
          </a:r>
        </a:p>
      </dsp:txBody>
      <dsp:txXfrm>
        <a:off x="6706599" y="2045128"/>
        <a:ext cx="1507934" cy="1022564"/>
      </dsp:txXfrm>
    </dsp:sp>
    <dsp:sp modelId="{7E82DE06-B393-4796-9CF5-F31339EA9676}">
      <dsp:nvSpPr>
        <dsp:cNvPr id="0" name=""/>
        <dsp:cNvSpPr/>
      </dsp:nvSpPr>
      <dsp:spPr>
        <a:xfrm>
          <a:off x="4778809" y="2119536"/>
          <a:ext cx="1419232" cy="1419406"/>
        </a:xfrm>
        <a:prstGeom prst="ellipse">
          <a:avLst/>
        </a:prstGeom>
        <a:solidFill>
          <a:schemeClr val="accent4">
            <a:shade val="80000"/>
            <a:alpha val="50000"/>
            <a:hueOff val="-256642"/>
            <a:satOff val="0"/>
            <a:lumOff val="169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A63F0A-75FA-41F8-B3D6-035151FB9DA3}">
      <dsp:nvSpPr>
        <dsp:cNvPr id="0" name=""/>
        <dsp:cNvSpPr/>
      </dsp:nvSpPr>
      <dsp:spPr>
        <a:xfrm>
          <a:off x="5910808" y="3415800"/>
          <a:ext cx="1916822" cy="9355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Socio-demographic</a:t>
          </a:r>
        </a:p>
      </dsp:txBody>
      <dsp:txXfrm>
        <a:off x="5910808" y="3415800"/>
        <a:ext cx="1916822" cy="935537"/>
      </dsp:txXfrm>
    </dsp:sp>
    <dsp:sp modelId="{ED392C37-CB45-4FD5-A50C-BAECD35D7DF6}">
      <dsp:nvSpPr>
        <dsp:cNvPr id="0" name=""/>
        <dsp:cNvSpPr/>
      </dsp:nvSpPr>
      <dsp:spPr>
        <a:xfrm>
          <a:off x="4317558" y="2119536"/>
          <a:ext cx="1419232" cy="1419406"/>
        </a:xfrm>
        <a:prstGeom prst="ellipse">
          <a:avLst/>
        </a:prstGeom>
        <a:solidFill>
          <a:schemeClr val="accent4">
            <a:shade val="80000"/>
            <a:alpha val="50000"/>
            <a:hueOff val="-342189"/>
            <a:satOff val="0"/>
            <a:lumOff val="22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619C2F-37C3-4DC6-9D63-6D75D5751712}">
      <dsp:nvSpPr>
        <dsp:cNvPr id="0" name=""/>
        <dsp:cNvSpPr/>
      </dsp:nvSpPr>
      <dsp:spPr>
        <a:xfrm>
          <a:off x="2833277" y="3415800"/>
          <a:ext cx="1626203" cy="9355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Behavioural</a:t>
          </a:r>
        </a:p>
      </dsp:txBody>
      <dsp:txXfrm>
        <a:off x="2833277" y="3415800"/>
        <a:ext cx="1626203" cy="935537"/>
      </dsp:txXfrm>
    </dsp:sp>
    <dsp:sp modelId="{463DD7B9-D341-4DD3-9043-D7064654CAF7}">
      <dsp:nvSpPr>
        <dsp:cNvPr id="0" name=""/>
        <dsp:cNvSpPr/>
      </dsp:nvSpPr>
      <dsp:spPr>
        <a:xfrm>
          <a:off x="4029572" y="1758375"/>
          <a:ext cx="1419232" cy="1419406"/>
        </a:xfrm>
        <a:prstGeom prst="ellipse">
          <a:avLst/>
        </a:prstGeom>
        <a:solidFill>
          <a:schemeClr val="accent4">
            <a:shade val="80000"/>
            <a:alpha val="50000"/>
            <a:hueOff val="-427736"/>
            <a:satOff val="0"/>
            <a:lumOff val="28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ECFA7F-56A0-4A9D-8C0D-A3D4BA03A7C9}">
      <dsp:nvSpPr>
        <dsp:cNvPr id="0" name=""/>
        <dsp:cNvSpPr/>
      </dsp:nvSpPr>
      <dsp:spPr>
        <a:xfrm>
          <a:off x="2301065" y="2045128"/>
          <a:ext cx="1507934" cy="10225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Psychographic</a:t>
          </a:r>
        </a:p>
      </dsp:txBody>
      <dsp:txXfrm>
        <a:off x="2301065" y="2045128"/>
        <a:ext cx="1507934" cy="1022564"/>
      </dsp:txXfrm>
    </dsp:sp>
    <dsp:sp modelId="{7670841E-38A1-4B0A-A205-476E610E0A6D}">
      <dsp:nvSpPr>
        <dsp:cNvPr id="0" name=""/>
        <dsp:cNvSpPr/>
      </dsp:nvSpPr>
      <dsp:spPr>
        <a:xfrm>
          <a:off x="4131875" y="1308012"/>
          <a:ext cx="1419232" cy="1419406"/>
        </a:xfrm>
        <a:prstGeom prst="ellipse">
          <a:avLst/>
        </a:prstGeom>
        <a:solidFill>
          <a:schemeClr val="accent4">
            <a:shade val="80000"/>
            <a:alpha val="5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4035C6-3DB2-4E77-9511-61021B84907D}">
      <dsp:nvSpPr>
        <dsp:cNvPr id="0" name=""/>
        <dsp:cNvSpPr/>
      </dsp:nvSpPr>
      <dsp:spPr>
        <a:xfrm>
          <a:off x="2419335" y="826754"/>
          <a:ext cx="1537501" cy="9572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Spatial &amp; built environment</a:t>
          </a:r>
        </a:p>
      </dsp:txBody>
      <dsp:txXfrm>
        <a:off x="2419335" y="826754"/>
        <a:ext cx="1537501" cy="957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8913E-A5E2-4E25-A537-AF9E22DF5A0F}" type="datetimeFigureOut">
              <a:rPr lang="en-GB" smtClean="0"/>
              <a:t>16/09/2019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9F5FF-823F-4295-8549-F1165F3903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62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effectLst/>
              </a:rPr>
              <a:t>One new adoption increases the number of solar PV adoptions in a block group per year-quarter. This effect diminishes with distance and time.</a:t>
            </a:r>
            <a:endParaRPr lang="en-I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effectLst/>
              </a:rPr>
              <a:t>Regional PV uptake follows patterns of solar radiation, demographic characteristics, and spatial dependence across neighbouring regions, due to peer effects, local craftsmen or solar initiatives. </a:t>
            </a:r>
            <a:endParaRPr lang="en-IE" sz="1200" kern="12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effectLst/>
              </a:rPr>
              <a:t>Active peer effects are more important &amp; propagate through existing social networks rather than via neighbours who do not already know each other.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F5FF-823F-4295-8549-F1165F3903C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76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The purpose is to understand how people feel or think about a product, service, idea, or issue.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Six to eight people are selected because they have something in common.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The sessions involve a skilled moderator creating a comfortable, permissive environment to lead a series of carefully planned discussions.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F5FF-823F-4295-8549-F1165F3903C8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84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D7D0-CA88-4D88-B6B1-3D8839DD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18B73-7B95-4A5F-A7E2-92070930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7FF2F-4A66-4CF8-99A2-9000CB2C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4484-8743-4508-9F5A-4F8BC9D12884}" type="datetime1">
              <a:rPr lang="en-GB" smtClean="0"/>
              <a:t>16/09/2019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1A856-8785-417C-9334-A415CA22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1CC9A-565C-4579-B2B9-CB2593D4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6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6F9E-D2BC-4F29-95E6-199F1C5D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D2EC5-6A5F-4EC6-8C64-132BE37DA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DED3-0095-4E7D-A7A0-B5365EE6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653E-883B-4455-B067-7279F1D37E9E}" type="datetime1">
              <a:rPr lang="en-GB" smtClean="0"/>
              <a:t>16/09/2019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B0689-CA61-4C2B-AB34-BDC521A7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98D95-6D3B-447B-ADED-1A721917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10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07496-6C96-4978-AEB1-C5A1895A7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A5EB2-627B-4F93-8C2B-66A621ED3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F291C-318A-434D-A304-C88E588E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CA2C-0EB6-4B19-9843-B3A072DD061F}" type="datetime1">
              <a:rPr lang="en-GB" smtClean="0"/>
              <a:t>16/09/2019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E6E73-27D7-4830-B337-05D2E8D5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93616-7260-4EE3-A45F-6D305CA7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82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8CB7-C8D5-4BB4-A507-EA4F450F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917B8-3D04-43C8-8913-855B2DB8D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49030-2E8D-458F-BA74-F8C2A0BC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9E9-1726-4DE0-B7D8-4C875CDC619C}" type="datetime1">
              <a:rPr lang="en-GB" smtClean="0"/>
              <a:t>16/09/2019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2E64-788B-4619-92D4-2512263C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E5839-F03F-472B-8B98-E0918B87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88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6713B-385E-456A-BA0A-DDC2113C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4713-7C70-4FA6-AD81-85AA55454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3EFC6-D51B-4CAF-A798-2F1BAB70E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705A-E1D7-454C-BCCB-22E84D6D693E}" type="datetime1">
              <a:rPr lang="en-GB" smtClean="0"/>
              <a:t>16/09/2019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FF87-DBB8-404C-92B6-9F23A4F9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4EA79-81BD-485F-8E3E-1784C83C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84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6050-C47F-4097-88BA-E3452E15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2EA95-B760-4AED-9178-7DF7C72BD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59C96-A767-46CF-B598-9C968A8F0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767EA-3DA4-4F02-89B0-9554E21D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CF20-56F8-4E3E-845D-189D15F93DED}" type="datetime1">
              <a:rPr lang="en-GB" smtClean="0"/>
              <a:t>16/09/2019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74ACD-74A3-4AA2-8444-3DC68B1C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5B435-AE21-4CE9-BBF1-A17C9A03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02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233C-73BF-4C97-B9C4-A48B78FA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8DE94-0B88-48A2-95F6-3B2E3048C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FCB97-29F6-466D-A4EB-F557E2E84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96445-AC0A-49A0-8314-294387B44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4DE4D-D177-478C-84DE-8736E930F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A5C60-47DA-4F26-B13D-D21280BE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5FDF-6FEA-41EA-8987-B0F5BA4D1D7B}" type="datetime1">
              <a:rPr lang="en-GB" smtClean="0"/>
              <a:t>16/09/2019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A1A86-2337-486A-85C9-F2D41B00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56602-A0A7-4100-AF06-B5CA769D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68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FD75-D10C-48F0-93AA-3E51F8F0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227AC-1236-4883-8FD1-DE538BC2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9194-CE9C-4646-8F6C-1E2156946762}" type="datetime1">
              <a:rPr lang="en-GB" smtClean="0"/>
              <a:t>16/09/2019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9D977-E4F9-4276-A0A3-DF65A3D4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7F330-FC26-4FF1-BE9C-A0E59927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53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56559-1D31-4B29-AFCE-B5A4FE50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BFCE-F9CB-478A-9CAA-6280A67EA794}" type="datetime1">
              <a:rPr lang="en-GB" smtClean="0"/>
              <a:t>16/09/2019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82710-00BE-46E9-BE0A-59DBF023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C54E-9E91-48D6-B1F3-E3211F99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67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8DC37-664B-41BA-9151-534EB6C0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C89C9-48D1-4753-B367-8AD17C452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52C4B-8ABF-4DE1-9236-A4E84F90E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FB963-C1F8-4751-91A3-B1DF90C7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E48C-1182-4E16-B87B-4002D10E87D8}" type="datetime1">
              <a:rPr lang="en-GB" smtClean="0"/>
              <a:t>16/09/2019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281C4-4D18-4CA4-A4FC-C368B803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91608-0FE7-40FA-845A-387AB260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91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ACE4-B36B-4469-9918-4334D23D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10A00-03C7-4ADB-9CD3-8880662EB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A7F6E-DD2B-424D-A819-E5D0B7E7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AE4A0-C4A7-4863-BA60-699B6A46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233C-852C-4B6F-8C8F-BDD26310AA2C}" type="datetime1">
              <a:rPr lang="en-GB" smtClean="0"/>
              <a:t>16/09/2019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00B97-5DBD-4E68-A5AC-82558743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AE442-F48D-4B45-96CA-F9BAAB4F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52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6CCD1-96F6-4138-A772-2751BCD3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70D81-B384-43F1-BBD9-B918A58A8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3E91-48E2-4307-9B94-01C9162C0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0358-CBAC-4F36-AB90-C53A67B6EAA7}" type="datetime1">
              <a:rPr lang="en-GB" smtClean="0"/>
              <a:t>16/09/2019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9058A-00E1-421C-A605-072EFF728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2EECF-9231-481F-B3E7-5193C557F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553E9-D6E3-4A91-B46E-B17EDBFEB8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68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981BD9-AE30-473A-BDA6-6BA36216F71A}"/>
              </a:ext>
            </a:extLst>
          </p:cNvPr>
          <p:cNvSpPr txBox="1">
            <a:spLocks/>
          </p:cNvSpPr>
          <p:nvPr/>
        </p:nvSpPr>
        <p:spPr>
          <a:xfrm>
            <a:off x="1524000" y="1390476"/>
            <a:ext cx="9144000" cy="1655762"/>
          </a:xfrm>
          <a:prstGeom prst="rect">
            <a:avLst/>
          </a:prstGeom>
          <a:ln w="31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Attitudes to Renewable Energy Technologies: 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Driving Change in Irish Households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67C5E63-786B-4B5D-A53C-41AB073D728D}"/>
              </a:ext>
            </a:extLst>
          </p:cNvPr>
          <p:cNvSpPr txBox="1">
            <a:spLocks/>
          </p:cNvSpPr>
          <p:nvPr/>
        </p:nvSpPr>
        <p:spPr>
          <a:xfrm>
            <a:off x="2758696" y="3564644"/>
            <a:ext cx="6674607" cy="22733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Sanghamitra Chattopadhyay Mukherjee</a:t>
            </a:r>
          </a:p>
          <a:p>
            <a:r>
              <a:rPr lang="en-IE" sz="2000" dirty="0"/>
              <a:t>School of Economics &amp; Energy Institute, UCD</a:t>
            </a:r>
          </a:p>
          <a:p>
            <a:endParaRPr lang="en-IE" sz="2000" dirty="0"/>
          </a:p>
          <a:p>
            <a:r>
              <a:rPr lang="en-IE" sz="2000" i="1" dirty="0"/>
              <a:t>Co-authored by: Tensay Hadush Meles (UCD), Lisa Ryan (UCD), Sein Healy (Amárach Research),  </a:t>
            </a:r>
          </a:p>
          <a:p>
            <a:r>
              <a:rPr lang="en-IE" sz="2000" i="1" dirty="0"/>
              <a:t>Robert Mooney (Amárach Research) &amp; Lindsay Sharpe (ESB Networks)</a:t>
            </a:r>
          </a:p>
          <a:p>
            <a:endParaRPr lang="en-IE" sz="2000" dirty="0"/>
          </a:p>
          <a:p>
            <a:r>
              <a:rPr lang="en-IE" sz="2200" dirty="0"/>
              <a:t>17 September 2019</a:t>
            </a:r>
          </a:p>
          <a:p>
            <a:r>
              <a:rPr lang="en-IE" sz="2200" dirty="0"/>
              <a:t>UCD-ESRI Conference, Dublin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1C0E69-1ABA-447A-9F0F-DFE5F7AF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85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15E3-4C75-4D92-BBD6-BF7BA482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Summary statistics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8E27EB-3F74-4F29-853F-79A5108DA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193734" cy="40298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846B4-651F-4C5A-B362-935793EC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FAAA4C-F57D-45E5-B883-97ACDD0DB189}"/>
              </a:ext>
            </a:extLst>
          </p:cNvPr>
          <p:cNvSpPr/>
          <p:nvPr/>
        </p:nvSpPr>
        <p:spPr>
          <a:xfrm>
            <a:off x="838200" y="5761422"/>
            <a:ext cx="5940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b="0" i="0" u="none" strike="noStrike" baseline="0" dirty="0">
                <a:latin typeface="CMSS10"/>
              </a:rPr>
              <a:t>NB. Socio-demographic variables are normalised by population in each small area.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61080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3887-92E9-457F-8497-A000125E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Econometric analyses add to evidence base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5EE21A-EE81-432E-A712-80E67C3B1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E" sz="2600" dirty="0"/>
              <a:t>Poisson &amp; negative binomial models appropriate for non-normal count data.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E" sz="2600" dirty="0"/>
              <a:t>Significant variables in order of importance: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IE" dirty="0"/>
              <a:t>Long commuters.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IE" dirty="0"/>
              <a:t>Large households.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IE" dirty="0"/>
              <a:t>Dealer count.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IE" dirty="0"/>
              <a:t>Elderly population.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IE" dirty="0"/>
              <a:t>Average distance to nearest charge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IE" dirty="0"/>
              <a:t>	point.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7C92299-F18A-4F89-8FF0-1EAD28854809}"/>
              </a:ext>
            </a:extLst>
          </p:cNvPr>
          <p:cNvSpPr/>
          <p:nvPr/>
        </p:nvSpPr>
        <p:spPr>
          <a:xfrm>
            <a:off x="5370550" y="3908330"/>
            <a:ext cx="978408" cy="484632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508C7-9067-41F7-A9C3-3C106F7F2F30}"/>
              </a:ext>
            </a:extLst>
          </p:cNvPr>
          <p:cNvSpPr txBox="1"/>
          <p:nvPr/>
        </p:nvSpPr>
        <p:spPr>
          <a:xfrm>
            <a:off x="6862078" y="2846485"/>
            <a:ext cx="4946009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EV owners cluster around populous urban centres. </a:t>
            </a:r>
          </a:p>
          <a:p>
            <a:endParaRPr lang="en-IE" dirty="0"/>
          </a:p>
          <a:p>
            <a:r>
              <a:rPr lang="en-IE" dirty="0"/>
              <a:t>More EV adopters in neighbourhoods of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high socio-economic status,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perhaps in suburbs with long commute time,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large houses,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relatively younger population,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presence of dealers,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longer distances to public charge points.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4BFA4-FEF0-486C-8D49-B668B817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F9DA-5D32-484F-BEE2-8321EA07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Revisit slide 6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5DF9BF-55C8-4161-AB08-E8D5D1A2DA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694598"/>
              </p:ext>
            </p:extLst>
          </p:nvPr>
        </p:nvGraphicFramePr>
        <p:xfrm>
          <a:off x="838200" y="15589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94EE3-FFFD-41E0-9165-88B81216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20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646E-EAC8-46E5-8323-BE3A4130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Focus Groups</a:t>
            </a:r>
            <a:endParaRPr lang="en-GB" dirty="0">
              <a:solidFill>
                <a:srgbClr val="44546A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7C8A3-9C77-4EB8-8A8E-C178029A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13</a:t>
            </a:fld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0F2064B-28EE-4360-81B6-FE9F7A8D6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1600" y="1498600"/>
            <a:ext cx="6908800" cy="283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477EF0-B4FB-4306-8F20-009FB1CB4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4559300"/>
            <a:ext cx="87915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1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B330-21C8-448A-84D4-7667C39D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Online survey complements real-world data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099FD2-F4B9-4740-806F-656D35656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>
                <a:sym typeface="Wingdings" panose="05000000000000000000" pitchFamily="2" charset="2"/>
              </a:rPr>
              <a:t>We c</a:t>
            </a:r>
            <a:r>
              <a:rPr lang="en-IE" dirty="0"/>
              <a:t>ollect granular preference data using nationally-representative sample.</a:t>
            </a:r>
          </a:p>
          <a:p>
            <a:pPr marL="0" indent="0">
              <a:buNone/>
            </a:pPr>
            <a:endParaRPr lang="en-IE" dirty="0"/>
          </a:p>
          <a:p>
            <a:pPr lvl="1"/>
            <a:r>
              <a:rPr lang="en-IE" dirty="0"/>
              <a:t>3 groups of 400 adult participants, for solar panels, heat pumps and EVs. </a:t>
            </a:r>
          </a:p>
          <a:p>
            <a:pPr lvl="1"/>
            <a:endParaRPr lang="en-IE" dirty="0"/>
          </a:p>
          <a:p>
            <a:pPr lvl="1"/>
            <a:r>
              <a:rPr lang="en-IE" dirty="0"/>
              <a:t>Random sample from market research panel stratified on age, gender, region and social class.</a:t>
            </a:r>
          </a:p>
          <a:p>
            <a:pPr lvl="1"/>
            <a:endParaRPr lang="en-IE" dirty="0"/>
          </a:p>
          <a:p>
            <a:pPr lvl="1"/>
            <a:r>
              <a:rPr lang="en-IE" dirty="0"/>
              <a:t>Socio-demographic data, risk and time preferences, attitudinal variables e.g. towards new technology &amp; the environment.  </a:t>
            </a:r>
          </a:p>
          <a:p>
            <a:pPr lvl="1"/>
            <a:endParaRPr lang="en-IE" dirty="0"/>
          </a:p>
          <a:p>
            <a:pPr lvl="1"/>
            <a:r>
              <a:rPr lang="en-IE" dirty="0"/>
              <a:t>Discrete choice experiment (DCE) to identify key criteria in the renewable energy technology (RET) adoption process.</a:t>
            </a:r>
          </a:p>
          <a:p>
            <a:pPr lvl="1"/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51B8B-A6BC-4AED-B9B5-03387FB9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12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375D-9EC6-4E85-9784-5CC0135B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Demographic profile vs. national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02107-7110-46FB-AF40-047C4DDB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15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086AAF-F294-4A72-B236-2C183C755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453" y="1635125"/>
            <a:ext cx="4842961" cy="4857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CE78F1-FD3F-4BA4-AA62-744A243EA67F}"/>
              </a:ext>
            </a:extLst>
          </p:cNvPr>
          <p:cNvSpPr txBox="1"/>
          <p:nvPr/>
        </p:nvSpPr>
        <p:spPr>
          <a:xfrm>
            <a:off x="6243779" y="3065264"/>
            <a:ext cx="4475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National statistics are largely aligned with sample characteristics. </a:t>
            </a:r>
          </a:p>
        </p:txBody>
      </p:sp>
    </p:spTree>
    <p:extLst>
      <p:ext uri="{BB962C8B-B14F-4D97-AF65-F5344CB8AC3E}">
        <p14:creationId xmlns:p14="http://schemas.microsoft.com/office/powerpoint/2010/main" val="333897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D687-3597-4C2E-A1A6-573FADA8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Awareness of RETs is quite high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410A2A-9A14-4079-A496-20E699C33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991" y="1690688"/>
            <a:ext cx="9390017" cy="36107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FD101-D843-432E-B0C3-D8528AEF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76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D675-E594-46E4-82BB-3A13DE1F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Awareness of other owners is relatively poor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AD0CBE-171A-4366-B267-C527F4CD2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061" y="1690688"/>
            <a:ext cx="9547878" cy="37457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15F1C-BB6B-4AFE-AF3D-61754191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32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4DF6-9958-4CD5-8E27-DEF9C156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Social networks &amp; adverts are key communication channels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FD0416-297A-452C-9839-BDAB04ACD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482" y="1690688"/>
            <a:ext cx="9615036" cy="36949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43EB1-E4D6-4B7D-8641-A6558621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56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7C16-3A65-43E0-9AB8-C7510838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Most people adopt a wait-and-see approach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96BBED-2123-47DF-B1E5-E1E2D7955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670" y="1690688"/>
            <a:ext cx="9828659" cy="37266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93139-1C41-4F2E-A621-3A8C06DE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8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8578-F6BD-4054-A7A0-6A1D1CC1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GHG emissions from transport are rising</a:t>
            </a:r>
            <a:endParaRPr lang="en-GB" dirty="0"/>
          </a:p>
        </p:txBody>
      </p:sp>
      <p:pic>
        <p:nvPicPr>
          <p:cNvPr id="4" name="Google Shape;112;p15">
            <a:extLst>
              <a:ext uri="{FF2B5EF4-FFF2-40B4-BE49-F238E27FC236}">
                <a16:creationId xmlns:a16="http://schemas.microsoft.com/office/drawing/2014/main" id="{54971B94-BB7B-4E5C-997D-CF6F1668F7D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932504" y="2028897"/>
            <a:ext cx="4614856" cy="2800206"/>
          </a:xfrm>
          <a:prstGeom prst="rect">
            <a:avLst/>
          </a:prstGeom>
          <a:noFill/>
          <a:ln w="952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113;p15">
            <a:extLst>
              <a:ext uri="{FF2B5EF4-FFF2-40B4-BE49-F238E27FC236}">
                <a16:creationId xmlns:a16="http://schemas.microsoft.com/office/drawing/2014/main" id="{4A83407F-3B51-48CF-B513-6062E020202F}"/>
              </a:ext>
            </a:extLst>
          </p:cNvPr>
          <p:cNvSpPr txBox="1"/>
          <p:nvPr/>
        </p:nvSpPr>
        <p:spPr>
          <a:xfrm>
            <a:off x="6365047" y="1825058"/>
            <a:ext cx="4988753" cy="32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Transport accounts for about 25% of  </a:t>
            </a:r>
            <a:r>
              <a:rPr lang="en-GB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EU GHGs and is the major source of urban air pollution.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Unlike other sectors, emissions have not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seen a definitive downward trend yet.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Road transport accounts for over 70% of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emissions from the transport sector.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5304A5-B039-450F-9DBC-F26491403E96}"/>
              </a:ext>
            </a:extLst>
          </p:cNvPr>
          <p:cNvSpPr/>
          <p:nvPr/>
        </p:nvSpPr>
        <p:spPr>
          <a:xfrm>
            <a:off x="838200" y="4972418"/>
            <a:ext cx="1388522" cy="389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GB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</a:t>
            </a:r>
            <a:r>
              <a:rPr lang="en-GB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EEA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80D98-0603-41D4-8D90-4E13C520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567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FE54-01AB-439B-8DEC-8DB5BD6E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Current adopters tend to be innovators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152B1-C7F5-4E9B-8375-4355CF40C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168" y="1690688"/>
            <a:ext cx="10431663" cy="41108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FA043-BF3C-4C17-9C7C-56D63631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264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5865-D745-4796-AF47-6A904A2B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Most people care about the environment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5ED162-D154-491C-95B4-465706D8F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199" y="1690688"/>
            <a:ext cx="9653601" cy="35361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EC553-B3DA-4285-9D2D-6F179A2E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894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754D-E2CA-4669-8EAA-1DF55614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Non-adopters tend to care even more!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E2F3D4-D498-4AF4-8DBA-E7FA5BBE9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292" y="1690688"/>
            <a:ext cx="9571416" cy="35091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0E0A2-E9C3-4F35-8030-E8D711D1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631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5B47-E298-4D2F-AD46-A9374832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More adopters report being risk-takers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03AF4-8E71-48A9-A0C3-8C6B6323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5FCE0-720A-4F72-A679-B01376CAF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6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20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8CD8A-5547-4011-ACF5-0AC9AF88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Most seem forward looking but adopters less so and present bias exists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18C56B-25F2-4A63-A3D7-9493AB0E5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20" y="1690688"/>
            <a:ext cx="9715559" cy="37091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853DB-8A9D-464D-9192-EBA7345D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583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8D8E-DEA8-4147-BFDE-1F1D0753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Evidence from pairwise t-tests closely resembles our econometric results</a:t>
            </a:r>
            <a:b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GB" dirty="0">
              <a:solidFill>
                <a:srgbClr val="625E5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F23D-AE6C-4745-A686-7072B463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37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Adopters (n=203) &amp; non-adopters (n=1005).</a:t>
            </a:r>
          </a:p>
          <a:p>
            <a:r>
              <a:rPr lang="en-GB" dirty="0"/>
              <a:t>Adopters are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Younger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Male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Employed full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Higher socio-economic status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Live in newer residences, large size/families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Have higher energy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Larger social networks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More aware of RET, willing to take risks, present biased, take personal responsibility.</a:t>
            </a:r>
          </a:p>
          <a:p>
            <a:endParaRPr lang="en-GB" dirty="0"/>
          </a:p>
          <a:p>
            <a:r>
              <a:rPr lang="en-GB" dirty="0"/>
              <a:t>Policy implications.</a:t>
            </a:r>
          </a:p>
          <a:p>
            <a:endParaRPr lang="en-GB" dirty="0"/>
          </a:p>
          <a:p>
            <a:r>
              <a:rPr lang="en-GB" dirty="0"/>
              <a:t>Can create typology of households to predict near future geographic uptake.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13AF9-3B3C-4650-8B1F-C102102F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812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8EAE6-7057-4EA8-9A81-08A94D5A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6CA72-D191-4ABC-BDBF-BA298AAE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857" y="284956"/>
            <a:ext cx="5638285" cy="62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65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D8D7-EF80-41F3-AE03-A04A51F0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25E5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few policy implications…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2A4F4-57CD-453D-AC7F-C11D6A7CF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Monetary incentives are most important, especially in the short term. </a:t>
            </a:r>
          </a:p>
          <a:p>
            <a:endParaRPr lang="en-GB" dirty="0"/>
          </a:p>
          <a:p>
            <a:r>
              <a:rPr lang="en-IE" dirty="0"/>
              <a:t>Attitudes towards sustainability not sufficient predictors of uptake </a:t>
            </a:r>
            <a:r>
              <a:rPr lang="en-IE" dirty="0">
                <a:sym typeface="Wingdings" panose="05000000000000000000" pitchFamily="2" charset="2"/>
              </a:rPr>
              <a:t> </a:t>
            </a:r>
            <a:r>
              <a:rPr lang="en-IE" dirty="0"/>
              <a:t>policies must help translate attitudes into pro-environment behaviour.</a:t>
            </a:r>
          </a:p>
          <a:p>
            <a:endParaRPr lang="en-IE" dirty="0"/>
          </a:p>
          <a:p>
            <a:r>
              <a:rPr lang="en-IE" dirty="0"/>
              <a:t>Better understanding of specific technology will help defuse uncertainty &amp; inertia.</a:t>
            </a:r>
          </a:p>
          <a:p>
            <a:endParaRPr lang="en-IE" dirty="0"/>
          </a:p>
          <a:p>
            <a:r>
              <a:rPr lang="en-IE" dirty="0"/>
              <a:t>Inclusive non-monetary benefits help ensure benefits pertain to the long term </a:t>
            </a:r>
            <a:r>
              <a:rPr lang="en-IE" dirty="0">
                <a:sym typeface="Wingdings" panose="05000000000000000000" pitchFamily="2" charset="2"/>
              </a:rPr>
              <a:t> e.g. public charging network for EVs</a:t>
            </a:r>
            <a:r>
              <a:rPr lang="en-IE" dirty="0"/>
              <a:t>.</a:t>
            </a:r>
          </a:p>
          <a:p>
            <a:endParaRPr lang="en-IE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3FE8-FA0D-4901-865C-C7B2118A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743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55950-DD69-4A38-956D-07094C4B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998"/>
            <a:ext cx="10515600" cy="1170506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rgbClr val="625E5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High adoption areas appear to be close together in current policy scenario</a:t>
            </a:r>
            <a:br>
              <a:rPr lang="en-IE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24E66-D2DC-4615-AFC9-94376655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28</a:t>
            </a:fld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36A2574-9738-414D-933F-55399CA4B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5632"/>
            <a:ext cx="3076154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CB1F7C-4752-46E5-AC56-3D18B5FA1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174" y="1535632"/>
            <a:ext cx="3076155" cy="43513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B39A44-A4CA-4F35-977A-078A38EFA7B9}"/>
              </a:ext>
            </a:extLst>
          </p:cNvPr>
          <p:cNvSpPr/>
          <p:nvPr/>
        </p:nvSpPr>
        <p:spPr>
          <a:xfrm>
            <a:off x="974232" y="5933560"/>
            <a:ext cx="4889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i="1" dirty="0">
                <a:latin typeface="CMSSI10"/>
              </a:rPr>
              <a:t>Source: </a:t>
            </a:r>
            <a:r>
              <a:rPr lang="en-IE" dirty="0">
                <a:latin typeface="CMSSI10"/>
              </a:rPr>
              <a:t>Author's illustrations using ESB ecars data.</a:t>
            </a:r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5AC46F-5F27-4C23-85F3-FE9F7233E2F9}"/>
              </a:ext>
            </a:extLst>
          </p:cNvPr>
          <p:cNvSpPr/>
          <p:nvPr/>
        </p:nvSpPr>
        <p:spPr>
          <a:xfrm>
            <a:off x="6960564" y="1818475"/>
            <a:ext cx="406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ea typeface="Source Sans Pro" panose="020B0503030403020204" pitchFamily="34" charset="0"/>
              </a:rPr>
              <a:t>EV adoption in Dublin moved from south to centre-north between 2011 &amp; 2017.</a:t>
            </a:r>
          </a:p>
          <a:p>
            <a:endParaRPr lang="en-GB" sz="2400" dirty="0">
              <a:ea typeface="Source Sans Pro" panose="020B0503030403020204" pitchFamily="34" charset="0"/>
            </a:endParaRPr>
          </a:p>
          <a:p>
            <a:endParaRPr lang="en-GB" sz="2400" dirty="0"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r>
              <a:rPr lang="en-GB" sz="2400" dirty="0">
                <a:ea typeface="Source Sans Pro" panose="020B0503030403020204" pitchFamily="34" charset="0"/>
                <a:sym typeface="Wingdings" panose="05000000000000000000" pitchFamily="2" charset="2"/>
              </a:rPr>
              <a:t>Introduction of </a:t>
            </a:r>
            <a:r>
              <a:rPr lang="en-GB" sz="2400" dirty="0"/>
              <a:t>€5,000 purchase grant, lower road tax of €120, zero rate of Vehicle Registration Tax (VRT) relief of up to €5,000</a:t>
            </a:r>
            <a:r>
              <a:rPr lang="en-GB" sz="2400" dirty="0">
                <a:ea typeface="Source Sans Pro" panose="020B05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322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7BFD-D763-4C83-A5A5-F2AE6F66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Questions?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0BB3AD-99A7-4260-8427-68BAA997A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Thanks for your attention!</a:t>
            </a:r>
          </a:p>
          <a:p>
            <a:pPr marL="0" indent="0">
              <a:buNone/>
            </a:pPr>
            <a:endParaRPr lang="en-GB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lnSpc>
                <a:spcPct val="120000"/>
              </a:lnSpc>
              <a:buNone/>
            </a:pPr>
            <a:endParaRPr lang="en-GB" dirty="0"/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en-GB" dirty="0"/>
              <a:t>Thanks to ESB networks, </a:t>
            </a:r>
            <a:r>
              <a:rPr lang="en-GB" dirty="0" err="1"/>
              <a:t>Amárach</a:t>
            </a:r>
            <a:r>
              <a:rPr lang="en-GB" dirty="0"/>
              <a:t> Research, Science </a:t>
            </a:r>
            <a:r>
              <a:rPr lang="en-GB"/>
              <a:t>Foundation Ireland </a:t>
            </a:r>
            <a:r>
              <a:rPr lang="en-GB" dirty="0"/>
              <a:t>and the Irish Research Council for their collaboration and/or for funding this work. 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C69AF-6B56-4AD9-B141-3C5D674E1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00" y="2317682"/>
            <a:ext cx="5558000" cy="28334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9E76E6-8D5D-47BD-A757-3F67CE96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99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32EE-8013-4157-BF37-8A484EC1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Pros of electric vehicles (EVs) outweigh cons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C1F092-8F8D-49BC-A8D8-B40CBBFF1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0603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D0D2-81A5-4B08-891A-341DD52C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93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16B-14F1-42BA-A4CA-59B1B9AB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Early adopter studies have been growing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11B7AE-B047-4BCC-AC02-8EFBB912A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IE" dirty="0"/>
              <a:t>Egbue &amp; Long (2012) surveyed technology enthusiasts in the US.</a:t>
            </a:r>
          </a:p>
          <a:p>
            <a:pPr marL="0" indent="0">
              <a:lnSpc>
                <a:spcPct val="100000"/>
              </a:lnSpc>
              <a:buNone/>
            </a:pPr>
            <a:endParaRPr lang="en-IE" sz="2000" dirty="0"/>
          </a:p>
          <a:p>
            <a:pPr marL="0" indent="0">
              <a:lnSpc>
                <a:spcPct val="100000"/>
              </a:lnSpc>
              <a:buNone/>
            </a:pPr>
            <a:endParaRPr lang="en-IE" sz="2000" dirty="0"/>
          </a:p>
          <a:p>
            <a:pPr marL="0" indent="0">
              <a:lnSpc>
                <a:spcPct val="100000"/>
              </a:lnSpc>
              <a:buNone/>
            </a:pPr>
            <a:endParaRPr lang="en-IE" sz="2000" dirty="0"/>
          </a:p>
          <a:p>
            <a:pPr marL="0" indent="0">
              <a:lnSpc>
                <a:spcPct val="100000"/>
              </a:lnSpc>
              <a:buNone/>
            </a:pPr>
            <a:endParaRPr lang="en-IE" sz="2000" dirty="0"/>
          </a:p>
          <a:p>
            <a:endParaRPr lang="en-IE" dirty="0"/>
          </a:p>
          <a:p>
            <a:r>
              <a:rPr lang="en-IE" dirty="0"/>
              <a:t>Plotz et al. (2014) sample early EV adopters &amp; non-adopters who intend to adopt in Germany.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Adopters primarily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IE" dirty="0"/>
              <a:t>middle-aged,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IE" dirty="0"/>
              <a:t>male,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IE" dirty="0"/>
              <a:t>of high socio-economic status,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IE" dirty="0"/>
              <a:t>living in rural areas with several household members, often children,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IE" dirty="0"/>
              <a:t>interested in trying out technical innovations,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IE" dirty="0"/>
              <a:t>less concerned with comfort.</a:t>
            </a:r>
            <a:endParaRPr lang="en-IE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702BD4-D748-4CDE-934B-51814CC80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216" y="2239204"/>
            <a:ext cx="7925487" cy="13839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2174BE-01CA-46D1-90F1-FB3913BE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78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B2C7-2CB9-48EE-BD40-79CB1A0D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But characteristics are not well established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62E5F8-83C1-44FE-87C2-B8B179B9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IE" sz="2600" dirty="0"/>
              <a:t>Curtin et al. (2009) survey a representative U.S. sample.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sz="2200" dirty="0"/>
              <a:t>Gender &amp; location are not clear predictors.</a:t>
            </a:r>
          </a:p>
          <a:p>
            <a:endParaRPr lang="en-IE" sz="2600" dirty="0"/>
          </a:p>
          <a:p>
            <a:r>
              <a:rPr lang="en-IE" sz="2600" dirty="0"/>
              <a:t>Sierzchula et al. (2014) conduct a multi-national study.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sz="2200" dirty="0"/>
              <a:t>Charging infrastructure is the best predictor of a country's EV market share.</a:t>
            </a:r>
          </a:p>
          <a:p>
            <a:endParaRPr lang="en-IE" sz="2600" dirty="0"/>
          </a:p>
          <a:p>
            <a:r>
              <a:rPr lang="en-IE" sz="2600" dirty="0"/>
              <a:t>Graziano &amp; Gillingham (2015), Darshing (2017), Palm (2017) analyse secondary datasets spatially.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sz="2200" dirty="0"/>
              <a:t>Peer effects affect regional PV uptake in the US, Germany &amp; Sweden.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E3EF75-9F0B-4961-A3A3-A246FE65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6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BA94-B289-4CA7-814E-90B0D42E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identified seven determinants of uptake 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BE9A13-0354-4864-9FAA-B0F2CBF06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3132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BD5C9-755A-4A3A-B496-B073B8D4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04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E76B-1B26-4021-A969-5875AF94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 question?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59BA1E-7F3C-45C0-995F-9B06195A1D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833846"/>
              </p:ext>
            </p:extLst>
          </p:nvPr>
        </p:nvGraphicFramePr>
        <p:xfrm>
          <a:off x="1965960" y="578326"/>
          <a:ext cx="10515600" cy="5914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91693-A9F3-4BE2-A5F3-74B6C71F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41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C199C-A9DF-40CC-8FC4-23809E9C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technology adoption is in early stages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B25334-C392-42F4-9A27-57D201D87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Only 23 EVs in 2010 </a:t>
            </a:r>
            <a:r>
              <a:rPr lang="en-IE" dirty="0">
                <a:sym typeface="Wingdings" panose="05000000000000000000" pitchFamily="2" charset="2"/>
              </a:rPr>
              <a:t></a:t>
            </a:r>
            <a:r>
              <a:rPr lang="en-IE" dirty="0"/>
              <a:t> cumulative uptake of 1,759 by 2016.</a:t>
            </a:r>
          </a:p>
          <a:p>
            <a:pPr lvl="1"/>
            <a:r>
              <a:rPr lang="en-IE" dirty="0"/>
              <a:t>1,179 of these adopted in 2015 and 2016 alone.</a:t>
            </a:r>
          </a:p>
          <a:p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C2B273-0F84-4B71-AD0E-B83D01F1B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724956"/>
              </p:ext>
            </p:extLst>
          </p:nvPr>
        </p:nvGraphicFramePr>
        <p:xfrm>
          <a:off x="1629329" y="3026639"/>
          <a:ext cx="8128000" cy="238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835811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63865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FFC000"/>
                          </a:solidFill>
                        </a:rPr>
                        <a:t>Count of adopters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FFC000"/>
                          </a:solidFill>
                        </a:rPr>
                        <a:t>No. of Small Areas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241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0</a:t>
                      </a:r>
                    </a:p>
                    <a:p>
                      <a:r>
                        <a:rPr lang="en-IE" dirty="0"/>
                        <a:t>1</a:t>
                      </a:r>
                    </a:p>
                    <a:p>
                      <a:r>
                        <a:rPr lang="en-IE" dirty="0"/>
                        <a:t>2</a:t>
                      </a:r>
                    </a:p>
                    <a:p>
                      <a:r>
                        <a:rPr lang="en-IE" dirty="0"/>
                        <a:t>3</a:t>
                      </a:r>
                    </a:p>
                    <a:p>
                      <a:r>
                        <a:rPr lang="en-IE" dirty="0"/>
                        <a:t>4</a:t>
                      </a:r>
                    </a:p>
                    <a:p>
                      <a:r>
                        <a:rPr lang="en-IE" dirty="0"/>
                        <a:t>5</a:t>
                      </a:r>
                    </a:p>
                    <a:p>
                      <a:r>
                        <a:rPr lang="en-IE" dirty="0"/>
                        <a:t>15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16892</a:t>
                      </a:r>
                    </a:p>
                    <a:p>
                      <a:r>
                        <a:rPr lang="en-I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1520</a:t>
                      </a:r>
                    </a:p>
                    <a:p>
                      <a:r>
                        <a:rPr lang="en-I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</a:p>
                    <a:p>
                      <a:r>
                        <a:rPr lang="en-I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  <a:p>
                      <a:r>
                        <a:rPr lang="en-I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r>
                        <a:rPr lang="en-I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r>
                        <a:rPr lang="en-I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E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3758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91A65C5-8472-4123-9A2A-5B7A6E048FA0}"/>
              </a:ext>
            </a:extLst>
          </p:cNvPr>
          <p:cNvSpPr/>
          <p:nvPr/>
        </p:nvSpPr>
        <p:spPr>
          <a:xfrm>
            <a:off x="1629329" y="5608395"/>
            <a:ext cx="2346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i="1" dirty="0">
                <a:latin typeface="CMSSI10"/>
              </a:rPr>
              <a:t>Source: </a:t>
            </a:r>
            <a:r>
              <a:rPr lang="en-IE" dirty="0">
                <a:latin typeface="CMSSI10"/>
              </a:rPr>
              <a:t>ESB ecars data.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2F8326-632E-4FD1-BDB4-F5BD994A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79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C521-3B3E-4490-87DA-E5BB7F1A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Heat maps show geographic clusters</a:t>
            </a:r>
            <a:endParaRPr lang="en-GB" dirty="0"/>
          </a:p>
        </p:txBody>
      </p:sp>
      <p:pic>
        <p:nvPicPr>
          <p:cNvPr id="4" name="Google Shape;232;p25">
            <a:extLst>
              <a:ext uri="{FF2B5EF4-FFF2-40B4-BE49-F238E27FC236}">
                <a16:creationId xmlns:a16="http://schemas.microsoft.com/office/drawing/2014/main" id="{5B5AEDD8-EAB1-40FD-A5F6-CA37A5584DC8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926479" y="1817750"/>
            <a:ext cx="2597121" cy="3676207"/>
          </a:xfrm>
          <a:prstGeom prst="rect">
            <a:avLst/>
          </a:prstGeom>
          <a:noFill/>
          <a:ln w="3175">
            <a:solidFill>
              <a:schemeClr val="accent4"/>
            </a:solidFill>
          </a:ln>
        </p:spPr>
      </p:pic>
      <p:pic>
        <p:nvPicPr>
          <p:cNvPr id="5" name="Google Shape;241;p26" descr="D:\OHSA_EV adopters.tif">
            <a:extLst>
              <a:ext uri="{FF2B5EF4-FFF2-40B4-BE49-F238E27FC236}">
                <a16:creationId xmlns:a16="http://schemas.microsoft.com/office/drawing/2014/main" id="{3DC635D3-5B93-4431-A2D5-15DFDC06E40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3600" y="1817750"/>
            <a:ext cx="2480286" cy="3676208"/>
          </a:xfrm>
          <a:prstGeom prst="rect">
            <a:avLst/>
          </a:prstGeom>
          <a:noFill/>
          <a:ln w="3175">
            <a:solidFill>
              <a:schemeClr val="accent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1BF810-D085-4A61-8A69-A36ECF08BAC9}"/>
              </a:ext>
            </a:extLst>
          </p:cNvPr>
          <p:cNvSpPr/>
          <p:nvPr/>
        </p:nvSpPr>
        <p:spPr>
          <a:xfrm>
            <a:off x="6032442" y="25518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dirty="0">
                <a:latin typeface="CMSS10"/>
              </a:rPr>
              <a:t>Adopters mainly cluster around major urban centres - Dublin and Cork.</a:t>
            </a:r>
          </a:p>
          <a:p>
            <a:endParaRPr lang="en-IE" dirty="0">
              <a:latin typeface="CMSS10"/>
            </a:endParaRPr>
          </a:p>
          <a:p>
            <a:endParaRPr lang="en-IE" dirty="0">
              <a:latin typeface="CMSS10"/>
            </a:endParaRPr>
          </a:p>
          <a:p>
            <a:r>
              <a:rPr lang="en-IE" dirty="0"/>
              <a:t>We combine CSO census data &amp; ESB ecars to create our dataset.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26FE7-BB15-4E1E-A13D-34D8EC47E794}"/>
              </a:ext>
            </a:extLst>
          </p:cNvPr>
          <p:cNvSpPr/>
          <p:nvPr/>
        </p:nvSpPr>
        <p:spPr>
          <a:xfrm>
            <a:off x="1050432" y="5493957"/>
            <a:ext cx="4889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i="1" dirty="0">
                <a:latin typeface="CMSSI10"/>
              </a:rPr>
              <a:t>Source: </a:t>
            </a:r>
            <a:r>
              <a:rPr lang="en-IE" dirty="0">
                <a:latin typeface="CMSSI10"/>
              </a:rPr>
              <a:t>Author's illustrations using ESB ecars data.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ECF32-DFD7-467D-9816-47149BF1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401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1135</Words>
  <Application>Microsoft Office PowerPoint</Application>
  <PresentationFormat>Widescreen</PresentationFormat>
  <Paragraphs>221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CMSS10</vt:lpstr>
      <vt:lpstr>CMSSI10</vt:lpstr>
      <vt:lpstr>Source Sans Pro</vt:lpstr>
      <vt:lpstr>Wingdings</vt:lpstr>
      <vt:lpstr>Office Theme</vt:lpstr>
      <vt:lpstr>PowerPoint Presentation</vt:lpstr>
      <vt:lpstr>GHG emissions from transport are rising</vt:lpstr>
      <vt:lpstr>Pros of electric vehicles (EVs) outweigh cons</vt:lpstr>
      <vt:lpstr>Early adopter studies have been growing</vt:lpstr>
      <vt:lpstr>But characteristics are not well established</vt:lpstr>
      <vt:lpstr>We identified seven determinants of uptake </vt:lpstr>
      <vt:lpstr>Research question?</vt:lpstr>
      <vt:lpstr>New technology adoption is in early stages</vt:lpstr>
      <vt:lpstr>Heat maps show geographic clusters</vt:lpstr>
      <vt:lpstr>Summary statistics</vt:lpstr>
      <vt:lpstr>Econometric analyses add to evidence base</vt:lpstr>
      <vt:lpstr>Revisit slide 6</vt:lpstr>
      <vt:lpstr>Focus Groups</vt:lpstr>
      <vt:lpstr>Online survey complements real-world data</vt:lpstr>
      <vt:lpstr>Demographic profile vs. national statistics</vt:lpstr>
      <vt:lpstr>Awareness of RETs is quite high</vt:lpstr>
      <vt:lpstr>Awareness of other owners is relatively poor</vt:lpstr>
      <vt:lpstr>Social networks &amp; adverts are key communication channels </vt:lpstr>
      <vt:lpstr>Most people adopt a wait-and-see approach</vt:lpstr>
      <vt:lpstr>Current adopters tend to be innovators</vt:lpstr>
      <vt:lpstr>Most people care about the environment </vt:lpstr>
      <vt:lpstr>Non-adopters tend to care even more!</vt:lpstr>
      <vt:lpstr>More adopters report being risk-takers</vt:lpstr>
      <vt:lpstr>Most seem forward looking but adopters less so and present bias exists</vt:lpstr>
      <vt:lpstr>Evidence from pairwise t-tests closely resembles our econometric results </vt:lpstr>
      <vt:lpstr>PowerPoint Presentation</vt:lpstr>
      <vt:lpstr>A few policy implications…</vt:lpstr>
      <vt:lpstr>High adoption areas appear to be close together in current policy scenario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Sangha Sangha</dc:creator>
  <cp:lastModifiedBy>Muireann Lynch</cp:lastModifiedBy>
  <cp:revision>106</cp:revision>
  <dcterms:created xsi:type="dcterms:W3CDTF">2019-08-19T13:17:36Z</dcterms:created>
  <dcterms:modified xsi:type="dcterms:W3CDTF">2019-09-16T15:21:35Z</dcterms:modified>
</cp:coreProperties>
</file>