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69" r:id="rId4"/>
    <p:sldId id="280" r:id="rId5"/>
    <p:sldId id="282" r:id="rId6"/>
    <p:sldId id="281" r:id="rId7"/>
    <p:sldId id="279" r:id="rId8"/>
    <p:sldId id="270" r:id="rId9"/>
    <p:sldId id="271" r:id="rId10"/>
    <p:sldId id="291" r:id="rId11"/>
    <p:sldId id="257" r:id="rId12"/>
    <p:sldId id="267" r:id="rId13"/>
    <p:sldId id="285" r:id="rId14"/>
    <p:sldId id="272" r:id="rId15"/>
    <p:sldId id="286" r:id="rId16"/>
    <p:sldId id="287" r:id="rId17"/>
    <p:sldId id="288" r:id="rId18"/>
    <p:sldId id="290" r:id="rId19"/>
    <p:sldId id="294" r:id="rId20"/>
    <p:sldId id="261" r:id="rId21"/>
    <p:sldId id="260" r:id="rId22"/>
    <p:sldId id="265" r:id="rId23"/>
    <p:sldId id="266" r:id="rId24"/>
    <p:sldId id="275" r:id="rId25"/>
    <p:sldId id="27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3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7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9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44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72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2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67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95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69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44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7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B9A66-BCBF-4D8D-99AB-FFB35EA0C0F5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4D1D-FA3A-43F2-ABE7-D062A2BFF1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39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761" y="1249680"/>
            <a:ext cx="9824719" cy="424688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Low Carbon Future of Transport: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Integrated Transport Model Coupling with Computable General Equilibrium Model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Shiyu Yan 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(Economic and Social Research Institute, ESRI, Ireland)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Kelly de Bruin (ESRI), Emer Dennehy (SEAI)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6F36B9-DEE2-49FA-BD2A-40BD6346E00C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09F15F-1BF2-4608-BC8E-88B5A35C1AD1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FC3AFA-FAFC-437E-9C74-8C3F05CE1B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4BFAB9-445B-4CF2-8FD3-C79930BAD022}"/>
              </a:ext>
            </a:extLst>
          </p:cNvPr>
          <p:cNvSpPr txBox="1"/>
          <p:nvPr/>
        </p:nvSpPr>
        <p:spPr>
          <a:xfrm>
            <a:off x="7100711" y="6100043"/>
            <a:ext cx="5091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ESRI-UCD energy research conference. 2019/09/17</a:t>
            </a:r>
          </a:p>
        </p:txBody>
      </p:sp>
    </p:spTree>
    <p:extLst>
      <p:ext uri="{BB962C8B-B14F-4D97-AF65-F5344CB8AC3E}">
        <p14:creationId xmlns:p14="http://schemas.microsoft.com/office/powerpoint/2010/main" val="4235322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8C81CD-BCC2-4BC3-88D1-E2B46C6D3B89}"/>
              </a:ext>
            </a:extLst>
          </p:cNvPr>
          <p:cNvSpPr/>
          <p:nvPr/>
        </p:nvSpPr>
        <p:spPr>
          <a:xfrm>
            <a:off x="0" y="-20956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D21AD-28DE-4015-9282-506AF6A0F5E9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C50C45-86D3-43A1-A31D-8CE1F1DE3C9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-20320"/>
            <a:ext cx="2397760" cy="100304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2C2725A-6838-4A55-9AF1-6ABB27209F2B}"/>
              </a:ext>
            </a:extLst>
          </p:cNvPr>
          <p:cNvSpPr/>
          <p:nvPr/>
        </p:nvSpPr>
        <p:spPr>
          <a:xfrm>
            <a:off x="1758535" y="1487813"/>
            <a:ext cx="7589578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Freight Transport Demand Module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Freight Vehicle Stock Module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 Freight Vehicle Fuel Consumption/Emission Module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8C526E-46D8-4F70-947C-24DD66B3F183}"/>
              </a:ext>
            </a:extLst>
          </p:cNvPr>
          <p:cNvSpPr/>
          <p:nvPr/>
        </p:nvSpPr>
        <p:spPr>
          <a:xfrm>
            <a:off x="1127760" y="1124817"/>
            <a:ext cx="2608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</a:t>
            </a:r>
          </a:p>
        </p:txBody>
      </p:sp>
    </p:spTree>
    <p:extLst>
      <p:ext uri="{BB962C8B-B14F-4D97-AF65-F5344CB8AC3E}">
        <p14:creationId xmlns:p14="http://schemas.microsoft.com/office/powerpoint/2010/main" val="314630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42290" y="1682633"/>
            <a:ext cx="2118731" cy="5687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Freight transport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71243" y="2500627"/>
            <a:ext cx="1680116" cy="4386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61604" y="2493339"/>
            <a:ext cx="1724721" cy="4386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Rail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18110" y="3361310"/>
            <a:ext cx="1192601" cy="4386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Diesel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432737" y="3368758"/>
            <a:ext cx="1174584" cy="4386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62610" y="4192983"/>
            <a:ext cx="1433084" cy="5222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band LGV1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87148" y="5794531"/>
            <a:ext cx="1680116" cy="7449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 years of registration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509240" y="4197015"/>
            <a:ext cx="1439423" cy="5222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band HGV5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659231" y="3889388"/>
            <a:ext cx="1154442" cy="460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Discrete choice model</a:t>
            </a:r>
          </a:p>
        </p:txBody>
      </p:sp>
      <p:cxnSp>
        <p:nvCxnSpPr>
          <p:cNvPr id="31" name="Straight Arrow Connector 30"/>
          <p:cNvCxnSpPr>
            <a:stCxn id="4" idx="2"/>
            <a:endCxn id="9" idx="0"/>
          </p:cNvCxnSpPr>
          <p:nvPr/>
        </p:nvCxnSpPr>
        <p:spPr>
          <a:xfrm flipH="1">
            <a:off x="2123965" y="2251345"/>
            <a:ext cx="1777691" cy="241994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2"/>
            <a:endCxn id="8" idx="0"/>
          </p:cNvCxnSpPr>
          <p:nvPr/>
        </p:nvCxnSpPr>
        <p:spPr>
          <a:xfrm>
            <a:off x="3901656" y="2251345"/>
            <a:ext cx="1909645" cy="249282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  <a:stCxn id="8" idx="2"/>
            <a:endCxn id="10" idx="0"/>
          </p:cNvCxnSpPr>
          <p:nvPr/>
        </p:nvCxnSpPr>
        <p:spPr>
          <a:xfrm flipH="1">
            <a:off x="3014411" y="2939242"/>
            <a:ext cx="2796890" cy="422068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  <a:stCxn id="8" idx="2"/>
            <a:endCxn id="11" idx="0"/>
          </p:cNvCxnSpPr>
          <p:nvPr/>
        </p:nvCxnSpPr>
        <p:spPr>
          <a:xfrm>
            <a:off x="5811301" y="2939242"/>
            <a:ext cx="208728" cy="429516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stCxn id="10" idx="2"/>
            <a:endCxn id="19" idx="0"/>
          </p:cNvCxnSpPr>
          <p:nvPr/>
        </p:nvCxnSpPr>
        <p:spPr>
          <a:xfrm>
            <a:off x="3014411" y="3799925"/>
            <a:ext cx="1214541" cy="39709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  <a:stCxn id="10" idx="2"/>
            <a:endCxn id="13" idx="0"/>
          </p:cNvCxnSpPr>
          <p:nvPr/>
        </p:nvCxnSpPr>
        <p:spPr>
          <a:xfrm flipH="1">
            <a:off x="2279152" y="3799925"/>
            <a:ext cx="735259" cy="393058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12">
            <a:extLst>
              <a:ext uri="{FF2B5EF4-FFF2-40B4-BE49-F238E27FC236}">
                <a16:creationId xmlns:a16="http://schemas.microsoft.com/office/drawing/2014/main" id="{D5A0D4F1-56C1-4A83-A28F-9B480D7BBF3B}"/>
              </a:ext>
            </a:extLst>
          </p:cNvPr>
          <p:cNvSpPr/>
          <p:nvPr/>
        </p:nvSpPr>
        <p:spPr>
          <a:xfrm>
            <a:off x="830421" y="5349456"/>
            <a:ext cx="1156014" cy="5222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Vintage 1999</a:t>
            </a:r>
          </a:p>
        </p:txBody>
      </p:sp>
      <p:sp>
        <p:nvSpPr>
          <p:cNvPr id="41" name="Rounded Rectangle 10">
            <a:extLst>
              <a:ext uri="{FF2B5EF4-FFF2-40B4-BE49-F238E27FC236}">
                <a16:creationId xmlns:a16="http://schemas.microsoft.com/office/drawing/2014/main" id="{62D1AA13-C438-47DD-A7CA-708ED650C76B}"/>
              </a:ext>
            </a:extLst>
          </p:cNvPr>
          <p:cNvSpPr/>
          <p:nvPr/>
        </p:nvSpPr>
        <p:spPr>
          <a:xfrm>
            <a:off x="7373985" y="3368757"/>
            <a:ext cx="1171775" cy="4386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DFAECE1-CAFE-4851-97C2-31BA9037CE46}"/>
              </a:ext>
            </a:extLst>
          </p:cNvPr>
          <p:cNvCxnSpPr>
            <a:cxnSpLocks/>
            <a:stCxn id="8" idx="2"/>
            <a:endCxn id="41" idx="0"/>
          </p:cNvCxnSpPr>
          <p:nvPr/>
        </p:nvCxnSpPr>
        <p:spPr>
          <a:xfrm>
            <a:off x="5811301" y="2939242"/>
            <a:ext cx="2148572" cy="429515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21">
            <a:extLst>
              <a:ext uri="{FF2B5EF4-FFF2-40B4-BE49-F238E27FC236}">
                <a16:creationId xmlns:a16="http://schemas.microsoft.com/office/drawing/2014/main" id="{3D88161C-3635-4D37-8557-5E6C8D42A14C}"/>
              </a:ext>
            </a:extLst>
          </p:cNvPr>
          <p:cNvSpPr/>
          <p:nvPr/>
        </p:nvSpPr>
        <p:spPr>
          <a:xfrm>
            <a:off x="2856146" y="4230212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…</a:t>
            </a:r>
          </a:p>
        </p:txBody>
      </p:sp>
      <p:sp>
        <p:nvSpPr>
          <p:cNvPr id="60" name="Rounded Rectangle 12">
            <a:extLst>
              <a:ext uri="{FF2B5EF4-FFF2-40B4-BE49-F238E27FC236}">
                <a16:creationId xmlns:a16="http://schemas.microsoft.com/office/drawing/2014/main" id="{0B324567-3C8E-4966-909E-B99B56A4AA1A}"/>
              </a:ext>
            </a:extLst>
          </p:cNvPr>
          <p:cNvSpPr/>
          <p:nvPr/>
        </p:nvSpPr>
        <p:spPr>
          <a:xfrm>
            <a:off x="5158511" y="4188950"/>
            <a:ext cx="1484377" cy="5222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band LGV1</a:t>
            </a:r>
          </a:p>
        </p:txBody>
      </p:sp>
      <p:sp>
        <p:nvSpPr>
          <p:cNvPr id="61" name="Rounded Rectangle 18">
            <a:extLst>
              <a:ext uri="{FF2B5EF4-FFF2-40B4-BE49-F238E27FC236}">
                <a16:creationId xmlns:a16="http://schemas.microsoft.com/office/drawing/2014/main" id="{BE9F05EB-9AE4-4DFA-8C48-BF5A8127711C}"/>
              </a:ext>
            </a:extLst>
          </p:cNvPr>
          <p:cNvSpPr/>
          <p:nvPr/>
        </p:nvSpPr>
        <p:spPr>
          <a:xfrm>
            <a:off x="7117345" y="4192982"/>
            <a:ext cx="1428415" cy="5222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band HGV5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C4988F2-204C-4D29-B42D-BA12D7164418}"/>
              </a:ext>
            </a:extLst>
          </p:cNvPr>
          <p:cNvCxnSpPr>
            <a:cxnSpLocks/>
            <a:stCxn id="11" idx="2"/>
            <a:endCxn id="61" idx="0"/>
          </p:cNvCxnSpPr>
          <p:nvPr/>
        </p:nvCxnSpPr>
        <p:spPr>
          <a:xfrm>
            <a:off x="6020029" y="3807373"/>
            <a:ext cx="1811524" cy="385609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FDE78D0-3BFA-46BE-A96F-B9A82DC4E1E8}"/>
              </a:ext>
            </a:extLst>
          </p:cNvPr>
          <p:cNvCxnSpPr>
            <a:cxnSpLocks/>
            <a:stCxn id="11" idx="2"/>
            <a:endCxn id="60" idx="0"/>
          </p:cNvCxnSpPr>
          <p:nvPr/>
        </p:nvCxnSpPr>
        <p:spPr>
          <a:xfrm flipH="1">
            <a:off x="5900700" y="3807373"/>
            <a:ext cx="119329" cy="381577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21">
            <a:extLst>
              <a:ext uri="{FF2B5EF4-FFF2-40B4-BE49-F238E27FC236}">
                <a16:creationId xmlns:a16="http://schemas.microsoft.com/office/drawing/2014/main" id="{ECB07F7D-61D1-4665-BBBF-1AEAD2FC790A}"/>
              </a:ext>
            </a:extLst>
          </p:cNvPr>
          <p:cNvSpPr/>
          <p:nvPr/>
        </p:nvSpPr>
        <p:spPr>
          <a:xfrm>
            <a:off x="6524319" y="4226179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…</a:t>
            </a:r>
          </a:p>
        </p:txBody>
      </p:sp>
      <p:sp>
        <p:nvSpPr>
          <p:cNvPr id="70" name="Rounded Rectangle 12">
            <a:extLst>
              <a:ext uri="{FF2B5EF4-FFF2-40B4-BE49-F238E27FC236}">
                <a16:creationId xmlns:a16="http://schemas.microsoft.com/office/drawing/2014/main" id="{53862D0F-D26C-405D-9D8A-22CCF1583221}"/>
              </a:ext>
            </a:extLst>
          </p:cNvPr>
          <p:cNvSpPr/>
          <p:nvPr/>
        </p:nvSpPr>
        <p:spPr>
          <a:xfrm>
            <a:off x="2152175" y="5349456"/>
            <a:ext cx="1156014" cy="5222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Vintage 2050</a:t>
            </a:r>
          </a:p>
        </p:txBody>
      </p:sp>
      <p:sp>
        <p:nvSpPr>
          <p:cNvPr id="71" name="Rounded Rectangle 21">
            <a:extLst>
              <a:ext uri="{FF2B5EF4-FFF2-40B4-BE49-F238E27FC236}">
                <a16:creationId xmlns:a16="http://schemas.microsoft.com/office/drawing/2014/main" id="{8881086E-B2C4-406C-91BB-FBBD9B47CF8A}"/>
              </a:ext>
            </a:extLst>
          </p:cNvPr>
          <p:cNvSpPr/>
          <p:nvPr/>
        </p:nvSpPr>
        <p:spPr>
          <a:xfrm>
            <a:off x="1692023" y="5441304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76" name="Rounded Rectangle 21">
            <a:extLst>
              <a:ext uri="{FF2B5EF4-FFF2-40B4-BE49-F238E27FC236}">
                <a16:creationId xmlns:a16="http://schemas.microsoft.com/office/drawing/2014/main" id="{5FD9DDA1-9596-4062-8A5F-152C68C5ADD8}"/>
              </a:ext>
            </a:extLst>
          </p:cNvPr>
          <p:cNvSpPr/>
          <p:nvPr/>
        </p:nvSpPr>
        <p:spPr>
          <a:xfrm>
            <a:off x="3474036" y="5413371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…</a:t>
            </a:r>
          </a:p>
        </p:txBody>
      </p:sp>
      <p:sp>
        <p:nvSpPr>
          <p:cNvPr id="77" name="Rounded Rectangle 21">
            <a:extLst>
              <a:ext uri="{FF2B5EF4-FFF2-40B4-BE49-F238E27FC236}">
                <a16:creationId xmlns:a16="http://schemas.microsoft.com/office/drawing/2014/main" id="{8CAABC08-67C3-4DAF-BACF-504054CC301B}"/>
              </a:ext>
            </a:extLst>
          </p:cNvPr>
          <p:cNvSpPr/>
          <p:nvPr/>
        </p:nvSpPr>
        <p:spPr>
          <a:xfrm>
            <a:off x="5265464" y="5384475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…</a:t>
            </a:r>
          </a:p>
        </p:txBody>
      </p:sp>
      <p:sp>
        <p:nvSpPr>
          <p:cNvPr id="78" name="Rounded Rectangle 21">
            <a:extLst>
              <a:ext uri="{FF2B5EF4-FFF2-40B4-BE49-F238E27FC236}">
                <a16:creationId xmlns:a16="http://schemas.microsoft.com/office/drawing/2014/main" id="{A3ADDA77-95D5-4825-98F5-1BF58FA740EB}"/>
              </a:ext>
            </a:extLst>
          </p:cNvPr>
          <p:cNvSpPr/>
          <p:nvPr/>
        </p:nvSpPr>
        <p:spPr>
          <a:xfrm>
            <a:off x="7470311" y="5384474"/>
            <a:ext cx="754565" cy="310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…</a:t>
            </a:r>
          </a:p>
        </p:txBody>
      </p:sp>
      <p:sp>
        <p:nvSpPr>
          <p:cNvPr id="79" name="Rounded Rectangle 14">
            <a:extLst>
              <a:ext uri="{FF2B5EF4-FFF2-40B4-BE49-F238E27FC236}">
                <a16:creationId xmlns:a16="http://schemas.microsoft.com/office/drawing/2014/main" id="{10A4F27C-FB7A-4014-AD9A-EABECC7973FB}"/>
              </a:ext>
            </a:extLst>
          </p:cNvPr>
          <p:cNvSpPr/>
          <p:nvPr/>
        </p:nvSpPr>
        <p:spPr>
          <a:xfrm>
            <a:off x="415037" y="4265762"/>
            <a:ext cx="1286108" cy="5222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weight bands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D68E253-A0EB-4B07-90CD-5A8DA5505734}"/>
              </a:ext>
            </a:extLst>
          </p:cNvPr>
          <p:cNvCxnSpPr>
            <a:cxnSpLocks/>
            <a:stCxn id="37" idx="0"/>
            <a:endCxn id="13" idx="2"/>
          </p:cNvCxnSpPr>
          <p:nvPr/>
        </p:nvCxnSpPr>
        <p:spPr>
          <a:xfrm flipV="1">
            <a:off x="1408428" y="4715232"/>
            <a:ext cx="870724" cy="634224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8684F02C-D094-4B1C-A360-99932928B3CF}"/>
              </a:ext>
            </a:extLst>
          </p:cNvPr>
          <p:cNvCxnSpPr>
            <a:cxnSpLocks/>
            <a:stCxn id="70" idx="0"/>
            <a:endCxn id="13" idx="2"/>
          </p:cNvCxnSpPr>
          <p:nvPr/>
        </p:nvCxnSpPr>
        <p:spPr>
          <a:xfrm flipH="1" flipV="1">
            <a:off x="2279152" y="4715232"/>
            <a:ext cx="451030" cy="634224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13A8B6A-B7E6-4417-A592-20BA0067089E}"/>
              </a:ext>
            </a:extLst>
          </p:cNvPr>
          <p:cNvSpPr/>
          <p:nvPr/>
        </p:nvSpPr>
        <p:spPr>
          <a:xfrm>
            <a:off x="8622384" y="1682633"/>
            <a:ext cx="1639216" cy="7311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transport service demand (tkm)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31ED459-150C-4BAA-A855-713ACBAF473F}"/>
              </a:ext>
            </a:extLst>
          </p:cNvPr>
          <p:cNvSpPr/>
          <p:nvPr/>
        </p:nvSpPr>
        <p:spPr>
          <a:xfrm>
            <a:off x="10182151" y="5140526"/>
            <a:ext cx="1637316" cy="7311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Generalized price (euro/tkm)</a:t>
            </a:r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6EA8AB9D-F6F6-4106-812D-BC99D0A2B1E0}"/>
              </a:ext>
            </a:extLst>
          </p:cNvPr>
          <p:cNvSpPr/>
          <p:nvPr/>
        </p:nvSpPr>
        <p:spPr>
          <a:xfrm rot="5400000">
            <a:off x="8362809" y="3390024"/>
            <a:ext cx="2297386" cy="34496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A18A87D0-564A-43DF-B8E7-FFD3603DA585}"/>
              </a:ext>
            </a:extLst>
          </p:cNvPr>
          <p:cNvSpPr/>
          <p:nvPr/>
        </p:nvSpPr>
        <p:spPr>
          <a:xfrm rot="16200000">
            <a:off x="9708634" y="3709946"/>
            <a:ext cx="2516190" cy="34496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8" name="Picture 117">
            <a:extLst>
              <a:ext uri="{FF2B5EF4-FFF2-40B4-BE49-F238E27FC236}">
                <a16:creationId xmlns:a16="http://schemas.microsoft.com/office/drawing/2014/main" id="{3D0C5394-C342-4DE1-95EB-B23268AFA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262819">
            <a:off x="9801671" y="3235212"/>
            <a:ext cx="870950" cy="1129649"/>
          </a:xfrm>
          <a:prstGeom prst="rect">
            <a:avLst/>
          </a:prstGeom>
        </p:spPr>
      </p:pic>
      <p:sp>
        <p:nvSpPr>
          <p:cNvPr id="119" name="Rounded Rectangle 28">
            <a:extLst>
              <a:ext uri="{FF2B5EF4-FFF2-40B4-BE49-F238E27FC236}">
                <a16:creationId xmlns:a16="http://schemas.microsoft.com/office/drawing/2014/main" id="{360B1ADD-E0C8-4286-869A-BF1DA19881C8}"/>
              </a:ext>
            </a:extLst>
          </p:cNvPr>
          <p:cNvSpPr/>
          <p:nvPr/>
        </p:nvSpPr>
        <p:spPr>
          <a:xfrm>
            <a:off x="9639803" y="3360439"/>
            <a:ext cx="1187507" cy="4386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 Share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1BDFBA-230F-4785-BBEA-9B1FA3A474FC}"/>
              </a:ext>
            </a:extLst>
          </p:cNvPr>
          <p:cNvSpPr/>
          <p:nvPr/>
        </p:nvSpPr>
        <p:spPr>
          <a:xfrm>
            <a:off x="0" y="-20956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91FAAFFD-E33D-41A2-B27E-E832BDE438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-20320"/>
            <a:ext cx="2397760" cy="1003047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2F5F2A48-31C2-446B-8524-833529B12383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12A3F23-D695-4D94-B8F6-B738B2A716C1}"/>
              </a:ext>
            </a:extLst>
          </p:cNvPr>
          <p:cNvSpPr/>
          <p:nvPr/>
        </p:nvSpPr>
        <p:spPr>
          <a:xfrm>
            <a:off x="1013275" y="964781"/>
            <a:ext cx="8600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-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Demand Module (freight)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6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A9910-9534-4FCC-8A5A-67023E3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210" y="1779259"/>
            <a:ext cx="8645989" cy="615106"/>
          </a:xfrm>
        </p:spPr>
        <p:txBody>
          <a:bodyPr>
            <a:normAutofit fontScale="90000"/>
          </a:bodyPr>
          <a:lstStyle/>
          <a:p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transport service demand (tkm) - </a:t>
            </a:r>
            <a:r>
              <a:rPr lang="en-IE" sz="2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choice model</a:t>
            </a:r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C0034-2952-48C1-8428-8AC23DFE78FA}"/>
              </a:ext>
            </a:extLst>
          </p:cNvPr>
          <p:cNvSpPr txBox="1"/>
          <p:nvPr/>
        </p:nvSpPr>
        <p:spPr>
          <a:xfrm>
            <a:off x="3262489" y="5043876"/>
            <a:ext cx="4611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is year</a:t>
            </a:r>
          </a:p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𝛽 is estimated from regression </a:t>
            </a:r>
          </a:p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𝛼 is calibrated for the baseline year 2015</a:t>
            </a:r>
          </a:p>
          <a:p>
            <a:endParaRPr lang="en-I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11566DE-2E9A-4AFC-989A-F01AA6A35917}"/>
                  </a:ext>
                </a:extLst>
              </p:cNvPr>
              <p:cNvSpPr/>
              <p:nvPr/>
            </p:nvSpPr>
            <p:spPr>
              <a:xfrm>
                <a:off x="4033628" y="3313166"/>
                <a:ext cx="3291670" cy="1229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E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IE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IE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E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IE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E" sz="2400" i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IE" sz="24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I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IE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d>
                                <m:dPr>
                                  <m:ctrlPr>
                                    <a:rPr lang="en-IE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IE" sz="2400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I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IE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IE" sz="2400" i="1"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IE" sz="24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IE" sz="2400" i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IE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  <m:t>𝛽</m:t>
                                          </m:r>
                                        </m:e>
                                        <m:sub>
                                          <m:r>
                                            <a:rPr lang="en-IE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I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11566DE-2E9A-4AFC-989A-F01AA6A359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628" y="3313166"/>
                <a:ext cx="3291670" cy="12297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3D4D9B7-8E65-4376-9770-1C40487092FE}"/>
              </a:ext>
            </a:extLst>
          </p:cNvPr>
          <p:cNvSpPr txBox="1"/>
          <p:nvPr/>
        </p:nvSpPr>
        <p:spPr>
          <a:xfrm>
            <a:off x="1040076" y="3624523"/>
            <a:ext cx="2743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of total transport service demand (tkm) by mode/technology, i.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24BEA1-8B67-432E-8EC8-DBC8AB8F9EA6}"/>
              </a:ext>
            </a:extLst>
          </p:cNvPr>
          <p:cNvSpPr txBox="1"/>
          <p:nvPr/>
        </p:nvSpPr>
        <p:spPr>
          <a:xfrm>
            <a:off x="6419118" y="2721435"/>
            <a:ext cx="449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service price (euro/tkm)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696C2C-392B-48C1-B27D-76BB669388B6}"/>
              </a:ext>
            </a:extLst>
          </p:cNvPr>
          <p:cNvCxnSpPr>
            <a:cxnSpLocks/>
          </p:cNvCxnSpPr>
          <p:nvPr/>
        </p:nvCxnSpPr>
        <p:spPr>
          <a:xfrm flipH="1">
            <a:off x="6335995" y="2963095"/>
            <a:ext cx="109249" cy="40232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465D77E-7EFA-4DDA-B7B7-959ED37B1FE6}"/>
              </a:ext>
            </a:extLst>
          </p:cNvPr>
          <p:cNvCxnSpPr>
            <a:cxnSpLocks/>
          </p:cNvCxnSpPr>
          <p:nvPr/>
        </p:nvCxnSpPr>
        <p:spPr>
          <a:xfrm>
            <a:off x="3732753" y="3860039"/>
            <a:ext cx="381265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DFF26EC-ABE4-4CCA-BB8A-98DE3C77CEAB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D489CE-6E05-40F1-91A0-D32995654E68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A9E0901-5C43-4034-AAD5-84DD4301F0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BA05D6D-685E-4390-80DD-88154D5CF33C}"/>
              </a:ext>
            </a:extLst>
          </p:cNvPr>
          <p:cNvSpPr/>
          <p:nvPr/>
        </p:nvSpPr>
        <p:spPr>
          <a:xfrm>
            <a:off x="1013275" y="964781"/>
            <a:ext cx="8600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-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Demand Module (freight)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81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A9910-9534-4FCC-8A5A-67023E3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1828800"/>
            <a:ext cx="5140960" cy="474211"/>
          </a:xfrm>
        </p:spPr>
        <p:txBody>
          <a:bodyPr>
            <a:normAutofit fontScale="90000"/>
          </a:bodyPr>
          <a:lstStyle/>
          <a:p>
            <a:b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Generalized price</a:t>
            </a:r>
            <a:b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FF26EC-ABE4-4CCA-BB8A-98DE3C77CEAB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D489CE-6E05-40F1-91A0-D32995654E68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A9E0901-5C43-4034-AAD5-84DD4301F0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59F4920-1A2E-4AE3-8B8D-49A2C1B8C6F6}"/>
              </a:ext>
            </a:extLst>
          </p:cNvPr>
          <p:cNvSpPr/>
          <p:nvPr/>
        </p:nvSpPr>
        <p:spPr>
          <a:xfrm>
            <a:off x="1320800" y="2230210"/>
            <a:ext cx="9286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generalized price is a share-weighted average price that is aggregated from prices on the lower level, j, in the nested structure based on the transport service demand share of vehicle technologies. 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C231506-E3DB-4891-9C67-D52ECBFD1E22}"/>
                  </a:ext>
                </a:extLst>
              </p:cNvPr>
              <p:cNvSpPr/>
              <p:nvPr/>
            </p:nvSpPr>
            <p:spPr>
              <a:xfrm>
                <a:off x="4636760" y="4036495"/>
                <a:ext cx="3674120" cy="1030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nb-NO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nb-NO" sz="240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nb-NO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nb-N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nb-NO" sz="24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nb-NO" sz="24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nb-NO" sz="24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nb-NO" sz="24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nb-NO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C231506-E3DB-4891-9C67-D52ECBFD1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760" y="4036495"/>
                <a:ext cx="3674120" cy="1030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6CCE92C1-7671-46B9-A178-1D85549E10B0}"/>
              </a:ext>
            </a:extLst>
          </p:cNvPr>
          <p:cNvSpPr/>
          <p:nvPr/>
        </p:nvSpPr>
        <p:spPr>
          <a:xfrm>
            <a:off x="1320800" y="5245639"/>
            <a:ext cx="9286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 - Vehicle price, vehicle taxes, fuel costs and other costs.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Rail – Revenue/distance 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994F03-D057-489A-90A5-3C2AA1710073}"/>
              </a:ext>
            </a:extLst>
          </p:cNvPr>
          <p:cNvSpPr/>
          <p:nvPr/>
        </p:nvSpPr>
        <p:spPr>
          <a:xfrm>
            <a:off x="1013275" y="964781"/>
            <a:ext cx="8600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-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Demand Module (freight)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02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3A7686-3FAC-4B42-86D7-D498691707E4}"/>
              </a:ext>
            </a:extLst>
          </p:cNvPr>
          <p:cNvSpPr/>
          <p:nvPr/>
        </p:nvSpPr>
        <p:spPr>
          <a:xfrm>
            <a:off x="490733" y="3298341"/>
            <a:ext cx="3140238" cy="7702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Freight vehicle stock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0F6B0A3-B148-45C1-9398-1E1D8AA2FFD2}"/>
              </a:ext>
            </a:extLst>
          </p:cNvPr>
          <p:cNvSpPr/>
          <p:nvPr/>
        </p:nvSpPr>
        <p:spPr>
          <a:xfrm>
            <a:off x="4031727" y="4128203"/>
            <a:ext cx="2278417" cy="7702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vehicles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A648BD6-1061-473B-814C-E2FDCD59DF96}"/>
              </a:ext>
            </a:extLst>
          </p:cNvPr>
          <p:cNvSpPr/>
          <p:nvPr/>
        </p:nvSpPr>
        <p:spPr>
          <a:xfrm>
            <a:off x="4031728" y="2315194"/>
            <a:ext cx="2278417" cy="7702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vehicles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C549C61-1679-446D-B949-1565B4121B26}"/>
              </a:ext>
            </a:extLst>
          </p:cNvPr>
          <p:cNvSpPr/>
          <p:nvPr/>
        </p:nvSpPr>
        <p:spPr>
          <a:xfrm>
            <a:off x="6605594" y="2087255"/>
            <a:ext cx="3981125" cy="12110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service demand by fuel, weight band and year of registration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D011B01-BFEE-4403-BDCB-04781AE1FAFA}"/>
              </a:ext>
            </a:extLst>
          </p:cNvPr>
          <p:cNvSpPr/>
          <p:nvPr/>
        </p:nvSpPr>
        <p:spPr>
          <a:xfrm>
            <a:off x="6594306" y="4123070"/>
            <a:ext cx="3981124" cy="77029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Survive rates by weight band and age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038CD19-EFFE-4867-AFA7-7BD41AF9C7A8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>
            <a:off x="6310145" y="2692798"/>
            <a:ext cx="295449" cy="75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7E30F73-D71E-4907-9A54-33295418E78C}"/>
              </a:ext>
            </a:extLst>
          </p:cNvPr>
          <p:cNvCxnSpPr>
            <a:cxnSpLocks/>
            <a:stCxn id="8" idx="1"/>
            <a:endCxn id="6" idx="3"/>
          </p:cNvCxnSpPr>
          <p:nvPr/>
        </p:nvCxnSpPr>
        <p:spPr>
          <a:xfrm flipH="1">
            <a:off x="3630971" y="2700339"/>
            <a:ext cx="400757" cy="983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C00D30F-9F19-45EF-9616-DF9269A4DB98}"/>
              </a:ext>
            </a:extLst>
          </p:cNvPr>
          <p:cNvCxnSpPr>
            <a:cxnSpLocks/>
            <a:stCxn id="10" idx="1"/>
            <a:endCxn id="7" idx="3"/>
          </p:cNvCxnSpPr>
          <p:nvPr/>
        </p:nvCxnSpPr>
        <p:spPr>
          <a:xfrm flipH="1">
            <a:off x="6310144" y="4508215"/>
            <a:ext cx="284162" cy="51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20C8E6-0D7C-4E09-B0D4-EB5939716A10}"/>
              </a:ext>
            </a:extLst>
          </p:cNvPr>
          <p:cNvCxnSpPr>
            <a:cxnSpLocks/>
            <a:stCxn id="7" idx="1"/>
            <a:endCxn id="6" idx="3"/>
          </p:cNvCxnSpPr>
          <p:nvPr/>
        </p:nvCxnSpPr>
        <p:spPr>
          <a:xfrm flipH="1" flipV="1">
            <a:off x="3630971" y="3683486"/>
            <a:ext cx="400756" cy="8298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287B097-14C7-4994-8EE7-1BFDBEBC1545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DBFDD8-269C-449E-B59F-096C0419D7C0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40C379C-3E7C-43DA-8D39-0E2F084AA3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C59BB91-D672-4AFF-A909-8C257BB21B1E}"/>
              </a:ext>
            </a:extLst>
          </p:cNvPr>
          <p:cNvSpPr/>
          <p:nvPr/>
        </p:nvSpPr>
        <p:spPr>
          <a:xfrm>
            <a:off x="1013275" y="964781"/>
            <a:ext cx="7714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-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 Stock Module (freight)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0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A9910-9534-4FCC-8A5A-67023E3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880" y="2283206"/>
            <a:ext cx="9794240" cy="579165"/>
          </a:xfrm>
        </p:spPr>
        <p:txBody>
          <a:bodyPr>
            <a:normAutofit fontScale="90000"/>
          </a:bodyPr>
          <a:lstStyle/>
          <a:p>
            <a:b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efficiency by mode, fuel type, vehicle weight and year of registration </a:t>
            </a:r>
            <a:b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FF26EC-ABE4-4CCA-BB8A-98DE3C77CEAB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D489CE-6E05-40F1-91A0-D32995654E68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A9E0901-5C43-4034-AAD5-84DD4301F0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AF9FCCE-B2FA-428F-B6D8-34A26B0D37C5}"/>
              </a:ext>
            </a:extLst>
          </p:cNvPr>
          <p:cNvSpPr txBox="1">
            <a:spLocks/>
          </p:cNvSpPr>
          <p:nvPr/>
        </p:nvSpPr>
        <p:spPr>
          <a:xfrm>
            <a:off x="1280160" y="2993649"/>
            <a:ext cx="8798560" cy="2330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vehicle energy efficiency (litre/km) increases along with the age. (LGV and HGV)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vehicle energy efficiency decrease considering the euro standard for vehicles. (LGV and HGV)</a:t>
            </a:r>
            <a:b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278986-913E-4D35-968E-54ED98B5E51B}"/>
              </a:ext>
            </a:extLst>
          </p:cNvPr>
          <p:cNvSpPr/>
          <p:nvPr/>
        </p:nvSpPr>
        <p:spPr>
          <a:xfrm>
            <a:off x="1058431" y="1134324"/>
            <a:ext cx="7714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-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 Stock Module (freight)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883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BAD5F7-96C1-4888-B34F-F2E97AA4CA3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EFBC8-91ED-4AA8-8E4E-8AB063D76D0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C4529-5402-4151-AEBF-7B0EBC2AF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7A7D6B-2A68-4716-A6A5-A0BEFA35E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490" y="2108257"/>
            <a:ext cx="7037015" cy="422969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39D97B-6C37-4ABB-8D92-87CEB5E081EC}"/>
              </a:ext>
            </a:extLst>
          </p:cNvPr>
          <p:cNvSpPr/>
          <p:nvPr/>
        </p:nvSpPr>
        <p:spPr>
          <a:xfrm>
            <a:off x="1058431" y="1134324"/>
            <a:ext cx="8732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Descriptive analysis 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CB3EA4-847A-4F93-A6C5-CBFE18E752CF}"/>
              </a:ext>
            </a:extLst>
          </p:cNvPr>
          <p:cNvSpPr/>
          <p:nvPr/>
        </p:nvSpPr>
        <p:spPr>
          <a:xfrm>
            <a:off x="8579555" y="4188178"/>
            <a:ext cx="1034950" cy="3612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178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BAD5F7-96C1-4888-B34F-F2E97AA4CA3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EFBC8-91ED-4AA8-8E4E-8AB063D76D0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C4529-5402-4151-AEBF-7B0EBC2AF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F3EA90-E346-41CD-83B5-96B18AB6D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545" y="2148855"/>
            <a:ext cx="7047175" cy="423580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78D70B-42D8-4F4B-898E-CCA19ED95AF7}"/>
              </a:ext>
            </a:extLst>
          </p:cNvPr>
          <p:cNvSpPr/>
          <p:nvPr/>
        </p:nvSpPr>
        <p:spPr>
          <a:xfrm>
            <a:off x="8737600" y="3522336"/>
            <a:ext cx="2113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L1: &lt;1017 kg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L2: 1017-1270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L3: 1271-1524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L4: 1525-1778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L5: 1779-2032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H1: 2033-5080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H2: 5081-7112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H3: 7113-10160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H4: 10161-12192 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H5:  &gt;12193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B9E6F50-AFE5-4291-A26E-AF635B54D0CE}"/>
              </a:ext>
            </a:extLst>
          </p:cNvPr>
          <p:cNvSpPr/>
          <p:nvPr/>
        </p:nvSpPr>
        <p:spPr>
          <a:xfrm>
            <a:off x="8579555" y="3838222"/>
            <a:ext cx="1907822" cy="13998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011025-4C3A-4B57-B189-0C8AF88A609E}"/>
              </a:ext>
            </a:extLst>
          </p:cNvPr>
          <p:cNvSpPr/>
          <p:nvPr/>
        </p:nvSpPr>
        <p:spPr>
          <a:xfrm>
            <a:off x="1058431" y="1134324"/>
            <a:ext cx="8732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Descriptive analysis 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70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BAD5F7-96C1-4888-B34F-F2E97AA4CA3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EFBC8-91ED-4AA8-8E4E-8AB063D76D0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C4529-5402-4151-AEBF-7B0EBC2AF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FAF870A-151F-4E1D-A24A-6BFB2666CF20}"/>
              </a:ext>
            </a:extLst>
          </p:cNvPr>
          <p:cNvSpPr/>
          <p:nvPr/>
        </p:nvSpPr>
        <p:spPr>
          <a:xfrm>
            <a:off x="205974" y="1243786"/>
            <a:ext cx="317217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Descriptive analysis 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EC19F9-0F40-4F59-AEDB-A92076968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552" y="1003046"/>
            <a:ext cx="8915446" cy="58549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005D888-FC2B-484C-B81E-A9C6B7C1D1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6102" y="4224835"/>
            <a:ext cx="1780450" cy="237916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EF677C-DB80-4AFA-B2E5-7DC743243DDB}"/>
              </a:ext>
            </a:extLst>
          </p:cNvPr>
          <p:cNvSpPr/>
          <p:nvPr/>
        </p:nvSpPr>
        <p:spPr>
          <a:xfrm>
            <a:off x="248491" y="3439382"/>
            <a:ext cx="317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vehicle survival rate</a:t>
            </a:r>
          </a:p>
        </p:txBody>
      </p:sp>
    </p:spTree>
    <p:extLst>
      <p:ext uri="{BB962C8B-B14F-4D97-AF65-F5344CB8AC3E}">
        <p14:creationId xmlns:p14="http://schemas.microsoft.com/office/powerpoint/2010/main" val="1292913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BAD5F7-96C1-4888-B34F-F2E97AA4CA3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EFBC8-91ED-4AA8-8E4E-8AB063D76D0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C4529-5402-4151-AEBF-7B0EBC2AF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E24A98-E4C2-4814-9709-8E70849EC47A}"/>
              </a:ext>
            </a:extLst>
          </p:cNvPr>
          <p:cNvSpPr/>
          <p:nvPr/>
        </p:nvSpPr>
        <p:spPr>
          <a:xfrm>
            <a:off x="248491" y="3439382"/>
            <a:ext cx="317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vehicle energy efficiency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F1251E-F08A-472C-9986-78123DD3C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184" y="1003047"/>
            <a:ext cx="8728813" cy="58549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91784E-49CF-4FB0-9F99-8D1CD5AA29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218" y="4224836"/>
            <a:ext cx="1780450" cy="2379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0C38F82-33C4-45A1-939B-9AFF70CEF4C7}"/>
              </a:ext>
            </a:extLst>
          </p:cNvPr>
          <p:cNvSpPr/>
          <p:nvPr/>
        </p:nvSpPr>
        <p:spPr>
          <a:xfrm>
            <a:off x="205974" y="1243786"/>
            <a:ext cx="317217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Descriptive analysis 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6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C58E4-C4C8-41F3-97ED-84D0BA33D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266" y="1114917"/>
            <a:ext cx="10515600" cy="687642"/>
          </a:xfrm>
        </p:spPr>
        <p:txBody>
          <a:bodyPr>
            <a:norm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EF3A8-0DB9-43E4-899A-4D19F6CA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266" y="2220737"/>
            <a:ext cx="4083756" cy="2859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  <a:p>
            <a:pPr marL="0" indent="0">
              <a:buNone/>
            </a:pPr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 </a:t>
            </a:r>
          </a:p>
          <a:p>
            <a:pPr marL="0" indent="0">
              <a:buNone/>
            </a:pPr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Results 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Conclusion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001688-2B61-4E6A-A69F-6D23E5B18D94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595E21-4E41-4D4E-A159-98016BC219B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E7AEB4-4551-412A-B23E-86987CD651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427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6EB649D-964D-48A0-AE93-1242B76CA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817" y="2489267"/>
            <a:ext cx="6787161" cy="40795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8BAD5F7-96C1-4888-B34F-F2E97AA4CA3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EFBC8-91ED-4AA8-8E4E-8AB063D76D06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C4529-5402-4151-AEBF-7B0EBC2AF0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4C6C84-0111-479F-9078-DAFD11A90BBA}"/>
              </a:ext>
            </a:extLst>
          </p:cNvPr>
          <p:cNvSpPr txBox="1"/>
          <p:nvPr/>
        </p:nvSpPr>
        <p:spPr>
          <a:xfrm>
            <a:off x="7583593" y="4172189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 year</a:t>
            </a:r>
            <a:endParaRPr lang="nb-NO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DE3607-CEFC-4C88-8539-78C0E6B8103B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7583595" y="3907755"/>
            <a:ext cx="660398" cy="264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98BFEA9-4F72-4445-AD87-19F74B69FA4C}"/>
              </a:ext>
            </a:extLst>
          </p:cNvPr>
          <p:cNvSpPr/>
          <p:nvPr/>
        </p:nvSpPr>
        <p:spPr>
          <a:xfrm>
            <a:off x="1058431" y="1134324"/>
            <a:ext cx="7220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Projection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435F10-0E1C-441E-8652-C39434AE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818" y="1877426"/>
            <a:ext cx="6626576" cy="70788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freight transport demand (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0947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991" y="1843425"/>
            <a:ext cx="8227085" cy="70788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freight transport demand by transport mode (tkm)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8C3A73-0203-40CD-91C4-5E0A75053E4E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008AA2-9F78-473D-9E54-14F456F751C2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4B9FC0-13E1-4303-BE05-C76248BF712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7B4C6F-C3EB-48A1-9E6C-557E005BA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991" y="2451939"/>
            <a:ext cx="5098009" cy="30683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51FE10-8DBD-4ECA-BC87-8A3A8C4E7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8487" y="2451939"/>
            <a:ext cx="5098009" cy="30642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4DA8115-BE98-4899-BC87-D59286A56A4B}"/>
              </a:ext>
            </a:extLst>
          </p:cNvPr>
          <p:cNvSpPr/>
          <p:nvPr/>
        </p:nvSpPr>
        <p:spPr>
          <a:xfrm>
            <a:off x="1058431" y="1134324"/>
            <a:ext cx="7220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Projection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22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A716-9E6F-4364-AD25-B1537471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804" y="1681394"/>
            <a:ext cx="10515600" cy="805646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freight transport demand</a:t>
            </a:r>
            <a:r>
              <a:rPr lang="nb-N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vehicle weight and fuel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(tkm)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5D1E8F-6ED0-441A-A9F5-8DBB53DBAB94}"/>
              </a:ext>
            </a:extLst>
          </p:cNvPr>
          <p:cNvSpPr txBox="1"/>
          <p:nvPr/>
        </p:nvSpPr>
        <p:spPr>
          <a:xfrm>
            <a:off x="8813539" y="2256765"/>
            <a:ext cx="155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of 2016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Diesel 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47808-E5F1-4C3F-8884-DB88E700BBEC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5D4FC4-BCF1-42E6-946E-9E6E3C254C5E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2F77A1-94AB-4000-80F3-6D27E9CA7D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840B7E-A774-4320-8BA4-46703190B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736" y="2329403"/>
            <a:ext cx="7503703" cy="421064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337EDD8-694A-4C51-B76F-CCE24DA19365}"/>
              </a:ext>
            </a:extLst>
          </p:cNvPr>
          <p:cNvSpPr/>
          <p:nvPr/>
        </p:nvSpPr>
        <p:spPr>
          <a:xfrm>
            <a:off x="1058431" y="1134324"/>
            <a:ext cx="7220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Projection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13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B18F-3D55-4A06-BA23-97FEB852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683" y="1842210"/>
            <a:ext cx="8183584" cy="573303"/>
          </a:xfrm>
        </p:spPr>
        <p:txBody>
          <a:bodyPr>
            <a:no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goods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vehicles by vehicle weight band and fuel 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868511-B596-4193-B83F-3830DE5ACBDA}"/>
              </a:ext>
            </a:extLst>
          </p:cNvPr>
          <p:cNvSpPr txBox="1"/>
          <p:nvPr/>
        </p:nvSpPr>
        <p:spPr>
          <a:xfrm>
            <a:off x="9140068" y="2209978"/>
            <a:ext cx="155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of 2016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Diesel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F4292C-1133-4AE8-B173-17B11335020A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24F529-E5D3-4554-90C9-DD1570451E4F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BB346D-BA87-4C96-BE57-C07AD9A08E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4099AE-3AA4-4F40-93E5-E3611F4BA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049" y="2383201"/>
            <a:ext cx="6975673" cy="41185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1034CFF-EBC8-41A5-9B65-6D944B98D315}"/>
              </a:ext>
            </a:extLst>
          </p:cNvPr>
          <p:cNvSpPr/>
          <p:nvPr/>
        </p:nvSpPr>
        <p:spPr>
          <a:xfrm>
            <a:off x="1058431" y="1134324"/>
            <a:ext cx="7220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Projection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615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1D80B1-78E7-439D-ADEA-A0290BC77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555" y="2207522"/>
            <a:ext cx="6998308" cy="420643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6D26EF4-32EF-43B2-A4E8-9BAAB55D5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966" y="1499596"/>
            <a:ext cx="2580641" cy="852830"/>
          </a:xfrm>
        </p:spPr>
        <p:txBody>
          <a:bodyPr>
            <a:normAutofit/>
          </a:bodyPr>
          <a:lstStyle/>
          <a:p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As Usual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28924F-D6BC-4F60-8A01-CA48C4B45931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A5CC49-90D2-4324-A588-8D93F4B0DB54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14EA3A-30CC-4E94-BC66-535D6335C29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CA3C20-3C84-4EC5-8643-042E934379EF}"/>
              </a:ext>
            </a:extLst>
          </p:cNvPr>
          <p:cNvSpPr txBox="1"/>
          <p:nvPr/>
        </p:nvSpPr>
        <p:spPr>
          <a:xfrm>
            <a:off x="650239" y="2468880"/>
            <a:ext cx="25806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related taxes (carbon tax, fuel taxes and diesel rebate scheme)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 taxes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economy/emission standard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AD25E6-46D2-4CC3-B93F-E0FB29EDA60B}"/>
              </a:ext>
            </a:extLst>
          </p:cNvPr>
          <p:cNvSpPr/>
          <p:nvPr/>
        </p:nvSpPr>
        <p:spPr>
          <a:xfrm>
            <a:off x="1453542" y="1028077"/>
            <a:ext cx="7220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 (Preliminary)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Projection</a:t>
            </a:r>
            <a:endParaRPr lang="en-I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F79E50-04EC-42B7-8617-60FA24A08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6200" y="4036306"/>
            <a:ext cx="1780186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701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814" y="1623321"/>
            <a:ext cx="4275666" cy="2155268"/>
          </a:xfrm>
        </p:spPr>
        <p:txBody>
          <a:bodyPr>
            <a:normAutofit/>
          </a:bodyPr>
          <a:lstStyle/>
          <a:p>
            <a:b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EC296A-03F0-4383-A9A4-B62E84AA90F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FF388C-4A29-4F46-B1F4-750CC00B92F3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76DDA7-0FA4-442A-89F6-AC88FB2E36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3F20C12-49C5-401C-B8EE-2D97270245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77" y="4307424"/>
            <a:ext cx="3141623" cy="207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437" y="1654699"/>
            <a:ext cx="6842807" cy="851308"/>
          </a:xfrm>
        </p:spPr>
        <p:txBody>
          <a:bodyPr>
            <a:normAutofit/>
          </a:bodyPr>
          <a:lstStyle/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transport sector</a:t>
            </a:r>
            <a:endParaRPr lang="en-GB" sz="2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62E1C8-8754-40C7-A29E-1806BCF0E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2" t="28504" r="10017" b="38791"/>
          <a:stretch/>
        </p:blipFill>
        <p:spPr>
          <a:xfrm>
            <a:off x="1771155" y="2362585"/>
            <a:ext cx="7144034" cy="42414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3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A96558-6C57-4AB9-9374-F9B28B7B13B9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EA941C-CF01-4CB9-BF6E-011D3A21F0D7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FF7D90-742E-4D4A-850F-82962DDCF8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E895CC-6B0E-4837-B113-9DD11467DA36}"/>
              </a:ext>
            </a:extLst>
          </p:cNvPr>
          <p:cNvSpPr txBox="1"/>
          <p:nvPr/>
        </p:nvSpPr>
        <p:spPr>
          <a:xfrm>
            <a:off x="7571529" y="6159698"/>
            <a:ext cx="1209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IEA(2016)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1AAFB2-D455-4CD2-947D-69358985F7AA}"/>
              </a:ext>
            </a:extLst>
          </p:cNvPr>
          <p:cNvSpPr/>
          <p:nvPr/>
        </p:nvSpPr>
        <p:spPr>
          <a:xfrm>
            <a:off x="1127760" y="1124817"/>
            <a:ext cx="32351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72CDF50-E0FA-462A-BC96-614256AED346}"/>
              </a:ext>
            </a:extLst>
          </p:cNvPr>
          <p:cNvSpPr/>
          <p:nvPr/>
        </p:nvSpPr>
        <p:spPr>
          <a:xfrm>
            <a:off x="6265333" y="2980267"/>
            <a:ext cx="1941689" cy="15465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754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4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A96558-6C57-4AB9-9374-F9B28B7B13B9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EA941C-CF01-4CB9-BF6E-011D3A21F0D7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FF7D90-742E-4D4A-850F-82962DDCF8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5EA7C7-BE0B-42E1-8478-BAFF2015D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063" y="2429258"/>
            <a:ext cx="7222987" cy="40784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AEDA864-A910-413D-B125-F720F6AB2309}"/>
              </a:ext>
            </a:extLst>
          </p:cNvPr>
          <p:cNvSpPr/>
          <p:nvPr/>
        </p:nvSpPr>
        <p:spPr>
          <a:xfrm>
            <a:off x="2145083" y="1932934"/>
            <a:ext cx="6742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final energy consumption in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Ireland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sector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AB41F715-B5B2-483E-91B3-943E4890BD3F}"/>
              </a:ext>
            </a:extLst>
          </p:cNvPr>
          <p:cNvSpPr/>
          <p:nvPr/>
        </p:nvSpPr>
        <p:spPr>
          <a:xfrm rot="1562099">
            <a:off x="8128022" y="2766039"/>
            <a:ext cx="451796" cy="727598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EE2C2F-2B47-4B8A-9F90-F0D7F2078B99}"/>
              </a:ext>
            </a:extLst>
          </p:cNvPr>
          <p:cNvSpPr/>
          <p:nvPr/>
        </p:nvSpPr>
        <p:spPr>
          <a:xfrm>
            <a:off x="1127760" y="1124817"/>
            <a:ext cx="3483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57689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5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A96558-6C57-4AB9-9374-F9B28B7B13B9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EA941C-CF01-4CB9-BF6E-011D3A21F0D7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FF7D90-742E-4D4A-850F-82962DDCF8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AEDA864-A910-413D-B125-F720F6AB2309}"/>
              </a:ext>
            </a:extLst>
          </p:cNvPr>
          <p:cNvSpPr/>
          <p:nvPr/>
        </p:nvSpPr>
        <p:spPr>
          <a:xfrm>
            <a:off x="2105485" y="1879395"/>
            <a:ext cx="66856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Energy-related CO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emissions in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Ireland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sector</a:t>
            </a: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7D3193-EA21-444D-B491-E5B8822E4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733" y="2429258"/>
            <a:ext cx="7168545" cy="40382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38BD6D59-51EC-4EC9-87C3-17EA7DA10508}"/>
              </a:ext>
            </a:extLst>
          </p:cNvPr>
          <p:cNvSpPr/>
          <p:nvPr/>
        </p:nvSpPr>
        <p:spPr>
          <a:xfrm rot="1562099">
            <a:off x="7528819" y="2507577"/>
            <a:ext cx="420390" cy="669898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F0B56A-7DB7-45DF-8EB1-262B4D1E4BA3}"/>
              </a:ext>
            </a:extLst>
          </p:cNvPr>
          <p:cNvSpPr/>
          <p:nvPr/>
        </p:nvSpPr>
        <p:spPr>
          <a:xfrm>
            <a:off x="1127760" y="1124817"/>
            <a:ext cx="3483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96029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6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A96558-6C57-4AB9-9374-F9B28B7B13B9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EA941C-CF01-4CB9-BF6E-011D3A21F0D7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FF7D90-742E-4D4A-850F-82962DDCF8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614BDE3-FFD3-4D1F-8C22-1163C3349424}"/>
              </a:ext>
            </a:extLst>
          </p:cNvPr>
          <p:cNvSpPr txBox="1">
            <a:spLocks/>
          </p:cNvSpPr>
          <p:nvPr/>
        </p:nvSpPr>
        <p:spPr>
          <a:xfrm>
            <a:off x="838198" y="1933521"/>
            <a:ext cx="10515600" cy="1859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project objective is to establish a 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transport demand, energy consumption and emission to improve decision making in the sustainable transition of transport sector. 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D7E238-E6A2-4BE0-9350-CBCA5A631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3733978"/>
            <a:ext cx="10515600" cy="1999205"/>
          </a:xfrm>
        </p:spPr>
        <p:txBody>
          <a:bodyPr>
            <a:noAutofit/>
          </a:bodyPr>
          <a:lstStyle/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quantify impacts of external</a:t>
            </a:r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socio-economic developments</a:t>
            </a:r>
            <a:r>
              <a:rPr lang="en-GB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effects of </a:t>
            </a:r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packages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transport and other economic activities;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tools for decision makers to calculate </a:t>
            </a:r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energy and emission;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detailed </a:t>
            </a:r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energy scenarios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modal and technologies.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D606CE-A3C0-4363-9B93-74ECEB39F239}"/>
              </a:ext>
            </a:extLst>
          </p:cNvPr>
          <p:cNvSpPr/>
          <p:nvPr/>
        </p:nvSpPr>
        <p:spPr>
          <a:xfrm>
            <a:off x="1127760" y="1124817"/>
            <a:ext cx="3483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226017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760" y="2657347"/>
            <a:ext cx="10515600" cy="3562478"/>
          </a:xfrm>
        </p:spPr>
        <p:txBody>
          <a:bodyPr>
            <a:normAutofit fontScale="90000"/>
          </a:bodyPr>
          <a:lstStyle/>
          <a:p>
            <a: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Macro-economic and energy system wide top down models – bottom up approaches with sectoral details. </a:t>
            </a:r>
            <a:b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Change Assessment Model (GCAM) (Mishra et al., 2013)</a:t>
            </a:r>
            <a:b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 transport carbon model (Brand et al., 2012) </a:t>
            </a:r>
            <a:b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Panel data for parameter estimation and simulation</a:t>
            </a:r>
            <a:b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behavioral realism (logit models)</a:t>
            </a:r>
            <a:b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Link the transport (energy) model with a general equilibrium model (I3E) 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7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A96558-6C57-4AB9-9374-F9B28B7B13B9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EA941C-CF01-4CB9-BF6E-011D3A21F0D7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FF7D90-742E-4D4A-850F-82962DDCF8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7E9179-54B1-4DE8-A1BD-C082EFE3AD34}"/>
              </a:ext>
            </a:extLst>
          </p:cNvPr>
          <p:cNvSpPr txBox="1"/>
          <p:nvPr/>
        </p:nvSpPr>
        <p:spPr>
          <a:xfrm>
            <a:off x="1127760" y="1880484"/>
            <a:ext cx="4663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contributions: </a:t>
            </a:r>
            <a:endParaRPr lang="nb-N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547CE7-0C8A-46C7-AC44-1A8B9DF74425}"/>
              </a:ext>
            </a:extLst>
          </p:cNvPr>
          <p:cNvSpPr/>
          <p:nvPr/>
        </p:nvSpPr>
        <p:spPr>
          <a:xfrm>
            <a:off x="1127760" y="1124817"/>
            <a:ext cx="3483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337504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2329811"/>
            <a:ext cx="10515600" cy="3777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integrated modelling framework 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 activity, energy, and emission 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passenger (Car, bus, rail, air) and freight (LGV, HGV, rail, navigation and air) </a:t>
            </a: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Freight transport demand (tkm) and freight vehicle stock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8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E94FFE-BAF9-46C2-8101-088F301F3768}"/>
              </a:ext>
            </a:extLst>
          </p:cNvPr>
          <p:cNvSpPr/>
          <p:nvPr/>
        </p:nvSpPr>
        <p:spPr>
          <a:xfrm>
            <a:off x="-1" y="0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C066F9-6F60-4A54-9FDD-81862A733DDB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84BC33-2C77-451A-9FE6-54DA156534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0"/>
            <a:ext cx="2397760" cy="100304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D0E6C38-6C85-4ED7-9BCE-F9E681891899}"/>
              </a:ext>
            </a:extLst>
          </p:cNvPr>
          <p:cNvSpPr/>
          <p:nvPr/>
        </p:nvSpPr>
        <p:spPr>
          <a:xfrm>
            <a:off x="1127760" y="1124817"/>
            <a:ext cx="26084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</a:t>
            </a:r>
          </a:p>
        </p:txBody>
      </p:sp>
    </p:spTree>
    <p:extLst>
      <p:ext uri="{BB962C8B-B14F-4D97-AF65-F5344CB8AC3E}">
        <p14:creationId xmlns:p14="http://schemas.microsoft.com/office/powerpoint/2010/main" val="174776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anvas 1"/>
          <p:cNvGrpSpPr/>
          <p:nvPr/>
        </p:nvGrpSpPr>
        <p:grpSpPr>
          <a:xfrm>
            <a:off x="550870" y="984884"/>
            <a:ext cx="10035850" cy="5619115"/>
            <a:chOff x="0" y="0"/>
            <a:chExt cx="5486400" cy="32004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5486400" cy="3200400"/>
            </a:xfrm>
            <a:prstGeom prst="rect">
              <a:avLst/>
            </a:prstGeom>
          </p:spPr>
        </p:sp>
        <p:sp>
          <p:nvSpPr>
            <p:cNvPr id="6" name="Rounded Rectangle 5"/>
            <p:cNvSpPr/>
            <p:nvPr/>
          </p:nvSpPr>
          <p:spPr>
            <a:xfrm>
              <a:off x="155842" y="95534"/>
              <a:ext cx="1393180" cy="1467134"/>
            </a:xfrm>
            <a:prstGeom prst="roundRect">
              <a:avLst>
                <a:gd name="adj" fmla="val 775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959429" y="83129"/>
              <a:ext cx="2303813" cy="3099458"/>
            </a:xfrm>
            <a:prstGeom prst="roundRect">
              <a:avLst>
                <a:gd name="adj" fmla="val 480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5563" y="172687"/>
              <a:ext cx="2160000" cy="45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2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Vehicle Stock Module</a:t>
              </a:r>
              <a:endParaRPr lang="en-GB" sz="2400" dirty="0">
                <a:effectLst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(new sales, scrapped vehicles)</a:t>
              </a:r>
              <a:endParaRPr lang="en-GB" sz="1600" dirty="0">
                <a:effectLst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45563" y="896889"/>
              <a:ext cx="2160000" cy="45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20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Transport Demand Module</a:t>
              </a:r>
              <a:endParaRPr lang="en-GB" sz="2000" dirty="0">
                <a:effectLst/>
                <a:latin typeface="Times New Roman" panose="02020603050405020304" pitchFamily="18" charset="0"/>
                <a:ea typeface="DengXian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(forecast and disaggregation)</a:t>
              </a:r>
              <a:endParaRPr lang="en-GB" sz="1600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5563" y="1564312"/>
              <a:ext cx="2160000" cy="45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20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Fuel Consumption Module</a:t>
              </a:r>
              <a:endParaRPr lang="en-GB" sz="2000" dirty="0">
                <a:effectLst/>
                <a:latin typeface="Times New Roman" panose="02020603050405020304" pitchFamily="18" charset="0"/>
                <a:ea typeface="DengXian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(aging, on-road and driving condition) </a:t>
              </a:r>
              <a:endParaRPr lang="en-GB" sz="1600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045561" y="2263608"/>
              <a:ext cx="2160000" cy="45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20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Emission Module</a:t>
              </a:r>
              <a:endParaRPr lang="en-GB" sz="2000" dirty="0">
                <a:effectLst/>
                <a:latin typeface="Times New Roman" panose="02020603050405020304" pitchFamily="18" charset="0"/>
                <a:ea typeface="DengXian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(GHG and other pollutants)</a:t>
              </a:r>
              <a:endParaRPr lang="en-GB" sz="1600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1446" y="172688"/>
              <a:ext cx="827980" cy="131629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Scenario variables</a:t>
              </a:r>
              <a:endParaRPr lang="en-GB" sz="2000" dirty="0">
                <a:effectLst/>
                <a:latin typeface="Times New Roman" panose="02020603050405020304" pitchFamily="18" charset="0"/>
                <a:ea typeface="DengXian"/>
              </a:endParaRPr>
            </a:p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(e.g. GDP, income, demographics, prices)</a:t>
              </a:r>
              <a:endParaRPr lang="en-GB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8364" y="1773993"/>
              <a:ext cx="1323834" cy="948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Policy variables</a:t>
              </a:r>
              <a:endParaRPr lang="en-GB" sz="2000" dirty="0">
                <a:effectLst/>
                <a:latin typeface="Times New Roman" panose="02020603050405020304" pitchFamily="18" charset="0"/>
                <a:ea typeface="DengXian"/>
              </a:endParaRPr>
            </a:p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(e.g. vehicle taxes, energy taxes, carbon taxes, energy targets)</a:t>
              </a:r>
              <a:endParaRPr lang="en-GB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cxnSp>
          <p:nvCxnSpPr>
            <p:cNvPr id="14" name="Straight Arrow Connector 13"/>
            <p:cNvCxnSpPr>
              <a:stCxn id="9" idx="2"/>
              <a:endCxn id="10" idx="0"/>
            </p:cNvCxnSpPr>
            <p:nvPr/>
          </p:nvCxnSpPr>
          <p:spPr>
            <a:xfrm>
              <a:off x="3125563" y="1346889"/>
              <a:ext cx="0" cy="2174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0" idx="2"/>
              <a:endCxn id="11" idx="0"/>
            </p:cNvCxnSpPr>
            <p:nvPr/>
          </p:nvCxnSpPr>
          <p:spPr>
            <a:xfrm flipH="1">
              <a:off x="3125561" y="2014312"/>
              <a:ext cx="2" cy="2492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8" idx="2"/>
              <a:endCxn id="9" idx="0"/>
            </p:cNvCxnSpPr>
            <p:nvPr/>
          </p:nvCxnSpPr>
          <p:spPr>
            <a:xfrm>
              <a:off x="3125563" y="622687"/>
              <a:ext cx="0" cy="274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880280" y="1487607"/>
              <a:ext cx="6824" cy="2866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ight Arrow 17"/>
            <p:cNvSpPr/>
            <p:nvPr/>
          </p:nvSpPr>
          <p:spPr>
            <a:xfrm>
              <a:off x="4236832" y="316282"/>
              <a:ext cx="239633" cy="219694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9868" y="83129"/>
              <a:ext cx="914400" cy="6295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Number of vehicles by class and technology </a:t>
              </a:r>
              <a:endParaRPr lang="en-GB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14498" y="761882"/>
              <a:ext cx="914400" cy="8590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Transport demand by mode and vehicle class</a:t>
              </a:r>
              <a:endParaRPr lang="en-GB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14498" y="1657583"/>
              <a:ext cx="914400" cy="455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use by fuel type </a:t>
              </a:r>
              <a:endParaRPr lang="en-GB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21321" y="2237347"/>
              <a:ext cx="914400" cy="5384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In-use and life-cycle emissions by pollutants  </a:t>
              </a:r>
              <a:endParaRPr lang="en-GB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25683" y="2784763"/>
              <a:ext cx="2060369" cy="3800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solidFill>
                    <a:srgbClr val="80808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Transport Model  </a:t>
              </a:r>
              <a:endParaRPr lang="en-GB" sz="2400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8466" y="172688"/>
              <a:ext cx="542980" cy="13162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solidFill>
                    <a:srgbClr val="80808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I3E</a:t>
              </a:r>
              <a:r>
                <a:rPr lang="en-GB" sz="1000" dirty="0">
                  <a:solidFill>
                    <a:srgbClr val="80808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 </a:t>
              </a:r>
              <a:r>
                <a:rPr lang="en-GB" sz="2400" dirty="0">
                  <a:solidFill>
                    <a:srgbClr val="80808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Model</a:t>
              </a:r>
              <a:r>
                <a:rPr lang="en-GB" sz="1000" dirty="0">
                  <a:solidFill>
                    <a:srgbClr val="808080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  </a:t>
              </a:r>
              <a:endParaRPr lang="en-GB" sz="1200" dirty="0">
                <a:effectLst/>
                <a:latin typeface="Times New Roman" panose="02020603050405020304" pitchFamily="18" charset="0"/>
                <a:ea typeface="DengXian"/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4237070" y="998866"/>
              <a:ext cx="239395" cy="21907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4228835" y="1690352"/>
              <a:ext cx="239395" cy="21907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4244758" y="2354543"/>
              <a:ext cx="239395" cy="21907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462601" y="190831"/>
              <a:ext cx="576137" cy="1768123"/>
              <a:chOff x="1462602" y="111326"/>
              <a:chExt cx="576137" cy="1768123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462602" y="362695"/>
                <a:ext cx="576137" cy="1516754"/>
                <a:chOff x="1543792" y="328845"/>
                <a:chExt cx="501771" cy="1516754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619058" y="1844674"/>
                  <a:ext cx="138247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H="1">
                  <a:off x="1757305" y="333917"/>
                  <a:ext cx="6180" cy="15116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Elbow Connector 34"/>
                <p:cNvCxnSpPr>
                  <a:endCxn id="9" idx="1"/>
                </p:cNvCxnSpPr>
                <p:nvPr/>
              </p:nvCxnSpPr>
              <p:spPr>
                <a:xfrm>
                  <a:off x="1769423" y="1021278"/>
                  <a:ext cx="276140" cy="100611"/>
                </a:xfrm>
                <a:prstGeom prst="bentConnector3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H="1">
                  <a:off x="1543792" y="328845"/>
                  <a:ext cx="213513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Left-Right Arrow 31"/>
              <p:cNvSpPr/>
              <p:nvPr/>
            </p:nvSpPr>
            <p:spPr>
              <a:xfrm>
                <a:off x="1535692" y="111326"/>
                <a:ext cx="433401" cy="169918"/>
              </a:xfrm>
              <a:prstGeom prst="leftRightArrow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dirty="0"/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>
              <a:off x="1709532" y="443496"/>
              <a:ext cx="33395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FE07-1FE9-4EB4-AA0B-B7FF61B0F393}" type="slidenum">
              <a:rPr lang="en-GB" smtClean="0"/>
              <a:t>9</a:t>
            </a:fld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68883F-EC84-4199-A046-FA866A1B7FE4}"/>
              </a:ext>
            </a:extLst>
          </p:cNvPr>
          <p:cNvSpPr/>
          <p:nvPr/>
        </p:nvSpPr>
        <p:spPr>
          <a:xfrm>
            <a:off x="0" y="-20956"/>
            <a:ext cx="12191999" cy="1003046"/>
          </a:xfrm>
          <a:prstGeom prst="rect">
            <a:avLst/>
          </a:prstGeom>
          <a:solidFill>
            <a:srgbClr val="0446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2AE074-3C53-4319-9B5E-692F47B74B59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0446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3B758DD-1F17-496D-9140-237FAC16A5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17926" r="44667" b="42370"/>
          <a:stretch/>
        </p:blipFill>
        <p:spPr>
          <a:xfrm>
            <a:off x="9794240" y="-20320"/>
            <a:ext cx="2397760" cy="100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5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804</Words>
  <Application>Microsoft Office PowerPoint</Application>
  <PresentationFormat>Widescreen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Times New Roman</vt:lpstr>
      <vt:lpstr>Office Theme</vt:lpstr>
      <vt:lpstr>A Low Carbon Future of Transport: an Integrated Transport Model Coupling with Computable General Equilibrium Model  Shiyu Yan  (Economic and Social Research Institute, ESRI, Ireland)  Kelly de Bruin (ESRI), Emer Dennehy (SEAI)</vt:lpstr>
      <vt:lpstr>Content</vt:lpstr>
      <vt:lpstr>The importance of transport sector</vt:lpstr>
      <vt:lpstr>PowerPoint Presentation</vt:lpstr>
      <vt:lpstr>PowerPoint Presentation</vt:lpstr>
      <vt:lpstr>PowerPoint Presentation</vt:lpstr>
      <vt:lpstr>- Macro-economic and energy system wide top down models – bottom up approaches with sectoral details.  Global Change Assessment Model (GCAM) (Mishra et al., 2013) UK transport carbon model (Brand et al., 2012)   - Panel data for parameter estimation and simulation  - Integration of behavioral realism (logit models)  - Link the transport (energy) model with a general equilibrium model (I3E)  </vt:lpstr>
      <vt:lpstr>PowerPoint Presentation</vt:lpstr>
      <vt:lpstr>PowerPoint Presentation</vt:lpstr>
      <vt:lpstr>PowerPoint Presentation</vt:lpstr>
      <vt:lpstr>PowerPoint Presentation</vt:lpstr>
      <vt:lpstr>    Total transport service demand (tkm) - Discrete choice model   </vt:lpstr>
      <vt:lpstr> Generalized price </vt:lpstr>
      <vt:lpstr>PowerPoint Presentation</vt:lpstr>
      <vt:lpstr> Energy efficiency by mode, fuel type, vehicle weight and year of registration  </vt:lpstr>
      <vt:lpstr>PowerPoint Presentation</vt:lpstr>
      <vt:lpstr>PowerPoint Presentation</vt:lpstr>
      <vt:lpstr>PowerPoint Presentation</vt:lpstr>
      <vt:lpstr>PowerPoint Presentation</vt:lpstr>
      <vt:lpstr>Total freight transport demand (tkm)</vt:lpstr>
      <vt:lpstr>Total freight transport demand by transport mode (tkm)</vt:lpstr>
      <vt:lpstr>Total freight transport demand by vehicle weight and fuel (tkm)</vt:lpstr>
      <vt:lpstr>The number of goods vehicles by vehicle weight band and fuel </vt:lpstr>
      <vt:lpstr>Business As Usual</vt:lpstr>
      <vt:lpstr>   Thanks!</vt:lpstr>
    </vt:vector>
  </TitlesOfParts>
  <Company>Economic and Social Research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on transport modelling</dc:title>
  <dc:creator>Shiyu Yan</dc:creator>
  <cp:lastModifiedBy>Shiyu Yan</cp:lastModifiedBy>
  <cp:revision>213</cp:revision>
  <dcterms:created xsi:type="dcterms:W3CDTF">2019-06-28T15:28:06Z</dcterms:created>
  <dcterms:modified xsi:type="dcterms:W3CDTF">2019-09-16T13:05:25Z</dcterms:modified>
</cp:coreProperties>
</file>