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1.xml" ContentType="application/vnd.openxmlformats-officedocument.drawingml.chartshapes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2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468" r:id="rId3"/>
    <p:sldId id="486" r:id="rId4"/>
    <p:sldId id="491" r:id="rId5"/>
    <p:sldId id="471" r:id="rId6"/>
    <p:sldId id="472" r:id="rId7"/>
    <p:sldId id="473" r:id="rId8"/>
    <p:sldId id="505" r:id="rId9"/>
    <p:sldId id="506" r:id="rId10"/>
    <p:sldId id="478" r:id="rId11"/>
    <p:sldId id="495" r:id="rId12"/>
    <p:sldId id="497" r:id="rId13"/>
    <p:sldId id="500" r:id="rId14"/>
    <p:sldId id="501" r:id="rId15"/>
    <p:sldId id="503" r:id="rId16"/>
    <p:sldId id="504" r:id="rId17"/>
    <p:sldId id="502" r:id="rId18"/>
    <p:sldId id="476" r:id="rId19"/>
    <p:sldId id="496" r:id="rId20"/>
    <p:sldId id="498" r:id="rId21"/>
    <p:sldId id="499" r:id="rId22"/>
    <p:sldId id="483" r:id="rId23"/>
    <p:sldId id="482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E6F1"/>
    <a:srgbClr val="2CE2E6"/>
    <a:srgbClr val="C343A1"/>
    <a:srgbClr val="00FF99"/>
    <a:srgbClr val="66FF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44" autoAdjust="0"/>
    <p:restoredTop sz="96283" autoAdjust="0"/>
  </p:normalViewPr>
  <p:slideViewPr>
    <p:cSldViewPr snapToGrid="0">
      <p:cViewPr varScale="1">
        <p:scale>
          <a:sx n="62" d="100"/>
          <a:sy n="62" d="100"/>
        </p:scale>
        <p:origin x="920" y="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83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venus.esri.esri.ie\scratch\Quarterly%20Economic%20Commentary\QEC\QEC_Spring_2024\Conor\Data%20Pack%20for%20Them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a.Hauser\AppData\Local\Microsoft\Windows\INetCache\Content.Outlook\8SBO50EI\Wage_model_update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1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venus.esri.esri.ie\scratch\Quarterly%20Economic%20Commentary\QEC\QEC_Spring_2024\Lea\Public%20Finances\Public%20Finances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venus.esri.esri.ie\scratch\Quarterly%20Economic%20Commentary\QEC\QEC_Spring_2024\Conor\Data%20Pack%20for%20Them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aul.egan\Desktop\QEC%20MDD%20new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venus.esri.esri.ie\scratch\Quarterly%20Economic%20Commentary\QEC\QEC_Spring_2024\Conor\Data%20Pack%20for%20Theme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venus.esri.esri.ie\scratch\Quarterly%20Economic%20Commentary\QEC\QEC_Spring_2024\Conor\Data%20Pack%20for%20Theme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venus.esri.esri.ie\scratch\Quarterly%20Economic%20Commentary\QEC\QEC_Spring_2024\Conor\Data%20Pack%20for%20Theme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onor.otoole\Downloads\TSM06.20240315T140318.csv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venus.esri.esri.ie\scratch\Quarterly%20Economic%20Commentary\QEC\QEC_Spring_2024\Conor\Data%20Pack%20for%20Theme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venus.esri.esri.ie\scratch\Quarterly%20Economic%20Commentary\QEC\QEC_Summer_2024\Lea\Inflation\Inflation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'Quarterly Outlook - Charts'!$B$1</c:f>
              <c:strCache>
                <c:ptCount val="1"/>
                <c:pt idx="0">
                  <c:v>GDP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cat>
            <c:strRef>
              <c:f>'Quarterly Outlook - Charts'!$A$10:$A$28</c:f>
              <c:strCache>
                <c:ptCount val="19"/>
                <c:pt idx="0">
                  <c:v>2019Q2</c:v>
                </c:pt>
                <c:pt idx="1">
                  <c:v>2019Q3</c:v>
                </c:pt>
                <c:pt idx="2">
                  <c:v>2019Q4</c:v>
                </c:pt>
                <c:pt idx="3">
                  <c:v>2020Q1</c:v>
                </c:pt>
                <c:pt idx="4">
                  <c:v>2020Q2</c:v>
                </c:pt>
                <c:pt idx="5">
                  <c:v>2020Q3</c:v>
                </c:pt>
                <c:pt idx="6">
                  <c:v>2020Q4</c:v>
                </c:pt>
                <c:pt idx="7">
                  <c:v>2021Q1</c:v>
                </c:pt>
                <c:pt idx="8">
                  <c:v>2021Q2</c:v>
                </c:pt>
                <c:pt idx="9">
                  <c:v>2021Q3</c:v>
                </c:pt>
                <c:pt idx="10">
                  <c:v>2021Q4</c:v>
                </c:pt>
                <c:pt idx="11">
                  <c:v>2022Q1</c:v>
                </c:pt>
                <c:pt idx="12">
                  <c:v>2022Q2</c:v>
                </c:pt>
                <c:pt idx="13">
                  <c:v>2022Q3</c:v>
                </c:pt>
                <c:pt idx="14">
                  <c:v>2022Q4</c:v>
                </c:pt>
                <c:pt idx="15">
                  <c:v>2023Q1</c:v>
                </c:pt>
                <c:pt idx="16">
                  <c:v>2023Q2</c:v>
                </c:pt>
                <c:pt idx="17">
                  <c:v>2023Q3</c:v>
                </c:pt>
                <c:pt idx="18">
                  <c:v>2023Q4</c:v>
                </c:pt>
              </c:strCache>
              <c:extLst/>
            </c:strRef>
          </c:cat>
          <c:val>
            <c:numRef>
              <c:f>'Quarterly Outlook - Charts'!$B$10:$B$28</c:f>
              <c:numCache>
                <c:formatCode>General</c:formatCode>
                <c:ptCount val="19"/>
                <c:pt idx="0">
                  <c:v>5.0755888346523781E-2</c:v>
                </c:pt>
                <c:pt idx="1">
                  <c:v>5.969039809330523E-2</c:v>
                </c:pt>
                <c:pt idx="2">
                  <c:v>6.2343532684283831E-2</c:v>
                </c:pt>
                <c:pt idx="3">
                  <c:v>7.8888123133471266E-2</c:v>
                </c:pt>
                <c:pt idx="4">
                  <c:v>1.7589752841422612E-3</c:v>
                </c:pt>
                <c:pt idx="5">
                  <c:v>0.11009542048478504</c:v>
                </c:pt>
                <c:pt idx="6">
                  <c:v>4.2581743200340361E-2</c:v>
                </c:pt>
                <c:pt idx="7">
                  <c:v>0.11831402776594846</c:v>
                </c:pt>
                <c:pt idx="8">
                  <c:v>0.21652559542568994</c:v>
                </c:pt>
                <c:pt idx="9">
                  <c:v>0.11600686051293363</c:v>
                </c:pt>
                <c:pt idx="10">
                  <c:v>0.14423097046943356</c:v>
                </c:pt>
                <c:pt idx="11">
                  <c:v>9.1430965051741753E-2</c:v>
                </c:pt>
                <c:pt idx="12">
                  <c:v>8.995105522709812E-2</c:v>
                </c:pt>
                <c:pt idx="13">
                  <c:v>9.0305301661768533E-2</c:v>
                </c:pt>
                <c:pt idx="14">
                  <c:v>0.11140884356852165</c:v>
                </c:pt>
                <c:pt idx="15">
                  <c:v>2.4405774346896836E-2</c:v>
                </c:pt>
                <c:pt idx="16">
                  <c:v>-4.3886828009473966E-3</c:v>
                </c:pt>
                <c:pt idx="17">
                  <c:v>-5.7387792111445401E-2</c:v>
                </c:pt>
                <c:pt idx="18">
                  <c:v>-9.1206069433130033E-2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0-7681-4BF8-A0AD-3188D4624263}"/>
            </c:ext>
          </c:extLst>
        </c:ser>
        <c:ser>
          <c:idx val="1"/>
          <c:order val="1"/>
          <c:tx>
            <c:strRef>
              <c:f>'Quarterly Outlook - Charts'!$C$1</c:f>
              <c:strCache>
                <c:ptCount val="1"/>
                <c:pt idx="0">
                  <c:v>GNP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</a:ln>
              <a:effectLst/>
            </c:spPr>
          </c:marker>
          <c:cat>
            <c:strRef>
              <c:f>'Quarterly Outlook - Charts'!$A$10:$A$28</c:f>
              <c:strCache>
                <c:ptCount val="19"/>
                <c:pt idx="0">
                  <c:v>2019Q2</c:v>
                </c:pt>
                <c:pt idx="1">
                  <c:v>2019Q3</c:v>
                </c:pt>
                <c:pt idx="2">
                  <c:v>2019Q4</c:v>
                </c:pt>
                <c:pt idx="3">
                  <c:v>2020Q1</c:v>
                </c:pt>
                <c:pt idx="4">
                  <c:v>2020Q2</c:v>
                </c:pt>
                <c:pt idx="5">
                  <c:v>2020Q3</c:v>
                </c:pt>
                <c:pt idx="6">
                  <c:v>2020Q4</c:v>
                </c:pt>
                <c:pt idx="7">
                  <c:v>2021Q1</c:v>
                </c:pt>
                <c:pt idx="8">
                  <c:v>2021Q2</c:v>
                </c:pt>
                <c:pt idx="9">
                  <c:v>2021Q3</c:v>
                </c:pt>
                <c:pt idx="10">
                  <c:v>2021Q4</c:v>
                </c:pt>
                <c:pt idx="11">
                  <c:v>2022Q1</c:v>
                </c:pt>
                <c:pt idx="12">
                  <c:v>2022Q2</c:v>
                </c:pt>
                <c:pt idx="13">
                  <c:v>2022Q3</c:v>
                </c:pt>
                <c:pt idx="14">
                  <c:v>2022Q4</c:v>
                </c:pt>
                <c:pt idx="15">
                  <c:v>2023Q1</c:v>
                </c:pt>
                <c:pt idx="16">
                  <c:v>2023Q2</c:v>
                </c:pt>
                <c:pt idx="17">
                  <c:v>2023Q3</c:v>
                </c:pt>
                <c:pt idx="18">
                  <c:v>2023Q4</c:v>
                </c:pt>
              </c:strCache>
              <c:extLst/>
            </c:strRef>
          </c:cat>
          <c:val>
            <c:numRef>
              <c:f>'Quarterly Outlook - Charts'!$C$10:$C$28</c:f>
              <c:numCache>
                <c:formatCode>General</c:formatCode>
                <c:ptCount val="19"/>
                <c:pt idx="0">
                  <c:v>1.2198543854208266E-2</c:v>
                </c:pt>
                <c:pt idx="1">
                  <c:v>4.3692242858432984E-2</c:v>
                </c:pt>
                <c:pt idx="2">
                  <c:v>0.10800730225677513</c:v>
                </c:pt>
                <c:pt idx="3">
                  <c:v>7.4146752718181386E-2</c:v>
                </c:pt>
                <c:pt idx="4">
                  <c:v>-3.9247727571163349E-3</c:v>
                </c:pt>
                <c:pt idx="5">
                  <c:v>6.7777056745259578E-3</c:v>
                </c:pt>
                <c:pt idx="6">
                  <c:v>2.6944109083161694E-2</c:v>
                </c:pt>
                <c:pt idx="7">
                  <c:v>4.4670284314654252E-2</c:v>
                </c:pt>
                <c:pt idx="8">
                  <c:v>0.17373663395342032</c:v>
                </c:pt>
                <c:pt idx="9">
                  <c:v>0.1765809639762228</c:v>
                </c:pt>
                <c:pt idx="10">
                  <c:v>0.14782440319769852</c:v>
                </c:pt>
                <c:pt idx="11">
                  <c:v>6.2747739578745465E-2</c:v>
                </c:pt>
                <c:pt idx="12">
                  <c:v>7.2768341840236506E-2</c:v>
                </c:pt>
                <c:pt idx="13">
                  <c:v>-1.7566925970563529E-2</c:v>
                </c:pt>
                <c:pt idx="14">
                  <c:v>4.8933606458609447E-2</c:v>
                </c:pt>
                <c:pt idx="15">
                  <c:v>6.0213061602594209E-3</c:v>
                </c:pt>
                <c:pt idx="16">
                  <c:v>6.5633652078825433E-2</c:v>
                </c:pt>
                <c:pt idx="17">
                  <c:v>0.11422552664188346</c:v>
                </c:pt>
                <c:pt idx="18">
                  <c:v>-9.9481912901632219E-3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1-7681-4BF8-A0AD-3188D46242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44045903"/>
        <c:axId val="644055503"/>
      </c:lineChart>
      <c:catAx>
        <c:axId val="64404590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4055503"/>
        <c:crosses val="autoZero"/>
        <c:auto val="1"/>
        <c:lblAlgn val="ctr"/>
        <c:lblOffset val="100"/>
        <c:noMultiLvlLbl val="0"/>
      </c:catAx>
      <c:valAx>
        <c:axId val="644055503"/>
        <c:scaling>
          <c:orientation val="minMax"/>
          <c:max val="0.30000000000000004"/>
          <c:min val="-0.30000000000000004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40459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Nominal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</c:numCache>
            </c:numRef>
          </c:cat>
          <c:val>
            <c:numRef>
              <c:f>Sheet1!$B$2:$B$17</c:f>
              <c:numCache>
                <c:formatCode>0.0%</c:formatCode>
                <c:ptCount val="16"/>
                <c:pt idx="0">
                  <c:v>-1.4002704255082543E-2</c:v>
                </c:pt>
                <c:pt idx="1">
                  <c:v>-1.2530377633913403E-2</c:v>
                </c:pt>
                <c:pt idx="2">
                  <c:v>6.7078737672381372E-3</c:v>
                </c:pt>
                <c:pt idx="3">
                  <c:v>-3.1296968742504649E-3</c:v>
                </c:pt>
                <c:pt idx="4">
                  <c:v>2.3494142759921122E-3</c:v>
                </c:pt>
                <c:pt idx="5">
                  <c:v>1.1518294127384809E-2</c:v>
                </c:pt>
                <c:pt idx="6">
                  <c:v>1.3022905146821584E-2</c:v>
                </c:pt>
                <c:pt idx="7">
                  <c:v>1.8824392964811754E-2</c:v>
                </c:pt>
                <c:pt idx="8">
                  <c:v>3.1702382760521619E-2</c:v>
                </c:pt>
                <c:pt idx="9">
                  <c:v>3.6127746187236687E-2</c:v>
                </c:pt>
                <c:pt idx="10">
                  <c:v>5.0571159203178784E-2</c:v>
                </c:pt>
                <c:pt idx="11">
                  <c:v>4.6761845968029903E-2</c:v>
                </c:pt>
                <c:pt idx="12">
                  <c:v>3.3775847333401332E-2</c:v>
                </c:pt>
                <c:pt idx="13">
                  <c:v>4.3617572219534474E-2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F8E-4135-B909-DA8EF24389D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Inflation (CPI)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</c:numCache>
            </c:numRef>
          </c:cat>
          <c:val>
            <c:numRef>
              <c:f>Sheet1!$C$2:$C$17</c:f>
              <c:numCache>
                <c:formatCode>0.0%</c:formatCode>
                <c:ptCount val="16"/>
                <c:pt idx="0">
                  <c:v>-9.1838864537674425E-3</c:v>
                </c:pt>
                <c:pt idx="1">
                  <c:v>2.5489783020855361E-2</c:v>
                </c:pt>
                <c:pt idx="2">
                  <c:v>1.694741166803615E-2</c:v>
                </c:pt>
                <c:pt idx="3">
                  <c:v>5.1509948490051638E-3</c:v>
                </c:pt>
                <c:pt idx="4">
                  <c:v>1.9091639871382515E-3</c:v>
                </c:pt>
                <c:pt idx="5">
                  <c:v>-3.30959783371787E-3</c:v>
                </c:pt>
                <c:pt idx="6">
                  <c:v>2.0124773596297274E-4</c:v>
                </c:pt>
                <c:pt idx="7">
                  <c:v>3.6217303822936309E-3</c:v>
                </c:pt>
                <c:pt idx="8">
                  <c:v>4.7113071371294168E-3</c:v>
                </c:pt>
                <c:pt idx="9">
                  <c:v>9.3784296118923915E-3</c:v>
                </c:pt>
                <c:pt idx="10">
                  <c:v>-3.2618365128003202E-3</c:v>
                </c:pt>
                <c:pt idx="11">
                  <c:v>2.3403411344704583E-2</c:v>
                </c:pt>
                <c:pt idx="12">
                  <c:v>7.8294573643410859E-2</c:v>
                </c:pt>
                <c:pt idx="13">
                  <c:v>6.2994248741912395E-2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F8E-4135-B909-DA8EF24389D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Real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</c:numCache>
            </c:numRef>
          </c:cat>
          <c:val>
            <c:numRef>
              <c:f>Sheet1!$D$2:$D$17</c:f>
              <c:numCache>
                <c:formatCode>0.0%</c:formatCode>
                <c:ptCount val="16"/>
                <c:pt idx="0">
                  <c:v>-4.8188178013151006E-3</c:v>
                </c:pt>
                <c:pt idx="1">
                  <c:v>-3.8020160654768764E-2</c:v>
                </c:pt>
                <c:pt idx="2">
                  <c:v>-1.0239537900798013E-2</c:v>
                </c:pt>
                <c:pt idx="3">
                  <c:v>-8.2806917232556287E-3</c:v>
                </c:pt>
                <c:pt idx="4">
                  <c:v>4.4025028885386064E-4</c:v>
                </c:pt>
                <c:pt idx="5">
                  <c:v>1.4827891961102679E-2</c:v>
                </c:pt>
                <c:pt idx="6">
                  <c:v>1.2821657410858611E-2</c:v>
                </c:pt>
                <c:pt idx="7">
                  <c:v>1.5202662582518123E-2</c:v>
                </c:pt>
                <c:pt idx="8">
                  <c:v>2.6991075623392202E-2</c:v>
                </c:pt>
                <c:pt idx="9">
                  <c:v>2.6749316575344295E-2</c:v>
                </c:pt>
                <c:pt idx="10">
                  <c:v>5.3832995715979104E-2</c:v>
                </c:pt>
                <c:pt idx="11">
                  <c:v>2.3358434623325319E-2</c:v>
                </c:pt>
                <c:pt idx="12">
                  <c:v>-4.4518726310009527E-2</c:v>
                </c:pt>
                <c:pt idx="13">
                  <c:v>-1.9376676522377921E-2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F8E-4135-B909-DA8EF24389D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X1</c:v>
                </c:pt>
              </c:strCache>
            </c:strRef>
          </c:tx>
          <c:spPr>
            <a:ln w="28575" cap="rnd">
              <a:solidFill>
                <a:schemeClr val="accent1">
                  <a:lumMod val="40000"/>
                  <a:lumOff val="60000"/>
                </a:schemeClr>
              </a:solidFill>
              <a:prstDash val="dash"/>
              <a:round/>
            </a:ln>
            <a:effectLst/>
          </c:spPr>
          <c:marker>
            <c:symbol val="none"/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</c:numCache>
            </c:numRef>
          </c:cat>
          <c:val>
            <c:numRef>
              <c:f>Sheet1!$E$2:$E$17</c:f>
              <c:numCache>
                <c:formatCode>General</c:formatCode>
                <c:ptCount val="16"/>
                <c:pt idx="13" formatCode="0.0%">
                  <c:v>4.3617572219534474E-2</c:v>
                </c:pt>
                <c:pt idx="14" formatCode="0.0%">
                  <c:v>4.4506603016563444E-2</c:v>
                </c:pt>
                <c:pt idx="15" formatCode="0.0%">
                  <c:v>4.9578317566968844E-2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F8E-4135-B909-DA8EF24389DE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X2</c:v>
                </c:pt>
              </c:strCache>
            </c:strRef>
          </c:tx>
          <c:spPr>
            <a:ln w="28575" cap="rnd">
              <a:solidFill>
                <a:schemeClr val="accent2">
                  <a:lumMod val="40000"/>
                  <a:lumOff val="60000"/>
                </a:schemeClr>
              </a:solidFill>
              <a:prstDash val="dash"/>
              <a:round/>
            </a:ln>
            <a:effectLst/>
          </c:spPr>
          <c:marker>
            <c:symbol val="none"/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</c:numCache>
            </c:numRef>
          </c:cat>
          <c:val>
            <c:numRef>
              <c:f>Sheet1!$F$2:$F$17</c:f>
              <c:numCache>
                <c:formatCode>General</c:formatCode>
                <c:ptCount val="16"/>
                <c:pt idx="13" formatCode="0.0%">
                  <c:v>6.2994248741912395E-2</c:v>
                </c:pt>
                <c:pt idx="14" formatCode="0.0%">
                  <c:v>2.3E-2</c:v>
                </c:pt>
                <c:pt idx="15" formatCode="0.0%">
                  <c:v>1.9E-2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F8E-4135-B909-DA8EF24389DE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X3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  <a:lumOff val="40000"/>
                </a:schemeClr>
              </a:solidFill>
              <a:prstDash val="dash"/>
              <a:round/>
            </a:ln>
            <a:effectLst/>
          </c:spPr>
          <c:marker>
            <c:symbol val="none"/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</c:numCache>
            </c:numRef>
          </c:cat>
          <c:val>
            <c:numRef>
              <c:f>Sheet1!$G$2:$G$17</c:f>
              <c:numCache>
                <c:formatCode>General</c:formatCode>
                <c:ptCount val="16"/>
                <c:pt idx="13" formatCode="0.0%">
                  <c:v>-1.9376676522377921E-2</c:v>
                </c:pt>
                <c:pt idx="14" formatCode="0.0%">
                  <c:v>2.1506603016563444E-2</c:v>
                </c:pt>
                <c:pt idx="15" formatCode="0.0%">
                  <c:v>3.0578317566968844E-2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F8E-4135-B909-DA8EF24389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07188383"/>
        <c:axId val="1307185503"/>
      </c:lineChart>
      <c:catAx>
        <c:axId val="13071883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1307185503"/>
        <c:crosses val="autoZero"/>
        <c:auto val="1"/>
        <c:lblAlgn val="ctr"/>
        <c:lblOffset val="100"/>
        <c:noMultiLvlLbl val="0"/>
      </c:catAx>
      <c:valAx>
        <c:axId val="13071855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13071883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Calibri" panose="020F0502020204030204" pitchFamily="34" charset="0"/>
          <a:cs typeface="Calibri" panose="020F050202020403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'Share of revenue'!$B$28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'Share of revenue'!$A$29:$A$34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'Share of revenue'!$B$29:$B$34</c:f>
              <c:numCache>
                <c:formatCode>#,##0</c:formatCode>
                <c:ptCount val="6"/>
                <c:pt idx="0">
                  <c:v>3301935</c:v>
                </c:pt>
                <c:pt idx="1">
                  <c:v>3470427</c:v>
                </c:pt>
                <c:pt idx="2">
                  <c:v>3814000</c:v>
                </c:pt>
                <c:pt idx="3">
                  <c:v>4234000</c:v>
                </c:pt>
                <c:pt idx="4">
                  <c:v>4813000</c:v>
                </c:pt>
                <c:pt idx="5">
                  <c:v>4499295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41-4AEE-955E-627DC6BEECD4}"/>
            </c:ext>
          </c:extLst>
        </c:ser>
        <c:ser>
          <c:idx val="1"/>
          <c:order val="1"/>
          <c:tx>
            <c:strRef>
              <c:f>'Share of revenue'!$C$28</c:f>
              <c:strCache>
                <c:ptCount val="1"/>
                <c:pt idx="0">
                  <c:v>Excise Duty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numRef>
              <c:f>'Share of revenue'!$A$29:$A$34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'Share of revenue'!$C$29:$C$34</c:f>
              <c:numCache>
                <c:formatCode>#,##0</c:formatCode>
                <c:ptCount val="6"/>
                <c:pt idx="0">
                  <c:v>5417823</c:v>
                </c:pt>
                <c:pt idx="1">
                  <c:v>5940626</c:v>
                </c:pt>
                <c:pt idx="2">
                  <c:v>5447000</c:v>
                </c:pt>
                <c:pt idx="3">
                  <c:v>5840000</c:v>
                </c:pt>
                <c:pt idx="4">
                  <c:v>5441000</c:v>
                </c:pt>
                <c:pt idx="5">
                  <c:v>5612036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441-4AEE-955E-627DC6BEECD4}"/>
            </c:ext>
          </c:extLst>
        </c:ser>
        <c:ser>
          <c:idx val="2"/>
          <c:order val="2"/>
          <c:tx>
            <c:strRef>
              <c:f>'Share of revenue'!$D$28</c:f>
              <c:strCache>
                <c:ptCount val="1"/>
                <c:pt idx="0">
                  <c:v>Income Tax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numRef>
              <c:f>'Share of revenue'!$A$29:$A$34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'Share of revenue'!$D$29:$D$34</c:f>
              <c:numCache>
                <c:formatCode>#,##0</c:formatCode>
                <c:ptCount val="6"/>
                <c:pt idx="0">
                  <c:v>21241693</c:v>
                </c:pt>
                <c:pt idx="1">
                  <c:v>22933862</c:v>
                </c:pt>
                <c:pt idx="2">
                  <c:v>22710000</c:v>
                </c:pt>
                <c:pt idx="3">
                  <c:v>26666000</c:v>
                </c:pt>
                <c:pt idx="4">
                  <c:v>30728000</c:v>
                </c:pt>
                <c:pt idx="5">
                  <c:v>32913318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441-4AEE-955E-627DC6BEECD4}"/>
            </c:ext>
          </c:extLst>
        </c:ser>
        <c:ser>
          <c:idx val="3"/>
          <c:order val="3"/>
          <c:tx>
            <c:strRef>
              <c:f>'Share of revenue'!$E$28</c:f>
              <c:strCache>
                <c:ptCount val="1"/>
                <c:pt idx="0">
                  <c:v>Corporation Tax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numRef>
              <c:f>'Share of revenue'!$A$29:$A$34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'Share of revenue'!$E$29:$E$34</c:f>
              <c:numCache>
                <c:formatCode>#,##0</c:formatCode>
                <c:ptCount val="6"/>
                <c:pt idx="0">
                  <c:v>10385196</c:v>
                </c:pt>
                <c:pt idx="1">
                  <c:v>10888339</c:v>
                </c:pt>
                <c:pt idx="2">
                  <c:v>11833000</c:v>
                </c:pt>
                <c:pt idx="3">
                  <c:v>15325000</c:v>
                </c:pt>
                <c:pt idx="4">
                  <c:v>22642000</c:v>
                </c:pt>
                <c:pt idx="5">
                  <c:v>23836859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441-4AEE-955E-627DC6BEECD4}"/>
            </c:ext>
          </c:extLst>
        </c:ser>
        <c:ser>
          <c:idx val="4"/>
          <c:order val="4"/>
          <c:tx>
            <c:strRef>
              <c:f>'Share of revenue'!$F$28</c:f>
              <c:strCache>
                <c:ptCount val="1"/>
                <c:pt idx="0">
                  <c:v>Valued Added Tax</c:v>
                </c:pt>
              </c:strCache>
            </c:strRef>
          </c:tx>
          <c:spPr>
            <a:solidFill>
              <a:srgbClr val="E76BBE"/>
            </a:solidFill>
            <a:ln>
              <a:noFill/>
            </a:ln>
            <a:effectLst/>
          </c:spPr>
          <c:invertIfNegative val="0"/>
          <c:cat>
            <c:numRef>
              <c:f>'Share of revenue'!$A$29:$A$34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'Share of revenue'!$F$29:$F$34</c:f>
              <c:numCache>
                <c:formatCode>#,##0</c:formatCode>
                <c:ptCount val="6"/>
                <c:pt idx="0">
                  <c:v>14234328</c:v>
                </c:pt>
                <c:pt idx="1">
                  <c:v>15117725</c:v>
                </c:pt>
                <c:pt idx="2">
                  <c:v>12422000</c:v>
                </c:pt>
                <c:pt idx="3">
                  <c:v>15442000</c:v>
                </c:pt>
                <c:pt idx="4">
                  <c:v>18602000</c:v>
                </c:pt>
                <c:pt idx="5">
                  <c:v>20347166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441-4AEE-955E-627DC6BEECD4}"/>
            </c:ext>
          </c:extLst>
        </c:ser>
        <c:ser>
          <c:idx val="5"/>
          <c:order val="5"/>
          <c:tx>
            <c:strRef>
              <c:f>'Share of revenue'!#REF!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numRef>
              <c:f>'Share of revenue'!$A$29:$A$34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'Share of revenue'!#REF!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441-4AEE-955E-627DC6BEEC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381821375"/>
        <c:axId val="381816095"/>
      </c:barChart>
      <c:catAx>
        <c:axId val="3818213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1816095"/>
        <c:crosses val="autoZero"/>
        <c:auto val="1"/>
        <c:lblAlgn val="ctr"/>
        <c:lblOffset val="100"/>
        <c:noMultiLvlLbl val="0"/>
      </c:catAx>
      <c:valAx>
        <c:axId val="381816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18213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5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E" b="1" dirty="0">
                <a:solidFill>
                  <a:schemeClr val="bg2">
                    <a:lumMod val="10000"/>
                  </a:schemeClr>
                </a:solidFill>
              </a:rPr>
              <a:t>Debt to output (%)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GDP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Sheet1!$A$2:$A$7</c:f>
              <c:numCache>
                <c:formatCode>General</c:formatCode>
                <c:ptCount val="6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</c:numCache>
            </c:numRef>
          </c:cat>
          <c:val>
            <c:numRef>
              <c:f>Sheet1!$B$2:$B$7</c:f>
              <c:numCache>
                <c:formatCode>0.0</c:formatCode>
                <c:ptCount val="6"/>
                <c:pt idx="0">
                  <c:v>58.06</c:v>
                </c:pt>
                <c:pt idx="1">
                  <c:v>54.4</c:v>
                </c:pt>
                <c:pt idx="2">
                  <c:v>44.39</c:v>
                </c:pt>
                <c:pt idx="3">
                  <c:v>43.73</c:v>
                </c:pt>
                <c:pt idx="4">
                  <c:v>38.378987642040528</c:v>
                </c:pt>
                <c:pt idx="5">
                  <c:v>35.487416444722648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2E3-48A9-A69A-42256D17E72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GNI*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Sheet1!$A$2:$A$7</c:f>
              <c:numCache>
                <c:formatCode>General</c:formatCode>
                <c:ptCount val="6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</c:numCache>
            </c:numRef>
          </c:cat>
          <c:val>
            <c:numRef>
              <c:f>Sheet1!$C$2:$C$7</c:f>
              <c:numCache>
                <c:formatCode>0.0</c:formatCode>
                <c:ptCount val="6"/>
                <c:pt idx="0">
                  <c:v>107.38647004899013</c:v>
                </c:pt>
                <c:pt idx="1">
                  <c:v>101.2157012358486</c:v>
                </c:pt>
                <c:pt idx="2">
                  <c:v>82.286846113291531</c:v>
                </c:pt>
                <c:pt idx="3">
                  <c:v>75.486155141776806</c:v>
                </c:pt>
                <c:pt idx="4">
                  <c:v>67.438810916347009</c:v>
                </c:pt>
                <c:pt idx="5">
                  <c:v>64.280688403235544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2E3-48A9-A69A-42256D17E7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71976896"/>
        <c:axId val="1671970176"/>
      </c:lineChart>
      <c:catAx>
        <c:axId val="1671976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1970176"/>
        <c:crosses val="autoZero"/>
        <c:auto val="1"/>
        <c:lblAlgn val="ctr"/>
        <c:lblOffset val="100"/>
        <c:noMultiLvlLbl val="0"/>
      </c:catAx>
      <c:valAx>
        <c:axId val="1671970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1976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Investment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Sheet1!$A$2:$A$28</c:f>
              <c:numCache>
                <c:formatCode>0</c:formatCode>
                <c:ptCount val="27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  <c:pt idx="26">
                  <c:v>2022</c:v>
                </c:pt>
              </c:numCache>
            </c:numRef>
          </c:cat>
          <c:val>
            <c:numRef>
              <c:f>Sheet1!$B$2:$B$28</c:f>
              <c:numCache>
                <c:formatCode>0.0</c:formatCode>
                <c:ptCount val="27"/>
                <c:pt idx="0">
                  <c:v>16.781998307362969</c:v>
                </c:pt>
                <c:pt idx="1">
                  <c:v>16.514621877397893</c:v>
                </c:pt>
                <c:pt idx="2">
                  <c:v>11.042002048880443</c:v>
                </c:pt>
                <c:pt idx="3">
                  <c:v>14.392092257001639</c:v>
                </c:pt>
                <c:pt idx="4">
                  <c:v>4.6488853044530227</c:v>
                </c:pt>
                <c:pt idx="5">
                  <c:v>2.6202796432896629</c:v>
                </c:pt>
                <c:pt idx="6">
                  <c:v>1.6709580517111731</c:v>
                </c:pt>
                <c:pt idx="7">
                  <c:v>6.7823884770622778</c:v>
                </c:pt>
                <c:pt idx="8">
                  <c:v>9.4372251593458163</c:v>
                </c:pt>
                <c:pt idx="9">
                  <c:v>15.113549144430898</c:v>
                </c:pt>
                <c:pt idx="10">
                  <c:v>4.9184846814208081</c:v>
                </c:pt>
                <c:pt idx="11">
                  <c:v>0.83699283113763467</c:v>
                </c:pt>
                <c:pt idx="12">
                  <c:v>-9.5864661654135332</c:v>
                </c:pt>
                <c:pt idx="13">
                  <c:v>-28.387641258928387</c:v>
                </c:pt>
                <c:pt idx="14">
                  <c:v>-20.615119287151483</c:v>
                </c:pt>
                <c:pt idx="15">
                  <c:v>-14.620899413426027</c:v>
                </c:pt>
                <c:pt idx="16">
                  <c:v>9.189991518235793</c:v>
                </c:pt>
                <c:pt idx="17">
                  <c:v>16.607760127393483</c:v>
                </c:pt>
                <c:pt idx="18">
                  <c:v>10.848349598641043</c:v>
                </c:pt>
                <c:pt idx="19">
                  <c:v>11.947115384615385</c:v>
                </c:pt>
                <c:pt idx="20">
                  <c:v>8.605325316727507</c:v>
                </c:pt>
                <c:pt idx="21">
                  <c:v>4.8910088478078197</c:v>
                </c:pt>
                <c:pt idx="22">
                  <c:v>7.7825687424895733</c:v>
                </c:pt>
                <c:pt idx="23">
                  <c:v>-2.3369185029730675</c:v>
                </c:pt>
                <c:pt idx="24">
                  <c:v>-10.202574146614438</c:v>
                </c:pt>
                <c:pt idx="25">
                  <c:v>5.2670937507789715</c:v>
                </c:pt>
                <c:pt idx="26">
                  <c:v>15.877338385034337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399-4F10-9BA3-0038A2D273C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Output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Sheet1!$A$2:$A$28</c:f>
              <c:numCache>
                <c:formatCode>0</c:formatCode>
                <c:ptCount val="27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  <c:pt idx="26">
                  <c:v>2022</c:v>
                </c:pt>
              </c:numCache>
            </c:numRef>
          </c:cat>
          <c:val>
            <c:numRef>
              <c:f>Sheet1!$C$2:$C$28</c:f>
              <c:numCache>
                <c:formatCode>0.0</c:formatCode>
                <c:ptCount val="27"/>
                <c:pt idx="0">
                  <c:v>7.9261611395603673</c:v>
                </c:pt>
                <c:pt idx="1">
                  <c:v>9.1539154847866371</c:v>
                </c:pt>
                <c:pt idx="2">
                  <c:v>7.1419758359196228</c:v>
                </c:pt>
                <c:pt idx="3">
                  <c:v>7.4596059811494504</c:v>
                </c:pt>
                <c:pt idx="4">
                  <c:v>8.8171528905522205</c:v>
                </c:pt>
                <c:pt idx="5">
                  <c:v>0.82042346880799566</c:v>
                </c:pt>
                <c:pt idx="6">
                  <c:v>1.556113248377007</c:v>
                </c:pt>
                <c:pt idx="7">
                  <c:v>3.719323167528612</c:v>
                </c:pt>
                <c:pt idx="8">
                  <c:v>6.7660108712710274</c:v>
                </c:pt>
                <c:pt idx="9">
                  <c:v>4.5840543592279017</c:v>
                </c:pt>
                <c:pt idx="10">
                  <c:v>4.108425114353615</c:v>
                </c:pt>
                <c:pt idx="11">
                  <c:v>3.87449911943202</c:v>
                </c:pt>
                <c:pt idx="12">
                  <c:v>-4.1246005068615288</c:v>
                </c:pt>
                <c:pt idx="13">
                  <c:v>-9.6805200406666909</c:v>
                </c:pt>
                <c:pt idx="14">
                  <c:v>3.6593352616929478</c:v>
                </c:pt>
                <c:pt idx="15">
                  <c:v>-3.4794798220443783</c:v>
                </c:pt>
                <c:pt idx="16">
                  <c:v>-1.4918758224749724</c:v>
                </c:pt>
                <c:pt idx="17">
                  <c:v>5.5089878385580713</c:v>
                </c:pt>
                <c:pt idx="18">
                  <c:v>7.8387573322785453</c:v>
                </c:pt>
                <c:pt idx="19">
                  <c:v>2.2636597823984124</c:v>
                </c:pt>
                <c:pt idx="20">
                  <c:v>4.5141772528567836</c:v>
                </c:pt>
                <c:pt idx="21">
                  <c:v>1.7617328128505569</c:v>
                </c:pt>
                <c:pt idx="22">
                  <c:v>6.7160925678162755</c:v>
                </c:pt>
                <c:pt idx="23">
                  <c:v>4.8071350542928615</c:v>
                </c:pt>
                <c:pt idx="24">
                  <c:v>-5.7150236568651795</c:v>
                </c:pt>
                <c:pt idx="25">
                  <c:v>16.84941117099001</c:v>
                </c:pt>
                <c:pt idx="26">
                  <c:v>6.5314780598124571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399-4F10-9BA3-0038A2D273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69540927"/>
        <c:axId val="1569538047"/>
      </c:lineChart>
      <c:catAx>
        <c:axId val="1569540927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9538047"/>
        <c:crosses val="autoZero"/>
        <c:auto val="1"/>
        <c:lblAlgn val="ctr"/>
        <c:lblOffset val="100"/>
        <c:tickLblSkip val="3"/>
        <c:noMultiLvlLbl val="0"/>
      </c:catAx>
      <c:valAx>
        <c:axId val="15695380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9540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Underlying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Sheet1!$A$2:$A$19</c:f>
              <c:numCache>
                <c:formatCode>General</c:formatCode>
                <c:ptCount val="1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</c:numCache>
            </c:numRef>
          </c:cat>
          <c:val>
            <c:numRef>
              <c:f>Sheet1!$B$2:$B$19</c:f>
              <c:numCache>
                <c:formatCode>0.0</c:formatCode>
                <c:ptCount val="18"/>
                <c:pt idx="0">
                  <c:v>32.44576188894284</c:v>
                </c:pt>
                <c:pt idx="1">
                  <c:v>32.698219841313673</c:v>
                </c:pt>
                <c:pt idx="2">
                  <c:v>31.742055920178171</c:v>
                </c:pt>
                <c:pt idx="3">
                  <c:v>29.933762592809387</c:v>
                </c:pt>
                <c:pt idx="4">
                  <c:v>23.733831796103257</c:v>
                </c:pt>
                <c:pt idx="5">
                  <c:v>18.175954931950404</c:v>
                </c:pt>
                <c:pt idx="6">
                  <c:v>16.077893918628675</c:v>
                </c:pt>
                <c:pt idx="7">
                  <c:v>17.821323015373114</c:v>
                </c:pt>
                <c:pt idx="8">
                  <c:v>19.695995591476855</c:v>
                </c:pt>
                <c:pt idx="9">
                  <c:v>19.931963010876334</c:v>
                </c:pt>
                <c:pt idx="10">
                  <c:v>23.30437175902469</c:v>
                </c:pt>
                <c:pt idx="11">
                  <c:v>24.160745208096973</c:v>
                </c:pt>
                <c:pt idx="12">
                  <c:v>24.306724854815986</c:v>
                </c:pt>
                <c:pt idx="13">
                  <c:v>25.083347955781715</c:v>
                </c:pt>
                <c:pt idx="14">
                  <c:v>23.96804618174405</c:v>
                </c:pt>
                <c:pt idx="15">
                  <c:v>22.524480079054936</c:v>
                </c:pt>
                <c:pt idx="16">
                  <c:v>19.935044703971901</c:v>
                </c:pt>
                <c:pt idx="17">
                  <c:v>22.176551361590857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F2F-484E-B56F-8762A2C3102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Headline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Sheet1!$A$2:$A$19</c:f>
              <c:numCache>
                <c:formatCode>General</c:formatCode>
                <c:ptCount val="1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</c:numCache>
            </c:numRef>
          </c:cat>
          <c:val>
            <c:numRef>
              <c:f>Sheet1!$C$2:$C$19</c:f>
              <c:numCache>
                <c:formatCode>0.0</c:formatCode>
                <c:ptCount val="18"/>
                <c:pt idx="0">
                  <c:v>27.067798933043669</c:v>
                </c:pt>
                <c:pt idx="1">
                  <c:v>27.641356636932819</c:v>
                </c:pt>
                <c:pt idx="2">
                  <c:v>26.254946790439725</c:v>
                </c:pt>
                <c:pt idx="3">
                  <c:v>24.304617617795639</c:v>
                </c:pt>
                <c:pt idx="4">
                  <c:v>21.274354390247609</c:v>
                </c:pt>
                <c:pt idx="5">
                  <c:v>17.77787739326201</c:v>
                </c:pt>
                <c:pt idx="6">
                  <c:v>17.5441616177512</c:v>
                </c:pt>
                <c:pt idx="7">
                  <c:v>20.394918258814261</c:v>
                </c:pt>
                <c:pt idx="8">
                  <c:v>19.321052247341399</c:v>
                </c:pt>
                <c:pt idx="9">
                  <c:v>21.045052458341907</c:v>
                </c:pt>
                <c:pt idx="10">
                  <c:v>25.444609713509671</c:v>
                </c:pt>
                <c:pt idx="11">
                  <c:v>37.574846071287354</c:v>
                </c:pt>
                <c:pt idx="12">
                  <c:v>34.141741031777563</c:v>
                </c:pt>
                <c:pt idx="13">
                  <c:v>28.902274534091216</c:v>
                </c:pt>
                <c:pt idx="14">
                  <c:v>55.085807358309701</c:v>
                </c:pt>
                <c:pt idx="15">
                  <c:v>43.139225868736105</c:v>
                </c:pt>
                <c:pt idx="16">
                  <c:v>22.333085292891223</c:v>
                </c:pt>
                <c:pt idx="17">
                  <c:v>21.445172373141112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F2F-484E-B56F-8762A2C310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88840991"/>
        <c:axId val="1388841471"/>
      </c:lineChart>
      <c:catAx>
        <c:axId val="13888409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8841471"/>
        <c:crosses val="autoZero"/>
        <c:auto val="1"/>
        <c:lblAlgn val="ctr"/>
        <c:lblOffset val="100"/>
        <c:noMultiLvlLbl val="0"/>
      </c:catAx>
      <c:valAx>
        <c:axId val="13888414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88409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Housing supply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0</c:formatCode>
                <c:ptCount val="13"/>
                <c:pt idx="0">
                  <c:v>6994</c:v>
                </c:pt>
                <c:pt idx="1">
                  <c:v>4911</c:v>
                </c:pt>
                <c:pt idx="2">
                  <c:v>4575</c:v>
                </c:pt>
                <c:pt idx="3">
                  <c:v>5518</c:v>
                </c:pt>
                <c:pt idx="4">
                  <c:v>7219</c:v>
                </c:pt>
                <c:pt idx="5">
                  <c:v>9835</c:v>
                </c:pt>
                <c:pt idx="6">
                  <c:v>14319</c:v>
                </c:pt>
                <c:pt idx="7">
                  <c:v>17899</c:v>
                </c:pt>
                <c:pt idx="8">
                  <c:v>21147</c:v>
                </c:pt>
                <c:pt idx="9">
                  <c:v>20593</c:v>
                </c:pt>
                <c:pt idx="10">
                  <c:v>20544</c:v>
                </c:pt>
                <c:pt idx="11">
                  <c:v>29744</c:v>
                </c:pt>
                <c:pt idx="12">
                  <c:v>32695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F2F-484E-B56F-8762A2C3102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Structural Demand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35000</c:v>
                </c:pt>
                <c:pt idx="1">
                  <c:v>35000</c:v>
                </c:pt>
                <c:pt idx="2">
                  <c:v>35000</c:v>
                </c:pt>
                <c:pt idx="3">
                  <c:v>35000</c:v>
                </c:pt>
                <c:pt idx="4">
                  <c:v>35000</c:v>
                </c:pt>
                <c:pt idx="5">
                  <c:v>35000</c:v>
                </c:pt>
                <c:pt idx="6">
                  <c:v>35000</c:v>
                </c:pt>
                <c:pt idx="7">
                  <c:v>35000</c:v>
                </c:pt>
                <c:pt idx="8">
                  <c:v>35000</c:v>
                </c:pt>
                <c:pt idx="9">
                  <c:v>35000</c:v>
                </c:pt>
                <c:pt idx="10">
                  <c:v>35000</c:v>
                </c:pt>
                <c:pt idx="11">
                  <c:v>35000</c:v>
                </c:pt>
                <c:pt idx="12">
                  <c:v>35000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F2F-484E-B56F-8762A2C310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88840991"/>
        <c:axId val="1388841471"/>
      </c:lineChart>
      <c:catAx>
        <c:axId val="13888409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8841471"/>
        <c:crosses val="autoZero"/>
        <c:auto val="1"/>
        <c:lblAlgn val="ctr"/>
        <c:lblOffset val="100"/>
        <c:noMultiLvlLbl val="0"/>
      </c:catAx>
      <c:valAx>
        <c:axId val="13888414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88409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tx1"/>
                </a:solidFill>
              </a:rPr>
              <a:t>Change in house price (%)</a:t>
            </a:r>
          </a:p>
        </c:rich>
      </c:tx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Change in house price (%)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Sheet1!$A$2:$A$42</c:f>
              <c:strCache>
                <c:ptCount val="41"/>
                <c:pt idx="0">
                  <c:v>2014Q1</c:v>
                </c:pt>
                <c:pt idx="1">
                  <c:v>2014Q2</c:v>
                </c:pt>
                <c:pt idx="2">
                  <c:v>2014Q3</c:v>
                </c:pt>
                <c:pt idx="3">
                  <c:v>2014Q4</c:v>
                </c:pt>
                <c:pt idx="4">
                  <c:v>2015Q1</c:v>
                </c:pt>
                <c:pt idx="5">
                  <c:v>2015Q2</c:v>
                </c:pt>
                <c:pt idx="6">
                  <c:v>2015Q3</c:v>
                </c:pt>
                <c:pt idx="7">
                  <c:v>2015Q4</c:v>
                </c:pt>
                <c:pt idx="8">
                  <c:v>2016Q1</c:v>
                </c:pt>
                <c:pt idx="9">
                  <c:v>2016Q2</c:v>
                </c:pt>
                <c:pt idx="10">
                  <c:v>2016Q3</c:v>
                </c:pt>
                <c:pt idx="11">
                  <c:v>2016Q4</c:v>
                </c:pt>
                <c:pt idx="12">
                  <c:v>2017Q1</c:v>
                </c:pt>
                <c:pt idx="13">
                  <c:v>2017Q2</c:v>
                </c:pt>
                <c:pt idx="14">
                  <c:v>2017Q3</c:v>
                </c:pt>
                <c:pt idx="15">
                  <c:v>2017Q4</c:v>
                </c:pt>
                <c:pt idx="16">
                  <c:v>2018Q1</c:v>
                </c:pt>
                <c:pt idx="17">
                  <c:v>2018Q2</c:v>
                </c:pt>
                <c:pt idx="18">
                  <c:v>2018Q3</c:v>
                </c:pt>
                <c:pt idx="19">
                  <c:v>2018Q4</c:v>
                </c:pt>
                <c:pt idx="20">
                  <c:v>2019Q1</c:v>
                </c:pt>
                <c:pt idx="21">
                  <c:v>2019Q2</c:v>
                </c:pt>
                <c:pt idx="22">
                  <c:v>2019Q3</c:v>
                </c:pt>
                <c:pt idx="23">
                  <c:v>2019Q4</c:v>
                </c:pt>
                <c:pt idx="24">
                  <c:v>2020Q1</c:v>
                </c:pt>
                <c:pt idx="25">
                  <c:v>2020Q2</c:v>
                </c:pt>
                <c:pt idx="26">
                  <c:v>2020Q3</c:v>
                </c:pt>
                <c:pt idx="27">
                  <c:v>2020Q4</c:v>
                </c:pt>
                <c:pt idx="28">
                  <c:v>2021Q1</c:v>
                </c:pt>
                <c:pt idx="29">
                  <c:v>2021Q2</c:v>
                </c:pt>
                <c:pt idx="30">
                  <c:v>2021Q3</c:v>
                </c:pt>
                <c:pt idx="31">
                  <c:v>2021Q4</c:v>
                </c:pt>
                <c:pt idx="32">
                  <c:v>2022Q1</c:v>
                </c:pt>
                <c:pt idx="33">
                  <c:v>2022Q2</c:v>
                </c:pt>
                <c:pt idx="34">
                  <c:v>2022Q3</c:v>
                </c:pt>
                <c:pt idx="35">
                  <c:v>2022Q4</c:v>
                </c:pt>
                <c:pt idx="36">
                  <c:v>2023Q1</c:v>
                </c:pt>
                <c:pt idx="37">
                  <c:v>2023Q2</c:v>
                </c:pt>
                <c:pt idx="38">
                  <c:v>2023Q3</c:v>
                </c:pt>
                <c:pt idx="39">
                  <c:v>2023Q4</c:v>
                </c:pt>
                <c:pt idx="40">
                  <c:v>2024Q1</c:v>
                </c:pt>
              </c:strCache>
            </c:strRef>
          </c:cat>
          <c:val>
            <c:numRef>
              <c:f>Sheet1!$B$2:$B$42</c:f>
              <c:numCache>
                <c:formatCode>0.0</c:formatCode>
                <c:ptCount val="41"/>
                <c:pt idx="0">
                  <c:v>12.397820163487729</c:v>
                </c:pt>
                <c:pt idx="1">
                  <c:v>17.724867724867732</c:v>
                </c:pt>
                <c:pt idx="2">
                  <c:v>19.949811794228346</c:v>
                </c:pt>
                <c:pt idx="3">
                  <c:v>18.036809815950924</c:v>
                </c:pt>
                <c:pt idx="4">
                  <c:v>16.969696969696969</c:v>
                </c:pt>
                <c:pt idx="5">
                  <c:v>12.359550561797754</c:v>
                </c:pt>
                <c:pt idx="6">
                  <c:v>7.1129707112970832</c:v>
                </c:pt>
                <c:pt idx="7">
                  <c:v>7.0686070686070659</c:v>
                </c:pt>
                <c:pt idx="8">
                  <c:v>7.4611398963730595</c:v>
                </c:pt>
                <c:pt idx="9">
                  <c:v>5.5999999999999943</c:v>
                </c:pt>
                <c:pt idx="10">
                  <c:v>8.1054687499999964</c:v>
                </c:pt>
                <c:pt idx="11">
                  <c:v>8.9320388349514577</c:v>
                </c:pt>
                <c:pt idx="12">
                  <c:v>9.7396335583413638</c:v>
                </c:pt>
                <c:pt idx="13">
                  <c:v>11.268939393939398</c:v>
                </c:pt>
                <c:pt idx="14">
                  <c:v>11.924119241192413</c:v>
                </c:pt>
                <c:pt idx="15">
                  <c:v>12.210338680926919</c:v>
                </c:pt>
                <c:pt idx="16">
                  <c:v>12.653778558875212</c:v>
                </c:pt>
                <c:pt idx="17">
                  <c:v>11.999999999999996</c:v>
                </c:pt>
                <c:pt idx="18">
                  <c:v>8.4745762711864394</c:v>
                </c:pt>
                <c:pt idx="19">
                  <c:v>6.2748212867355084</c:v>
                </c:pt>
                <c:pt idx="20">
                  <c:v>3.7441497659906489</c:v>
                </c:pt>
                <c:pt idx="21">
                  <c:v>1.9756838905775034</c:v>
                </c:pt>
                <c:pt idx="22">
                  <c:v>1.1160714285714286</c:v>
                </c:pt>
                <c:pt idx="23">
                  <c:v>0.2989536621823447</c:v>
                </c:pt>
                <c:pt idx="24">
                  <c:v>0.97744360902256489</c:v>
                </c:pt>
                <c:pt idx="25">
                  <c:v>0</c:v>
                </c:pt>
                <c:pt idx="26">
                  <c:v>-0.80941869021338797</c:v>
                </c:pt>
                <c:pt idx="27">
                  <c:v>2.2354694485842028</c:v>
                </c:pt>
                <c:pt idx="28">
                  <c:v>3.4996276991809294</c:v>
                </c:pt>
                <c:pt idx="29">
                  <c:v>6.8554396423249013</c:v>
                </c:pt>
                <c:pt idx="30">
                  <c:v>12.388724035608298</c:v>
                </c:pt>
                <c:pt idx="31">
                  <c:v>14.212827988338194</c:v>
                </c:pt>
                <c:pt idx="32">
                  <c:v>15.035971223021585</c:v>
                </c:pt>
                <c:pt idx="33">
                  <c:v>13.947001394700139</c:v>
                </c:pt>
                <c:pt idx="34">
                  <c:v>10.693069306930685</c:v>
                </c:pt>
                <c:pt idx="35">
                  <c:v>7.7217613273771688</c:v>
                </c:pt>
                <c:pt idx="36">
                  <c:v>4.0025015634771766</c:v>
                </c:pt>
                <c:pt idx="37">
                  <c:v>2.1419828641370868</c:v>
                </c:pt>
                <c:pt idx="38">
                  <c:v>1.4311270125223647</c:v>
                </c:pt>
                <c:pt idx="39">
                  <c:v>4.0876777251184695</c:v>
                </c:pt>
                <c:pt idx="40">
                  <c:v>7.2760072158749214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5AE-41C2-B333-092E95401A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07341455"/>
        <c:axId val="1507341935"/>
      </c:lineChart>
      <c:catAx>
        <c:axId val="15073414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7341935"/>
        <c:crosses val="autoZero"/>
        <c:auto val="1"/>
        <c:lblAlgn val="ctr"/>
        <c:lblOffset val="100"/>
        <c:tickLblSkip val="8"/>
        <c:noMultiLvlLbl val="0"/>
      </c:catAx>
      <c:valAx>
        <c:axId val="1507341935"/>
        <c:scaling>
          <c:orientation val="minMax"/>
          <c:max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73414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b="1" dirty="0">
                <a:solidFill>
                  <a:schemeClr val="tx1"/>
                </a:solidFill>
              </a:rPr>
              <a:t>Average loan to income (multiple)</a:t>
            </a:r>
          </a:p>
        </c:rich>
      </c:tx>
      <c:layout>
        <c:manualLayout>
          <c:xMode val="edge"/>
          <c:yMode val="edge"/>
          <c:x val="0.22179135507162998"/>
          <c:y val="3.01856166940937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Average loan to income (multiple)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Sheet1!$A$2:$A$85</c:f>
              <c:strCache>
                <c:ptCount val="84"/>
                <c:pt idx="0">
                  <c:v>2003Q1</c:v>
                </c:pt>
                <c:pt idx="1">
                  <c:v>2003Q2</c:v>
                </c:pt>
                <c:pt idx="2">
                  <c:v>2003Q3</c:v>
                </c:pt>
                <c:pt idx="3">
                  <c:v>2003Q4</c:v>
                </c:pt>
                <c:pt idx="4">
                  <c:v>2004Q1</c:v>
                </c:pt>
                <c:pt idx="5">
                  <c:v>2004Q2</c:v>
                </c:pt>
                <c:pt idx="6">
                  <c:v>2004Q3</c:v>
                </c:pt>
                <c:pt idx="7">
                  <c:v>2004Q4</c:v>
                </c:pt>
                <c:pt idx="8">
                  <c:v>2005Q1</c:v>
                </c:pt>
                <c:pt idx="9">
                  <c:v>2005Q2</c:v>
                </c:pt>
                <c:pt idx="10">
                  <c:v>2005Q3</c:v>
                </c:pt>
                <c:pt idx="11">
                  <c:v>2005Q4</c:v>
                </c:pt>
                <c:pt idx="12">
                  <c:v>2006Q1</c:v>
                </c:pt>
                <c:pt idx="13">
                  <c:v>2006Q2</c:v>
                </c:pt>
                <c:pt idx="14">
                  <c:v>2006Q3</c:v>
                </c:pt>
                <c:pt idx="15">
                  <c:v>2006Q4</c:v>
                </c:pt>
                <c:pt idx="16">
                  <c:v>2007Q1</c:v>
                </c:pt>
                <c:pt idx="17">
                  <c:v>2007Q2</c:v>
                </c:pt>
                <c:pt idx="18">
                  <c:v>2007Q3</c:v>
                </c:pt>
                <c:pt idx="19">
                  <c:v>2007Q4</c:v>
                </c:pt>
                <c:pt idx="20">
                  <c:v>2008Q1</c:v>
                </c:pt>
                <c:pt idx="21">
                  <c:v>2008Q2</c:v>
                </c:pt>
                <c:pt idx="22">
                  <c:v>2008Q3</c:v>
                </c:pt>
                <c:pt idx="23">
                  <c:v>2008Q4</c:v>
                </c:pt>
                <c:pt idx="24">
                  <c:v>2009Q1</c:v>
                </c:pt>
                <c:pt idx="25">
                  <c:v>2009Q2</c:v>
                </c:pt>
                <c:pt idx="26">
                  <c:v>2009Q3</c:v>
                </c:pt>
                <c:pt idx="27">
                  <c:v>2009Q4</c:v>
                </c:pt>
                <c:pt idx="28">
                  <c:v>2010Q1</c:v>
                </c:pt>
                <c:pt idx="29">
                  <c:v>2010Q2</c:v>
                </c:pt>
                <c:pt idx="30">
                  <c:v>2010Q3</c:v>
                </c:pt>
                <c:pt idx="31">
                  <c:v>2010Q4</c:v>
                </c:pt>
                <c:pt idx="32">
                  <c:v>2011Q1</c:v>
                </c:pt>
                <c:pt idx="33">
                  <c:v>2011Q2</c:v>
                </c:pt>
                <c:pt idx="34">
                  <c:v>2011Q3</c:v>
                </c:pt>
                <c:pt idx="35">
                  <c:v>2011Q4</c:v>
                </c:pt>
                <c:pt idx="36">
                  <c:v>2012Q1</c:v>
                </c:pt>
                <c:pt idx="37">
                  <c:v>2012Q2</c:v>
                </c:pt>
                <c:pt idx="38">
                  <c:v>2012Q3</c:v>
                </c:pt>
                <c:pt idx="39">
                  <c:v>2012Q4</c:v>
                </c:pt>
                <c:pt idx="40">
                  <c:v>2013Q1</c:v>
                </c:pt>
                <c:pt idx="41">
                  <c:v>2013Q2</c:v>
                </c:pt>
                <c:pt idx="42">
                  <c:v>2013Q3</c:v>
                </c:pt>
                <c:pt idx="43">
                  <c:v>2013Q4</c:v>
                </c:pt>
                <c:pt idx="44">
                  <c:v>2014Q1</c:v>
                </c:pt>
                <c:pt idx="45">
                  <c:v>2014Q2</c:v>
                </c:pt>
                <c:pt idx="46">
                  <c:v>2014Q3</c:v>
                </c:pt>
                <c:pt idx="47">
                  <c:v>2014Q4</c:v>
                </c:pt>
                <c:pt idx="48">
                  <c:v>2015Q1</c:v>
                </c:pt>
                <c:pt idx="49">
                  <c:v>2015Q2</c:v>
                </c:pt>
                <c:pt idx="50">
                  <c:v>2015Q3</c:v>
                </c:pt>
                <c:pt idx="51">
                  <c:v>2015Q4</c:v>
                </c:pt>
                <c:pt idx="52">
                  <c:v>2016Q1</c:v>
                </c:pt>
                <c:pt idx="53">
                  <c:v>2016Q2</c:v>
                </c:pt>
                <c:pt idx="54">
                  <c:v>2016Q3</c:v>
                </c:pt>
                <c:pt idx="55">
                  <c:v>2016Q4</c:v>
                </c:pt>
                <c:pt idx="56">
                  <c:v>2017Q1</c:v>
                </c:pt>
                <c:pt idx="57">
                  <c:v>2017Q2</c:v>
                </c:pt>
                <c:pt idx="58">
                  <c:v>2017Q3</c:v>
                </c:pt>
                <c:pt idx="59">
                  <c:v>2017Q4</c:v>
                </c:pt>
                <c:pt idx="60">
                  <c:v>2018Q1</c:v>
                </c:pt>
                <c:pt idx="61">
                  <c:v>2018Q2</c:v>
                </c:pt>
                <c:pt idx="62">
                  <c:v>2018Q3</c:v>
                </c:pt>
                <c:pt idx="63">
                  <c:v>2018Q4</c:v>
                </c:pt>
                <c:pt idx="64">
                  <c:v>2019Q1</c:v>
                </c:pt>
                <c:pt idx="65">
                  <c:v>2019Q2</c:v>
                </c:pt>
                <c:pt idx="66">
                  <c:v>2019Q3</c:v>
                </c:pt>
                <c:pt idx="67">
                  <c:v>2019Q4</c:v>
                </c:pt>
                <c:pt idx="68">
                  <c:v>2020Q1</c:v>
                </c:pt>
                <c:pt idx="69">
                  <c:v>2020Q2</c:v>
                </c:pt>
                <c:pt idx="70">
                  <c:v>2020Q3</c:v>
                </c:pt>
                <c:pt idx="71">
                  <c:v>2020Q4</c:v>
                </c:pt>
                <c:pt idx="72">
                  <c:v>2021Q1</c:v>
                </c:pt>
                <c:pt idx="73">
                  <c:v>2021Q2</c:v>
                </c:pt>
                <c:pt idx="74">
                  <c:v>2021Q3</c:v>
                </c:pt>
                <c:pt idx="75">
                  <c:v>2021Q4</c:v>
                </c:pt>
                <c:pt idx="76">
                  <c:v>2022Q1</c:v>
                </c:pt>
                <c:pt idx="77">
                  <c:v>2022Q2</c:v>
                </c:pt>
                <c:pt idx="78">
                  <c:v>2022Q3</c:v>
                </c:pt>
                <c:pt idx="79">
                  <c:v>2022Q4</c:v>
                </c:pt>
                <c:pt idx="80">
                  <c:v>2023Q1</c:v>
                </c:pt>
                <c:pt idx="81">
                  <c:v>2023Q2</c:v>
                </c:pt>
                <c:pt idx="82">
                  <c:v>2023Q3</c:v>
                </c:pt>
                <c:pt idx="83">
                  <c:v>2023Q4</c:v>
                </c:pt>
              </c:strCache>
            </c:strRef>
          </c:cat>
          <c:val>
            <c:numRef>
              <c:f>Sheet1!$B$2:$B$85</c:f>
              <c:numCache>
                <c:formatCode>General</c:formatCode>
                <c:ptCount val="84"/>
                <c:pt idx="0">
                  <c:v>2.8612919301909998</c:v>
                </c:pt>
                <c:pt idx="1">
                  <c:v>3.1902603621050001</c:v>
                </c:pt>
                <c:pt idx="2">
                  <c:v>3.408727220731</c:v>
                </c:pt>
                <c:pt idx="3">
                  <c:v>3.5983048930480002</c:v>
                </c:pt>
                <c:pt idx="4">
                  <c:v>3.4255386033790001</c:v>
                </c:pt>
                <c:pt idx="5">
                  <c:v>3.6041525616390002</c:v>
                </c:pt>
                <c:pt idx="6">
                  <c:v>3.788888848869</c:v>
                </c:pt>
                <c:pt idx="7">
                  <c:v>3.838666839124</c:v>
                </c:pt>
                <c:pt idx="8">
                  <c:v>3.7187428851159998</c:v>
                </c:pt>
                <c:pt idx="9">
                  <c:v>3.8545829803620002</c:v>
                </c:pt>
                <c:pt idx="10">
                  <c:v>4.2064197321329999</c:v>
                </c:pt>
                <c:pt idx="11">
                  <c:v>4.3858510769550003</c:v>
                </c:pt>
                <c:pt idx="12">
                  <c:v>4.1322496508990003</c:v>
                </c:pt>
                <c:pt idx="13">
                  <c:v>4.3033971445779997</c:v>
                </c:pt>
                <c:pt idx="14">
                  <c:v>4.4730557518270002</c:v>
                </c:pt>
                <c:pt idx="15">
                  <c:v>4.6544123884250004</c:v>
                </c:pt>
                <c:pt idx="16">
                  <c:v>4.3615320761780003</c:v>
                </c:pt>
                <c:pt idx="17">
                  <c:v>4.424721905088</c:v>
                </c:pt>
                <c:pt idx="18">
                  <c:v>4.4637946335230003</c:v>
                </c:pt>
                <c:pt idx="19">
                  <c:v>4.3709110489120002</c:v>
                </c:pt>
                <c:pt idx="20">
                  <c:v>4.351511484864</c:v>
                </c:pt>
                <c:pt idx="21">
                  <c:v>4.2378017859949999</c:v>
                </c:pt>
                <c:pt idx="22">
                  <c:v>3.9802473739059998</c:v>
                </c:pt>
                <c:pt idx="23">
                  <c:v>3.685124516783</c:v>
                </c:pt>
                <c:pt idx="24">
                  <c:v>3.5954688347719999</c:v>
                </c:pt>
                <c:pt idx="25">
                  <c:v>3.4447826836659998</c:v>
                </c:pt>
                <c:pt idx="26">
                  <c:v>3.59743537658</c:v>
                </c:pt>
                <c:pt idx="27">
                  <c:v>3.6780972258369999</c:v>
                </c:pt>
                <c:pt idx="28">
                  <c:v>3.7031298854219998</c:v>
                </c:pt>
                <c:pt idx="29">
                  <c:v>3.5747715467129999</c:v>
                </c:pt>
                <c:pt idx="30">
                  <c:v>3.7171075180250002</c:v>
                </c:pt>
                <c:pt idx="31">
                  <c:v>3.865492845171</c:v>
                </c:pt>
                <c:pt idx="32">
                  <c:v>3.9499776431910001</c:v>
                </c:pt>
                <c:pt idx="33">
                  <c:v>3.9511894855779999</c:v>
                </c:pt>
                <c:pt idx="34">
                  <c:v>3.9142925519129999</c:v>
                </c:pt>
                <c:pt idx="35">
                  <c:v>3.7854695063100001</c:v>
                </c:pt>
                <c:pt idx="36">
                  <c:v>3.9183614145369998</c:v>
                </c:pt>
                <c:pt idx="37">
                  <c:v>3.7303007904249998</c:v>
                </c:pt>
                <c:pt idx="38">
                  <c:v>3.8370493176439999</c:v>
                </c:pt>
                <c:pt idx="39">
                  <c:v>3.814631632992</c:v>
                </c:pt>
                <c:pt idx="40">
                  <c:v>3.6763384893770001</c:v>
                </c:pt>
                <c:pt idx="41">
                  <c:v>3.6678135437080002</c:v>
                </c:pt>
                <c:pt idx="42">
                  <c:v>3.8084788603950002</c:v>
                </c:pt>
                <c:pt idx="43">
                  <c:v>3.8993444810529998</c:v>
                </c:pt>
                <c:pt idx="44">
                  <c:v>3.7373973564780001</c:v>
                </c:pt>
                <c:pt idx="45">
                  <c:v>3.8272666260750001</c:v>
                </c:pt>
                <c:pt idx="46">
                  <c:v>3.9806331104199999</c:v>
                </c:pt>
                <c:pt idx="47">
                  <c:v>3.9230431762919999</c:v>
                </c:pt>
                <c:pt idx="48">
                  <c:v>3.9172711698949998</c:v>
                </c:pt>
                <c:pt idx="49">
                  <c:v>3.8754583279510002</c:v>
                </c:pt>
                <c:pt idx="50">
                  <c:v>4.0160057060170002</c:v>
                </c:pt>
                <c:pt idx="51">
                  <c:v>3.8343116091940002</c:v>
                </c:pt>
                <c:pt idx="52">
                  <c:v>3.8766526910670001</c:v>
                </c:pt>
                <c:pt idx="53">
                  <c:v>3.963046375562</c:v>
                </c:pt>
                <c:pt idx="54">
                  <c:v>3.9835856595460002</c:v>
                </c:pt>
                <c:pt idx="55">
                  <c:v>4.1029470547729998</c:v>
                </c:pt>
                <c:pt idx="56">
                  <c:v>4.0872912537730004</c:v>
                </c:pt>
                <c:pt idx="57">
                  <c:v>4.1532796065779998</c:v>
                </c:pt>
                <c:pt idx="58">
                  <c:v>4.2264338775460004</c:v>
                </c:pt>
                <c:pt idx="59">
                  <c:v>4.2458759276329996</c:v>
                </c:pt>
                <c:pt idx="60">
                  <c:v>4.1973308964509997</c:v>
                </c:pt>
                <c:pt idx="61">
                  <c:v>4.1229244636670002</c:v>
                </c:pt>
                <c:pt idx="62">
                  <c:v>4.1042160523920002</c:v>
                </c:pt>
                <c:pt idx="63">
                  <c:v>4.0386983543330004</c:v>
                </c:pt>
                <c:pt idx="64">
                  <c:v>4.0451411982219998</c:v>
                </c:pt>
                <c:pt idx="65">
                  <c:v>4.0471061717149999</c:v>
                </c:pt>
                <c:pt idx="66">
                  <c:v>4.0557622845230004</c:v>
                </c:pt>
                <c:pt idx="67">
                  <c:v>4.060681143939</c:v>
                </c:pt>
                <c:pt idx="68">
                  <c:v>4.1391765418200004</c:v>
                </c:pt>
                <c:pt idx="69">
                  <c:v>3.9940755415610001</c:v>
                </c:pt>
                <c:pt idx="70">
                  <c:v>4.3550454102250002</c:v>
                </c:pt>
                <c:pt idx="71">
                  <c:v>4.4131688516349996</c:v>
                </c:pt>
                <c:pt idx="72">
                  <c:v>4.2395377905340004</c:v>
                </c:pt>
                <c:pt idx="73">
                  <c:v>4.1259568113679999</c:v>
                </c:pt>
                <c:pt idx="74">
                  <c:v>4.2750532366609999</c:v>
                </c:pt>
                <c:pt idx="75">
                  <c:v>4.3455876267139999</c:v>
                </c:pt>
                <c:pt idx="76">
                  <c:v>4.5101182998549998</c:v>
                </c:pt>
                <c:pt idx="77">
                  <c:v>4.6572231563009998</c:v>
                </c:pt>
                <c:pt idx="78">
                  <c:v>4.6111302974299999</c:v>
                </c:pt>
                <c:pt idx="79">
                  <c:v>4.5403325398529999</c:v>
                </c:pt>
                <c:pt idx="80">
                  <c:v>4.6057852720090002</c:v>
                </c:pt>
                <c:pt idx="81">
                  <c:v>4.613871673057</c:v>
                </c:pt>
                <c:pt idx="82">
                  <c:v>4.5864340048320003</c:v>
                </c:pt>
                <c:pt idx="83">
                  <c:v>4.544719150353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5AE-41C2-B333-092E95401A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07341455"/>
        <c:axId val="1507341935"/>
      </c:lineChart>
      <c:catAx>
        <c:axId val="15073414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7341935"/>
        <c:crosses val="autoZero"/>
        <c:auto val="1"/>
        <c:lblAlgn val="ctr"/>
        <c:lblOffset val="100"/>
        <c:tickLblSkip val="12"/>
        <c:noMultiLvlLbl val="0"/>
      </c:catAx>
      <c:valAx>
        <c:axId val="1507341935"/>
        <c:scaling>
          <c:orientation val="minMax"/>
          <c:max val="4.8"/>
          <c:min val="2.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73414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tx1"/>
                </a:solidFill>
              </a:rPr>
              <a:t>Number of mortgage loans</a:t>
            </a:r>
          </a:p>
        </c:rich>
      </c:tx>
      <c:layout>
        <c:manualLayout>
          <c:xMode val="edge"/>
          <c:yMode val="edge"/>
          <c:x val="0.33117599227738198"/>
          <c:y val="4.45312472606270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mortgage loans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Sheet1!$A$2:$A$22</c:f>
              <c:numCache>
                <c:formatCode>General</c:formatCode>
                <c:ptCount val="21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  <c:pt idx="19">
                  <c:v>2022</c:v>
                </c:pt>
                <c:pt idx="20">
                  <c:v>2023</c:v>
                </c:pt>
              </c:numCache>
            </c:numRef>
          </c:cat>
          <c:val>
            <c:numRef>
              <c:f>Sheet1!$B$2:$B$22</c:f>
              <c:numCache>
                <c:formatCode>0</c:formatCode>
                <c:ptCount val="21"/>
                <c:pt idx="0">
                  <c:v>39758</c:v>
                </c:pt>
                <c:pt idx="1">
                  <c:v>44389.25</c:v>
                </c:pt>
                <c:pt idx="2">
                  <c:v>50315</c:v>
                </c:pt>
                <c:pt idx="3">
                  <c:v>50988.25</c:v>
                </c:pt>
                <c:pt idx="4">
                  <c:v>39524.5</c:v>
                </c:pt>
                <c:pt idx="5">
                  <c:v>27576.25</c:v>
                </c:pt>
                <c:pt idx="6">
                  <c:v>11454.5</c:v>
                </c:pt>
                <c:pt idx="7">
                  <c:v>6916.5</c:v>
                </c:pt>
                <c:pt idx="8">
                  <c:v>3568.25</c:v>
                </c:pt>
                <c:pt idx="9">
                  <c:v>3970.25</c:v>
                </c:pt>
                <c:pt idx="10">
                  <c:v>3746.25</c:v>
                </c:pt>
                <c:pt idx="11">
                  <c:v>5529.75</c:v>
                </c:pt>
                <c:pt idx="12">
                  <c:v>6721.25</c:v>
                </c:pt>
                <c:pt idx="13">
                  <c:v>7374.5</c:v>
                </c:pt>
                <c:pt idx="14">
                  <c:v>8699.5</c:v>
                </c:pt>
                <c:pt idx="15">
                  <c:v>10050.75</c:v>
                </c:pt>
                <c:pt idx="16">
                  <c:v>10696.75</c:v>
                </c:pt>
                <c:pt idx="17">
                  <c:v>8904.25</c:v>
                </c:pt>
                <c:pt idx="18">
                  <c:v>10873.5</c:v>
                </c:pt>
                <c:pt idx="19">
                  <c:v>14569</c:v>
                </c:pt>
                <c:pt idx="20">
                  <c:v>12474.5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C0-47F7-8527-7FE88AFE18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69539487"/>
        <c:axId val="1569538527"/>
      </c:barChart>
      <c:catAx>
        <c:axId val="1569539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9538527"/>
        <c:crosses val="autoZero"/>
        <c:auto val="1"/>
        <c:lblAlgn val="ctr"/>
        <c:lblOffset val="100"/>
        <c:noMultiLvlLbl val="0"/>
      </c:catAx>
      <c:valAx>
        <c:axId val="1569538527"/>
        <c:scaling>
          <c:orientation val="minMax"/>
          <c:max val="54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95394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tx1"/>
                </a:solidFill>
              </a:rPr>
              <a:t>Household savings ratio</a:t>
            </a:r>
            <a:r>
              <a:rPr lang="en-US" b="1" baseline="0" dirty="0">
                <a:solidFill>
                  <a:schemeClr val="tx1"/>
                </a:solidFill>
              </a:rPr>
              <a:t> (%)</a:t>
            </a:r>
            <a:endParaRPr lang="en-US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33117599227738198"/>
          <c:y val="4.45312472606270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Household savings ratio (%)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Sheet1!$B$2:$B$12</c:f>
              <c:numCache>
                <c:formatCode>0</c:formatCode>
                <c:ptCount val="11"/>
                <c:pt idx="0">
                  <c:v>9.820766676445615</c:v>
                </c:pt>
                <c:pt idx="1">
                  <c:v>8.0961301109614077</c:v>
                </c:pt>
                <c:pt idx="2">
                  <c:v>8.7706355884652716</c:v>
                </c:pt>
                <c:pt idx="3">
                  <c:v>7.925180744890655</c:v>
                </c:pt>
                <c:pt idx="4">
                  <c:v>10.552878301318295</c:v>
                </c:pt>
                <c:pt idx="5">
                  <c:v>9.5998428177467243</c:v>
                </c:pt>
                <c:pt idx="6">
                  <c:v>10.392228284305112</c:v>
                </c:pt>
                <c:pt idx="7">
                  <c:v>24.304131684646464</c:v>
                </c:pt>
                <c:pt idx="8">
                  <c:v>20.506041459211687</c:v>
                </c:pt>
                <c:pt idx="9">
                  <c:v>12.678378294087764</c:v>
                </c:pt>
                <c:pt idx="10">
                  <c:v>12.801675807082361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2C0-47F7-8527-7FE88AFE18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69539487"/>
        <c:axId val="1569538527"/>
      </c:lineChart>
      <c:catAx>
        <c:axId val="1569539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9538527"/>
        <c:crosses val="autoZero"/>
        <c:auto val="1"/>
        <c:lblAlgn val="ctr"/>
        <c:lblOffset val="100"/>
        <c:tickLblSkip val="2"/>
        <c:noMultiLvlLbl val="0"/>
      </c:catAx>
      <c:valAx>
        <c:axId val="1569538527"/>
        <c:scaling>
          <c:orientation val="minMax"/>
          <c:max val="25"/>
          <c:min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95394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'Quarterly Outlook - Charts'!$B$32</c:f>
              <c:strCache>
                <c:ptCount val="1"/>
                <c:pt idx="0">
                  <c:v>All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strRef>
              <c:f>'Quarterly Outlook - Charts'!$A$33:$A$52</c:f>
              <c:strCache>
                <c:ptCount val="20"/>
                <c:pt idx="0">
                  <c:v>2019Q1</c:v>
                </c:pt>
                <c:pt idx="1">
                  <c:v>2019Q2</c:v>
                </c:pt>
                <c:pt idx="2">
                  <c:v>2019Q3</c:v>
                </c:pt>
                <c:pt idx="3">
                  <c:v>2019Q4</c:v>
                </c:pt>
                <c:pt idx="4">
                  <c:v>2020Q1</c:v>
                </c:pt>
                <c:pt idx="5">
                  <c:v>2020Q2</c:v>
                </c:pt>
                <c:pt idx="6">
                  <c:v>2020Q3</c:v>
                </c:pt>
                <c:pt idx="7">
                  <c:v>2020Q4</c:v>
                </c:pt>
                <c:pt idx="8">
                  <c:v>2021Q1</c:v>
                </c:pt>
                <c:pt idx="9">
                  <c:v>2021Q2</c:v>
                </c:pt>
                <c:pt idx="10">
                  <c:v>2021Q3</c:v>
                </c:pt>
                <c:pt idx="11">
                  <c:v>2021Q4</c:v>
                </c:pt>
                <c:pt idx="12">
                  <c:v>2022Q1</c:v>
                </c:pt>
                <c:pt idx="13">
                  <c:v>2022Q2</c:v>
                </c:pt>
                <c:pt idx="14">
                  <c:v>2022Q3</c:v>
                </c:pt>
                <c:pt idx="15">
                  <c:v>2022Q4</c:v>
                </c:pt>
                <c:pt idx="16">
                  <c:v>2023Q1</c:v>
                </c:pt>
                <c:pt idx="17">
                  <c:v>2023Q2</c:v>
                </c:pt>
                <c:pt idx="18">
                  <c:v>2023Q3</c:v>
                </c:pt>
                <c:pt idx="19">
                  <c:v>2023Q4</c:v>
                </c:pt>
              </c:strCache>
            </c:strRef>
          </c:cat>
          <c:val>
            <c:numRef>
              <c:f>'Quarterly Outlook - Charts'!$B$33:$B$52</c:f>
              <c:numCache>
                <c:formatCode>General</c:formatCode>
                <c:ptCount val="20"/>
                <c:pt idx="0">
                  <c:v>4.6852815901561762E-2</c:v>
                </c:pt>
                <c:pt idx="1">
                  <c:v>4.8101010863955018E-2</c:v>
                </c:pt>
                <c:pt idx="2">
                  <c:v>5.1377158467206252E-2</c:v>
                </c:pt>
                <c:pt idx="3">
                  <c:v>6.754703462588485E-2</c:v>
                </c:pt>
                <c:pt idx="4">
                  <c:v>0.12967148884870405</c:v>
                </c:pt>
                <c:pt idx="5">
                  <c:v>6.0895049124407574E-3</c:v>
                </c:pt>
                <c:pt idx="6">
                  <c:v>8.1297227718051923E-2</c:v>
                </c:pt>
                <c:pt idx="7">
                  <c:v>6.9973038336476945E-2</c:v>
                </c:pt>
                <c:pt idx="8">
                  <c:v>9.7834545009893414E-2</c:v>
                </c:pt>
                <c:pt idx="9">
                  <c:v>0.19940309198352524</c:v>
                </c:pt>
                <c:pt idx="10">
                  <c:v>0.14245560662676504</c:v>
                </c:pt>
                <c:pt idx="11">
                  <c:v>0.14378257954275075</c:v>
                </c:pt>
                <c:pt idx="12">
                  <c:v>9.1019552648366142E-2</c:v>
                </c:pt>
                <c:pt idx="13">
                  <c:v>9.6219691842178712E-2</c:v>
                </c:pt>
                <c:pt idx="14">
                  <c:v>0.10530936737194518</c:v>
                </c:pt>
                <c:pt idx="15">
                  <c:v>0.13627896861792155</c:v>
                </c:pt>
                <c:pt idx="16">
                  <c:v>2.12161710658203E-2</c:v>
                </c:pt>
                <c:pt idx="17">
                  <c:v>3.3132065192718052E-2</c:v>
                </c:pt>
                <c:pt idx="18">
                  <c:v>-3.4112532951589558E-2</c:v>
                </c:pt>
                <c:pt idx="19">
                  <c:v>-9.1816865544959825E-2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411-4782-9772-727A2DB26DD5}"/>
            </c:ext>
          </c:extLst>
        </c:ser>
        <c:ser>
          <c:idx val="1"/>
          <c:order val="1"/>
          <c:tx>
            <c:strRef>
              <c:f>'Quarterly Outlook - Charts'!$C$32</c:f>
              <c:strCache>
                <c:ptCount val="1"/>
                <c:pt idx="0">
                  <c:v>Foreign GVA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strRef>
              <c:f>'Quarterly Outlook - Charts'!$A$33:$A$52</c:f>
              <c:strCache>
                <c:ptCount val="20"/>
                <c:pt idx="0">
                  <c:v>2019Q1</c:v>
                </c:pt>
                <c:pt idx="1">
                  <c:v>2019Q2</c:v>
                </c:pt>
                <c:pt idx="2">
                  <c:v>2019Q3</c:v>
                </c:pt>
                <c:pt idx="3">
                  <c:v>2019Q4</c:v>
                </c:pt>
                <c:pt idx="4">
                  <c:v>2020Q1</c:v>
                </c:pt>
                <c:pt idx="5">
                  <c:v>2020Q2</c:v>
                </c:pt>
                <c:pt idx="6">
                  <c:v>2020Q3</c:v>
                </c:pt>
                <c:pt idx="7">
                  <c:v>2020Q4</c:v>
                </c:pt>
                <c:pt idx="8">
                  <c:v>2021Q1</c:v>
                </c:pt>
                <c:pt idx="9">
                  <c:v>2021Q2</c:v>
                </c:pt>
                <c:pt idx="10">
                  <c:v>2021Q3</c:v>
                </c:pt>
                <c:pt idx="11">
                  <c:v>2021Q4</c:v>
                </c:pt>
                <c:pt idx="12">
                  <c:v>2022Q1</c:v>
                </c:pt>
                <c:pt idx="13">
                  <c:v>2022Q2</c:v>
                </c:pt>
                <c:pt idx="14">
                  <c:v>2022Q3</c:v>
                </c:pt>
                <c:pt idx="15">
                  <c:v>2022Q4</c:v>
                </c:pt>
                <c:pt idx="16">
                  <c:v>2023Q1</c:v>
                </c:pt>
                <c:pt idx="17">
                  <c:v>2023Q2</c:v>
                </c:pt>
                <c:pt idx="18">
                  <c:v>2023Q3</c:v>
                </c:pt>
                <c:pt idx="19">
                  <c:v>2023Q4</c:v>
                </c:pt>
              </c:strCache>
            </c:strRef>
          </c:cat>
          <c:val>
            <c:numRef>
              <c:f>'Quarterly Outlook - Charts'!$C$33:$C$52</c:f>
              <c:numCache>
                <c:formatCode>General</c:formatCode>
                <c:ptCount val="20"/>
                <c:pt idx="0">
                  <c:v>2.9455667230570137E-2</c:v>
                </c:pt>
                <c:pt idx="1">
                  <c:v>7.0526088165333123E-2</c:v>
                </c:pt>
                <c:pt idx="2">
                  <c:v>7.3004462072384646E-2</c:v>
                </c:pt>
                <c:pt idx="3">
                  <c:v>0.10365092414969101</c:v>
                </c:pt>
                <c:pt idx="4">
                  <c:v>0.28744965361688424</c:v>
                </c:pt>
                <c:pt idx="5">
                  <c:v>0.20046747850176017</c:v>
                </c:pt>
                <c:pt idx="6">
                  <c:v>0.26929074737206893</c:v>
                </c:pt>
                <c:pt idx="7">
                  <c:v>0.23738446682301007</c:v>
                </c:pt>
                <c:pt idx="8">
                  <c:v>0.27380118129942943</c:v>
                </c:pt>
                <c:pt idx="9">
                  <c:v>0.24631619432225182</c:v>
                </c:pt>
                <c:pt idx="10">
                  <c:v>0.23654813095806881</c:v>
                </c:pt>
                <c:pt idx="11">
                  <c:v>0.23084126736382071</c:v>
                </c:pt>
                <c:pt idx="12">
                  <c:v>0.11425259352404904</c:v>
                </c:pt>
                <c:pt idx="13">
                  <c:v>0.13022681684925175</c:v>
                </c:pt>
                <c:pt idx="14">
                  <c:v>0.14947562097516109</c:v>
                </c:pt>
                <c:pt idx="15">
                  <c:v>0.22270932212600991</c:v>
                </c:pt>
                <c:pt idx="16">
                  <c:v>-2.5039234011038358E-3</c:v>
                </c:pt>
                <c:pt idx="17">
                  <c:v>1.7696245733788363E-2</c:v>
                </c:pt>
                <c:pt idx="18">
                  <c:v>-8.9941415628901678E-2</c:v>
                </c:pt>
                <c:pt idx="19">
                  <c:v>-0.18055884793172927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411-4782-9772-727A2DB26DD5}"/>
            </c:ext>
          </c:extLst>
        </c:ser>
        <c:ser>
          <c:idx val="2"/>
          <c:order val="2"/>
          <c:tx>
            <c:strRef>
              <c:f>'Quarterly Outlook - Charts'!$D$32</c:f>
              <c:strCache>
                <c:ptCount val="1"/>
                <c:pt idx="0">
                  <c:v>Domestic</c:v>
                </c:pt>
              </c:strCache>
            </c:strRef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strRef>
              <c:f>'Quarterly Outlook - Charts'!$A$33:$A$52</c:f>
              <c:strCache>
                <c:ptCount val="20"/>
                <c:pt idx="0">
                  <c:v>2019Q1</c:v>
                </c:pt>
                <c:pt idx="1">
                  <c:v>2019Q2</c:v>
                </c:pt>
                <c:pt idx="2">
                  <c:v>2019Q3</c:v>
                </c:pt>
                <c:pt idx="3">
                  <c:v>2019Q4</c:v>
                </c:pt>
                <c:pt idx="4">
                  <c:v>2020Q1</c:v>
                </c:pt>
                <c:pt idx="5">
                  <c:v>2020Q2</c:v>
                </c:pt>
                <c:pt idx="6">
                  <c:v>2020Q3</c:v>
                </c:pt>
                <c:pt idx="7">
                  <c:v>2020Q4</c:v>
                </c:pt>
                <c:pt idx="8">
                  <c:v>2021Q1</c:v>
                </c:pt>
                <c:pt idx="9">
                  <c:v>2021Q2</c:v>
                </c:pt>
                <c:pt idx="10">
                  <c:v>2021Q3</c:v>
                </c:pt>
                <c:pt idx="11">
                  <c:v>2021Q4</c:v>
                </c:pt>
                <c:pt idx="12">
                  <c:v>2022Q1</c:v>
                </c:pt>
                <c:pt idx="13">
                  <c:v>2022Q2</c:v>
                </c:pt>
                <c:pt idx="14">
                  <c:v>2022Q3</c:v>
                </c:pt>
                <c:pt idx="15">
                  <c:v>2022Q4</c:v>
                </c:pt>
                <c:pt idx="16">
                  <c:v>2023Q1</c:v>
                </c:pt>
                <c:pt idx="17">
                  <c:v>2023Q2</c:v>
                </c:pt>
                <c:pt idx="18">
                  <c:v>2023Q3</c:v>
                </c:pt>
                <c:pt idx="19">
                  <c:v>2023Q4</c:v>
                </c:pt>
              </c:strCache>
            </c:strRef>
          </c:cat>
          <c:val>
            <c:numRef>
              <c:f>'Quarterly Outlook - Charts'!$D$33:$D$52</c:f>
              <c:numCache>
                <c:formatCode>General</c:formatCode>
                <c:ptCount val="20"/>
                <c:pt idx="0">
                  <c:v>5.8273992291108634E-2</c:v>
                </c:pt>
                <c:pt idx="1">
                  <c:v>3.2677516678706553E-2</c:v>
                </c:pt>
                <c:pt idx="2">
                  <c:v>3.6735466767657599E-2</c:v>
                </c:pt>
                <c:pt idx="3">
                  <c:v>4.2944147664678134E-2</c:v>
                </c:pt>
                <c:pt idx="4">
                  <c:v>2.89112496656172E-2</c:v>
                </c:pt>
                <c:pt idx="5">
                  <c:v>-0.13247880832853265</c:v>
                </c:pt>
                <c:pt idx="6">
                  <c:v>-5.0837138508371349E-2</c:v>
                </c:pt>
                <c:pt idx="7">
                  <c:v>-5.0981564524165468E-2</c:v>
                </c:pt>
                <c:pt idx="8">
                  <c:v>-4.2778288868445258E-2</c:v>
                </c:pt>
                <c:pt idx="9">
                  <c:v>0.15308905490335589</c:v>
                </c:pt>
                <c:pt idx="10">
                  <c:v>5.4030361342741084E-2</c:v>
                </c:pt>
                <c:pt idx="11">
                  <c:v>6.1784656740239807E-2</c:v>
                </c:pt>
                <c:pt idx="12">
                  <c:v>6.6314271984622808E-2</c:v>
                </c:pt>
                <c:pt idx="13">
                  <c:v>5.9934183463595136E-2</c:v>
                </c:pt>
                <c:pt idx="14">
                  <c:v>5.6616021258900195E-2</c:v>
                </c:pt>
                <c:pt idx="15">
                  <c:v>4.1911430210249456E-2</c:v>
                </c:pt>
                <c:pt idx="16">
                  <c:v>4.7573329153359323E-2</c:v>
                </c:pt>
                <c:pt idx="17">
                  <c:v>5.0723794000077538E-2</c:v>
                </c:pt>
                <c:pt idx="18">
                  <c:v>3.2848256796190967E-2</c:v>
                </c:pt>
                <c:pt idx="19">
                  <c:v>2.1887695052963396E-2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411-4782-9772-727A2DB26D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44045903"/>
        <c:axId val="644055503"/>
      </c:lineChart>
      <c:catAx>
        <c:axId val="6440459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4055503"/>
        <c:crosses val="autoZero"/>
        <c:auto val="1"/>
        <c:lblAlgn val="ctr"/>
        <c:lblOffset val="100"/>
        <c:noMultiLvlLbl val="0"/>
      </c:catAx>
      <c:valAx>
        <c:axId val="644055503"/>
        <c:scaling>
          <c:orientation val="minMax"/>
          <c:max val="0.30000000000000004"/>
          <c:min val="-0.3000000000000000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40459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Sheet3!$B$5</c:f>
              <c:strCache>
                <c:ptCount val="1"/>
                <c:pt idx="0">
                  <c:v>MDD Actual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Sheet3!$A$6:$A$10</c:f>
              <c:strCache>
                <c:ptCount val="5"/>
                <c:pt idx="0">
                  <c:v>2023Q1</c:v>
                </c:pt>
                <c:pt idx="1">
                  <c:v>2023Q2</c:v>
                </c:pt>
                <c:pt idx="2">
                  <c:v>2023Q3</c:v>
                </c:pt>
                <c:pt idx="3">
                  <c:v>2023Q4</c:v>
                </c:pt>
                <c:pt idx="4">
                  <c:v>2024Q1 (current nc)</c:v>
                </c:pt>
              </c:strCache>
            </c:strRef>
          </c:cat>
          <c:val>
            <c:numRef>
              <c:f>Sheet3!$B$6:$B$10</c:f>
              <c:numCache>
                <c:formatCode>0.0</c:formatCode>
                <c:ptCount val="5"/>
                <c:pt idx="0">
                  <c:v>4.5489006823351099</c:v>
                </c:pt>
                <c:pt idx="1">
                  <c:v>-1.2602416950786299</c:v>
                </c:pt>
                <c:pt idx="2">
                  <c:v>-0.234699404224603</c:v>
                </c:pt>
                <c:pt idx="3">
                  <c:v>-0.68615268247879102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51-4B74-B6B5-26FE6B4A0F6F}"/>
            </c:ext>
          </c:extLst>
        </c:ser>
        <c:ser>
          <c:idx val="1"/>
          <c:order val="1"/>
          <c:tx>
            <c:strRef>
              <c:f>Sheet3!$C$5</c:f>
              <c:strCache>
                <c:ptCount val="1"/>
                <c:pt idx="0">
                  <c:v>MDD Nowcast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751-4B74-B6B5-26FE6B4A0F6F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751-4B74-B6B5-26FE6B4A0F6F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751-4B74-B6B5-26FE6B4A0F6F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751-4B74-B6B5-26FE6B4A0F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Sheet3!$A$6:$A$10</c:f>
              <c:strCache>
                <c:ptCount val="5"/>
                <c:pt idx="0">
                  <c:v>2023Q1</c:v>
                </c:pt>
                <c:pt idx="1">
                  <c:v>2023Q2</c:v>
                </c:pt>
                <c:pt idx="2">
                  <c:v>2023Q3</c:v>
                </c:pt>
                <c:pt idx="3">
                  <c:v>2023Q4</c:v>
                </c:pt>
                <c:pt idx="4">
                  <c:v>2024Q1 (current nc)</c:v>
                </c:pt>
              </c:strCache>
            </c:strRef>
          </c:cat>
          <c:val>
            <c:numRef>
              <c:f>Sheet3!$C$6:$C$10</c:f>
              <c:numCache>
                <c:formatCode>0.0</c:formatCode>
                <c:ptCount val="5"/>
                <c:pt idx="0">
                  <c:v>3.2244384732977802</c:v>
                </c:pt>
                <c:pt idx="1">
                  <c:v>2.8704381744305998</c:v>
                </c:pt>
                <c:pt idx="2">
                  <c:v>2.4986405380026802</c:v>
                </c:pt>
                <c:pt idx="3">
                  <c:v>2.4100151458888499</c:v>
                </c:pt>
                <c:pt idx="4" formatCode="General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751-4B74-B6B5-26FE6B4A0F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2981151"/>
        <c:axId val="1711559744"/>
      </c:barChart>
      <c:catAx>
        <c:axId val="4829811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11559744"/>
        <c:crosses val="autoZero"/>
        <c:auto val="1"/>
        <c:lblAlgn val="ctr"/>
        <c:lblOffset val="100"/>
        <c:noMultiLvlLbl val="0"/>
      </c:catAx>
      <c:valAx>
        <c:axId val="1711559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29811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'Quarterly Outlook - Charts'!$B$200</c:f>
              <c:strCache>
                <c:ptCount val="1"/>
                <c:pt idx="0">
                  <c:v>All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'Quarterly Outlook - Charts'!$A$201:$A$213</c:f>
              <c:strCache>
                <c:ptCount val="13"/>
                <c:pt idx="0">
                  <c:v>2023 January</c:v>
                </c:pt>
                <c:pt idx="1">
                  <c:v>2023 February</c:v>
                </c:pt>
                <c:pt idx="2">
                  <c:v>2023 March</c:v>
                </c:pt>
                <c:pt idx="3">
                  <c:v>2023 April</c:v>
                </c:pt>
                <c:pt idx="4">
                  <c:v>2023 May</c:v>
                </c:pt>
                <c:pt idx="5">
                  <c:v>2023 June</c:v>
                </c:pt>
                <c:pt idx="6">
                  <c:v>2023 July</c:v>
                </c:pt>
                <c:pt idx="7">
                  <c:v>2023 August</c:v>
                </c:pt>
                <c:pt idx="8">
                  <c:v>2023 September</c:v>
                </c:pt>
                <c:pt idx="9">
                  <c:v>2023 October</c:v>
                </c:pt>
                <c:pt idx="10">
                  <c:v>2023 November</c:v>
                </c:pt>
                <c:pt idx="11">
                  <c:v>2023 December</c:v>
                </c:pt>
                <c:pt idx="12">
                  <c:v>2024 January</c:v>
                </c:pt>
              </c:strCache>
            </c:strRef>
          </c:cat>
          <c:val>
            <c:numRef>
              <c:f>'Quarterly Outlook - Charts'!$B$201:$B$213</c:f>
              <c:numCache>
                <c:formatCode>0.0%</c:formatCode>
                <c:ptCount val="13"/>
                <c:pt idx="0">
                  <c:v>3.5016286644951045E-2</c:v>
                </c:pt>
                <c:pt idx="1">
                  <c:v>3.6437246963562764E-2</c:v>
                </c:pt>
                <c:pt idx="2">
                  <c:v>8.6378737541528361E-2</c:v>
                </c:pt>
                <c:pt idx="3">
                  <c:v>7.8173374613003332E-2</c:v>
                </c:pt>
                <c:pt idx="4">
                  <c:v>5.5332798716920539E-2</c:v>
                </c:pt>
                <c:pt idx="5">
                  <c:v>6.4882400648824223E-2</c:v>
                </c:pt>
                <c:pt idx="6">
                  <c:v>6.260162601626007E-2</c:v>
                </c:pt>
                <c:pt idx="7">
                  <c:v>3.4837688044338844E-2</c:v>
                </c:pt>
                <c:pt idx="8">
                  <c:v>2.1360759493670889E-2</c:v>
                </c:pt>
                <c:pt idx="9">
                  <c:v>3.1104199066873672E-3</c:v>
                </c:pt>
                <c:pt idx="10">
                  <c:v>1.0140405616224646E-2</c:v>
                </c:pt>
                <c:pt idx="11">
                  <c:v>2.7689873417721556E-2</c:v>
                </c:pt>
                <c:pt idx="12">
                  <c:v>2.7537372147915073E-2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E48-4137-9E43-7F61B951F460}"/>
            </c:ext>
          </c:extLst>
        </c:ser>
        <c:ser>
          <c:idx val="1"/>
          <c:order val="1"/>
          <c:tx>
            <c:strRef>
              <c:f>'Quarterly Outlook - Charts'!$C$200</c:f>
              <c:strCache>
                <c:ptCount val="1"/>
                <c:pt idx="0">
                  <c:v>Motor Trade &amp; Fuel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'Quarterly Outlook - Charts'!$A$201:$A$213</c:f>
              <c:strCache>
                <c:ptCount val="13"/>
                <c:pt idx="0">
                  <c:v>2023 January</c:v>
                </c:pt>
                <c:pt idx="1">
                  <c:v>2023 February</c:v>
                </c:pt>
                <c:pt idx="2">
                  <c:v>2023 March</c:v>
                </c:pt>
                <c:pt idx="3">
                  <c:v>2023 April</c:v>
                </c:pt>
                <c:pt idx="4">
                  <c:v>2023 May</c:v>
                </c:pt>
                <c:pt idx="5">
                  <c:v>2023 June</c:v>
                </c:pt>
                <c:pt idx="6">
                  <c:v>2023 July</c:v>
                </c:pt>
                <c:pt idx="7">
                  <c:v>2023 August</c:v>
                </c:pt>
                <c:pt idx="8">
                  <c:v>2023 September</c:v>
                </c:pt>
                <c:pt idx="9">
                  <c:v>2023 October</c:v>
                </c:pt>
                <c:pt idx="10">
                  <c:v>2023 November</c:v>
                </c:pt>
                <c:pt idx="11">
                  <c:v>2023 December</c:v>
                </c:pt>
                <c:pt idx="12">
                  <c:v>2024 January</c:v>
                </c:pt>
              </c:strCache>
            </c:strRef>
          </c:cat>
          <c:val>
            <c:numRef>
              <c:f>'Quarterly Outlook - Charts'!$C$201:$C$213</c:f>
              <c:numCache>
                <c:formatCode>0.0%</c:formatCode>
                <c:ptCount val="13"/>
                <c:pt idx="0">
                  <c:v>7.3913043478260887E-2</c:v>
                </c:pt>
                <c:pt idx="1">
                  <c:v>7.5064710957722047E-2</c:v>
                </c:pt>
                <c:pt idx="2">
                  <c:v>0.24713740458015265</c:v>
                </c:pt>
                <c:pt idx="3">
                  <c:v>0.19428571428571439</c:v>
                </c:pt>
                <c:pt idx="4">
                  <c:v>0.13503971756398947</c:v>
                </c:pt>
                <c:pt idx="5">
                  <c:v>0.14361233480176216</c:v>
                </c:pt>
                <c:pt idx="6">
                  <c:v>0.16010733452593917</c:v>
                </c:pt>
                <c:pt idx="7">
                  <c:v>9.8055790363482664E-2</c:v>
                </c:pt>
                <c:pt idx="8">
                  <c:v>3.4624896949711381E-2</c:v>
                </c:pt>
                <c:pt idx="9">
                  <c:v>1.5873015873015817E-3</c:v>
                </c:pt>
                <c:pt idx="10">
                  <c:v>7.8880407124681806E-2</c:v>
                </c:pt>
                <c:pt idx="11">
                  <c:v>5.9591836734693926E-2</c:v>
                </c:pt>
                <c:pt idx="12">
                  <c:v>5.2631578947368363E-2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E48-4137-9E43-7F61B951F460}"/>
            </c:ext>
          </c:extLst>
        </c:ser>
        <c:ser>
          <c:idx val="2"/>
          <c:order val="2"/>
          <c:tx>
            <c:strRef>
              <c:f>'Quarterly Outlook - Charts'!$D$200</c:f>
              <c:strCache>
                <c:ptCount val="1"/>
                <c:pt idx="0">
                  <c:v>Food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'Quarterly Outlook - Charts'!$A$201:$A$213</c:f>
              <c:strCache>
                <c:ptCount val="13"/>
                <c:pt idx="0">
                  <c:v>2023 January</c:v>
                </c:pt>
                <c:pt idx="1">
                  <c:v>2023 February</c:v>
                </c:pt>
                <c:pt idx="2">
                  <c:v>2023 March</c:v>
                </c:pt>
                <c:pt idx="3">
                  <c:v>2023 April</c:v>
                </c:pt>
                <c:pt idx="4">
                  <c:v>2023 May</c:v>
                </c:pt>
                <c:pt idx="5">
                  <c:v>2023 June</c:v>
                </c:pt>
                <c:pt idx="6">
                  <c:v>2023 July</c:v>
                </c:pt>
                <c:pt idx="7">
                  <c:v>2023 August</c:v>
                </c:pt>
                <c:pt idx="8">
                  <c:v>2023 September</c:v>
                </c:pt>
                <c:pt idx="9">
                  <c:v>2023 October</c:v>
                </c:pt>
                <c:pt idx="10">
                  <c:v>2023 November</c:v>
                </c:pt>
                <c:pt idx="11">
                  <c:v>2023 December</c:v>
                </c:pt>
                <c:pt idx="12">
                  <c:v>2024 January</c:v>
                </c:pt>
              </c:strCache>
            </c:strRef>
          </c:cat>
          <c:val>
            <c:numRef>
              <c:f>'Quarterly Outlook - Charts'!$D$201:$D$213</c:f>
              <c:numCache>
                <c:formatCode>0.0%</c:formatCode>
                <c:ptCount val="13"/>
                <c:pt idx="0">
                  <c:v>-1.7227877838684402E-2</c:v>
                </c:pt>
                <c:pt idx="1">
                  <c:v>1.5248796147672605E-2</c:v>
                </c:pt>
                <c:pt idx="2">
                  <c:v>5.6089743589744501E-3</c:v>
                </c:pt>
                <c:pt idx="3">
                  <c:v>7.8926598263606706E-4</c:v>
                </c:pt>
                <c:pt idx="4">
                  <c:v>2.4115755627009738E-2</c:v>
                </c:pt>
                <c:pt idx="5">
                  <c:v>4.467912266450047E-2</c:v>
                </c:pt>
                <c:pt idx="6">
                  <c:v>-2.4544734758511488E-2</c:v>
                </c:pt>
                <c:pt idx="7">
                  <c:v>-1.1655011655011593E-2</c:v>
                </c:pt>
                <c:pt idx="8">
                  <c:v>1.4457831325301207E-2</c:v>
                </c:pt>
                <c:pt idx="9">
                  <c:v>3.1771247021445959E-3</c:v>
                </c:pt>
                <c:pt idx="10">
                  <c:v>-3.1446540880503138E-3</c:v>
                </c:pt>
                <c:pt idx="11">
                  <c:v>-3.9246467817896091E-3</c:v>
                </c:pt>
                <c:pt idx="12">
                  <c:v>5.5776892430279279E-3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E48-4137-9E43-7F61B951F460}"/>
            </c:ext>
          </c:extLst>
        </c:ser>
        <c:ser>
          <c:idx val="3"/>
          <c:order val="3"/>
          <c:tx>
            <c:strRef>
              <c:f>'Quarterly Outlook - Charts'!$E$200</c:f>
              <c:strCache>
                <c:ptCount val="1"/>
                <c:pt idx="0">
                  <c:v>Non Food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'Quarterly Outlook - Charts'!$A$201:$A$213</c:f>
              <c:strCache>
                <c:ptCount val="13"/>
                <c:pt idx="0">
                  <c:v>2023 January</c:v>
                </c:pt>
                <c:pt idx="1">
                  <c:v>2023 February</c:v>
                </c:pt>
                <c:pt idx="2">
                  <c:v>2023 March</c:v>
                </c:pt>
                <c:pt idx="3">
                  <c:v>2023 April</c:v>
                </c:pt>
                <c:pt idx="4">
                  <c:v>2023 May</c:v>
                </c:pt>
                <c:pt idx="5">
                  <c:v>2023 June</c:v>
                </c:pt>
                <c:pt idx="6">
                  <c:v>2023 July</c:v>
                </c:pt>
                <c:pt idx="7">
                  <c:v>2023 August</c:v>
                </c:pt>
                <c:pt idx="8">
                  <c:v>2023 September</c:v>
                </c:pt>
                <c:pt idx="9">
                  <c:v>2023 October</c:v>
                </c:pt>
                <c:pt idx="10">
                  <c:v>2023 November</c:v>
                </c:pt>
                <c:pt idx="11">
                  <c:v>2023 December</c:v>
                </c:pt>
                <c:pt idx="12">
                  <c:v>2024 January</c:v>
                </c:pt>
              </c:strCache>
            </c:strRef>
          </c:cat>
          <c:val>
            <c:numRef>
              <c:f>'Quarterly Outlook - Charts'!$E$201:$E$213</c:f>
              <c:numCache>
                <c:formatCode>0.0%</c:formatCode>
                <c:ptCount val="13"/>
                <c:pt idx="0">
                  <c:v>2.8248587570622874E-3</c:v>
                </c:pt>
                <c:pt idx="1">
                  <c:v>-9.1484869809991265E-3</c:v>
                </c:pt>
                <c:pt idx="2">
                  <c:v>-6.9252077562327319E-3</c:v>
                </c:pt>
                <c:pt idx="3">
                  <c:v>-7.0077084793274125E-4</c:v>
                </c:pt>
                <c:pt idx="4">
                  <c:v>2.5695931477516032E-2</c:v>
                </c:pt>
                <c:pt idx="5">
                  <c:v>3.5175879396984744E-2</c:v>
                </c:pt>
                <c:pt idx="6">
                  <c:v>2.3138105567606537E-2</c:v>
                </c:pt>
                <c:pt idx="7">
                  <c:v>2.9538904899135465E-2</c:v>
                </c:pt>
                <c:pt idx="8">
                  <c:v>1.2221423436376888E-2</c:v>
                </c:pt>
                <c:pt idx="9">
                  <c:v>1.0086455331411948E-2</c:v>
                </c:pt>
                <c:pt idx="10">
                  <c:v>-4.2462845010616812E-3</c:v>
                </c:pt>
                <c:pt idx="11">
                  <c:v>2.5161754133716796E-2</c:v>
                </c:pt>
                <c:pt idx="12">
                  <c:v>5.6338028169014009E-3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E48-4137-9E43-7F61B951F4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9642864"/>
        <c:axId val="249650448"/>
      </c:lineChart>
      <c:catAx>
        <c:axId val="249642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9650448"/>
        <c:crosses val="autoZero"/>
        <c:auto val="1"/>
        <c:lblAlgn val="ctr"/>
        <c:lblOffset val="100"/>
        <c:noMultiLvlLbl val="0"/>
      </c:catAx>
      <c:valAx>
        <c:axId val="249650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9642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'Quarterly Outlook - Charts'!$B$346</c:f>
              <c:strCache>
                <c:ptCount val="1"/>
                <c:pt idx="0">
                  <c:v>Consumption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B8A-4E0D-A6FE-E608BB496C5C}"/>
              </c:ext>
            </c:extLst>
          </c:dPt>
          <c:cat>
            <c:strRef>
              <c:f>'Quarterly Outlook - Charts'!$A$347:$A$358</c:f>
              <c:strCache>
                <c:ptCount val="12"/>
                <c:pt idx="0">
                  <c:v>Belgium</c:v>
                </c:pt>
                <c:pt idx="1">
                  <c:v>Denmark</c:v>
                </c:pt>
                <c:pt idx="2">
                  <c:v>Germany</c:v>
                </c:pt>
                <c:pt idx="3">
                  <c:v>Ireland</c:v>
                </c:pt>
                <c:pt idx="4">
                  <c:v>Spain</c:v>
                </c:pt>
                <c:pt idx="5">
                  <c:v>France</c:v>
                </c:pt>
                <c:pt idx="6">
                  <c:v>Italy</c:v>
                </c:pt>
                <c:pt idx="7">
                  <c:v>Netherlands</c:v>
                </c:pt>
                <c:pt idx="8">
                  <c:v>Austria</c:v>
                </c:pt>
                <c:pt idx="9">
                  <c:v>Portugal</c:v>
                </c:pt>
                <c:pt idx="10">
                  <c:v>Finland</c:v>
                </c:pt>
                <c:pt idx="11">
                  <c:v>Sweden</c:v>
                </c:pt>
              </c:strCache>
            </c:strRef>
          </c:cat>
          <c:val>
            <c:numRef>
              <c:f>'Quarterly Outlook - Charts'!$B$347:$B$358</c:f>
              <c:numCache>
                <c:formatCode>0.0%</c:formatCode>
                <c:ptCount val="12"/>
                <c:pt idx="0">
                  <c:v>1.3407860132041982E-2</c:v>
                </c:pt>
                <c:pt idx="1">
                  <c:v>1.2898624061043362E-2</c:v>
                </c:pt>
                <c:pt idx="2">
                  <c:v>-8.2376051512672577E-3</c:v>
                </c:pt>
                <c:pt idx="3">
                  <c:v>3.1041130714541731E-2</c:v>
                </c:pt>
                <c:pt idx="4">
                  <c:v>1.7421821424494111E-2</c:v>
                </c:pt>
                <c:pt idx="5">
                  <c:v>5.0990655744878044E-3</c:v>
                </c:pt>
                <c:pt idx="6">
                  <c:v>1.1667511745482972E-2</c:v>
                </c:pt>
                <c:pt idx="7">
                  <c:v>3.9531617105172945E-3</c:v>
                </c:pt>
                <c:pt idx="8">
                  <c:v>-3.8577634075029898E-3</c:v>
                </c:pt>
                <c:pt idx="9">
                  <c:v>1.6234181674470882E-2</c:v>
                </c:pt>
                <c:pt idx="10">
                  <c:v>-1.0322549214332066E-2</c:v>
                </c:pt>
                <c:pt idx="11">
                  <c:v>-2.6442463477355682E-2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B8A-4E0D-A6FE-E608BB496C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96790256"/>
        <c:axId val="1089992832"/>
      </c:barChart>
      <c:catAx>
        <c:axId val="3967902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9992832"/>
        <c:crosses val="autoZero"/>
        <c:auto val="1"/>
        <c:lblAlgn val="ctr"/>
        <c:lblOffset val="100"/>
        <c:noMultiLvlLbl val="0"/>
      </c:catAx>
      <c:valAx>
        <c:axId val="10899928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6790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'Quarterly Outlook - Charts'!$A$344</c:f>
              <c:strCache>
                <c:ptCount val="1"/>
                <c:pt idx="0">
                  <c:v>Y-on-Y 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'Quarterly Outlook - Charts'!$B$342:$F$342</c:f>
              <c:strCache>
                <c:ptCount val="5"/>
                <c:pt idx="0">
                  <c:v>Goods Exports</c:v>
                </c:pt>
                <c:pt idx="1">
                  <c:v>International Trade</c:v>
                </c:pt>
                <c:pt idx="2">
                  <c:v>Globalisation Exports</c:v>
                </c:pt>
                <c:pt idx="3">
                  <c:v>Services</c:v>
                </c:pt>
                <c:pt idx="4">
                  <c:v>Computer Services</c:v>
                </c:pt>
              </c:strCache>
            </c:strRef>
          </c:cat>
          <c:val>
            <c:numRef>
              <c:f>'Quarterly Outlook - Charts'!$B$344:$F$344</c:f>
              <c:numCache>
                <c:formatCode>General</c:formatCode>
                <c:ptCount val="5"/>
                <c:pt idx="0">
                  <c:v>-0.12763063970499033</c:v>
                </c:pt>
                <c:pt idx="1">
                  <c:v>-4.9038373894813581E-2</c:v>
                </c:pt>
                <c:pt idx="2">
                  <c:v>-0.2398531315719169</c:v>
                </c:pt>
                <c:pt idx="3">
                  <c:v>8.2630100523523264E-2</c:v>
                </c:pt>
                <c:pt idx="4">
                  <c:v>0.11782708883654625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87-4237-B44E-5C2B0D8C0E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371118272"/>
        <c:axId val="249623216"/>
      </c:barChart>
      <c:lineChart>
        <c:grouping val="stacked"/>
        <c:varyColors val="0"/>
        <c:ser>
          <c:idx val="0"/>
          <c:order val="0"/>
          <c:tx>
            <c:strRef>
              <c:f>'Quarterly Outlook - Charts'!$A$343</c:f>
              <c:strCache>
                <c:ptCount val="1"/>
                <c:pt idx="0">
                  <c:v>Y-on-Y 2022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7625">
                <a:solidFill>
                  <a:schemeClr val="accent1"/>
                </a:solidFill>
              </a:ln>
              <a:effectLst/>
            </c:spPr>
          </c:marker>
          <c:cat>
            <c:strRef>
              <c:f>'Quarterly Outlook - Charts'!$B$342:$F$342</c:f>
              <c:strCache>
                <c:ptCount val="5"/>
                <c:pt idx="0">
                  <c:v>Goods Exports</c:v>
                </c:pt>
                <c:pt idx="1">
                  <c:v>International Trade</c:v>
                </c:pt>
                <c:pt idx="2">
                  <c:v>Globalisation Exports</c:v>
                </c:pt>
                <c:pt idx="3">
                  <c:v>Services</c:v>
                </c:pt>
                <c:pt idx="4">
                  <c:v>Computer Services</c:v>
                </c:pt>
              </c:strCache>
            </c:strRef>
          </c:cat>
          <c:val>
            <c:numRef>
              <c:f>'Quarterly Outlook - Charts'!$B$343:$F$343</c:f>
              <c:numCache>
                <c:formatCode>General</c:formatCode>
                <c:ptCount val="5"/>
                <c:pt idx="0">
                  <c:v>0.26247680246205585</c:v>
                </c:pt>
                <c:pt idx="1">
                  <c:v>0.25786888411499187</c:v>
                </c:pt>
                <c:pt idx="2">
                  <c:v>0.26911307008850183</c:v>
                </c:pt>
                <c:pt idx="3">
                  <c:v>0.13290035058926342</c:v>
                </c:pt>
                <c:pt idx="4">
                  <c:v>0.12644028776978411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E87-4237-B44E-5C2B0D8C0E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1118272"/>
        <c:axId val="249623216"/>
      </c:lineChart>
      <c:catAx>
        <c:axId val="371118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9623216"/>
        <c:crosses val="autoZero"/>
        <c:auto val="1"/>
        <c:lblAlgn val="ctr"/>
        <c:lblOffset val="100"/>
        <c:noMultiLvlLbl val="0"/>
      </c:catAx>
      <c:valAx>
        <c:axId val="249623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1118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'TSM06.20240315T140318'!$O$37</c:f>
              <c:strCache>
                <c:ptCount val="1"/>
                <c:pt idx="0">
                  <c:v>Overall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'TSM06.20240315T140318'!$N$38:$N$62</c:f>
              <c:strCache>
                <c:ptCount val="25"/>
                <c:pt idx="0">
                  <c:v>2022 January</c:v>
                </c:pt>
                <c:pt idx="1">
                  <c:v>2022 February</c:v>
                </c:pt>
                <c:pt idx="2">
                  <c:v>2022 March</c:v>
                </c:pt>
                <c:pt idx="3">
                  <c:v>2022 April</c:v>
                </c:pt>
                <c:pt idx="4">
                  <c:v>2022 May</c:v>
                </c:pt>
                <c:pt idx="5">
                  <c:v>2022 June</c:v>
                </c:pt>
                <c:pt idx="6">
                  <c:v>2022 July</c:v>
                </c:pt>
                <c:pt idx="7">
                  <c:v>2022 August</c:v>
                </c:pt>
                <c:pt idx="8">
                  <c:v>2022 September</c:v>
                </c:pt>
                <c:pt idx="9">
                  <c:v>2022 October</c:v>
                </c:pt>
                <c:pt idx="10">
                  <c:v>2022 November</c:v>
                </c:pt>
                <c:pt idx="11">
                  <c:v>2022 December</c:v>
                </c:pt>
                <c:pt idx="12">
                  <c:v>2023 January</c:v>
                </c:pt>
                <c:pt idx="13">
                  <c:v>2023 February</c:v>
                </c:pt>
                <c:pt idx="14">
                  <c:v>2023 March</c:v>
                </c:pt>
                <c:pt idx="15">
                  <c:v>2023 April</c:v>
                </c:pt>
                <c:pt idx="16">
                  <c:v>2023 May</c:v>
                </c:pt>
                <c:pt idx="17">
                  <c:v>2023 June</c:v>
                </c:pt>
                <c:pt idx="18">
                  <c:v>2023 July</c:v>
                </c:pt>
                <c:pt idx="19">
                  <c:v>2023 August</c:v>
                </c:pt>
                <c:pt idx="20">
                  <c:v>2023 September</c:v>
                </c:pt>
                <c:pt idx="21">
                  <c:v>2023 October</c:v>
                </c:pt>
                <c:pt idx="22">
                  <c:v>2023 November</c:v>
                </c:pt>
                <c:pt idx="23">
                  <c:v>2023 December</c:v>
                </c:pt>
                <c:pt idx="24">
                  <c:v>2024 January</c:v>
                </c:pt>
              </c:strCache>
            </c:strRef>
          </c:cat>
          <c:val>
            <c:numRef>
              <c:f>'TSM06.20240315T140318'!$O$38:$O$62</c:f>
              <c:numCache>
                <c:formatCode>General</c:formatCode>
                <c:ptCount val="25"/>
                <c:pt idx="0">
                  <c:v>0.20333668433399477</c:v>
                </c:pt>
                <c:pt idx="1">
                  <c:v>0.29263401029196801</c:v>
                </c:pt>
                <c:pt idx="2">
                  <c:v>0.37800945434251654</c:v>
                </c:pt>
                <c:pt idx="3">
                  <c:v>0.40017238053121962</c:v>
                </c:pt>
                <c:pt idx="4">
                  <c:v>0.32258005262807732</c:v>
                </c:pt>
                <c:pt idx="5">
                  <c:v>0.20107642998548392</c:v>
                </c:pt>
                <c:pt idx="6">
                  <c:v>0.13216260549880721</c:v>
                </c:pt>
                <c:pt idx="7">
                  <c:v>0.47541098829438888</c:v>
                </c:pt>
                <c:pt idx="8">
                  <c:v>0.32012793409256513</c:v>
                </c:pt>
                <c:pt idx="9">
                  <c:v>0.17862786829664778</c:v>
                </c:pt>
                <c:pt idx="10">
                  <c:v>0.10175906605347551</c:v>
                </c:pt>
                <c:pt idx="11">
                  <c:v>0.1766559629845601</c:v>
                </c:pt>
                <c:pt idx="12">
                  <c:v>-3.3714182011168714E-2</c:v>
                </c:pt>
                <c:pt idx="13">
                  <c:v>5.3576402137408108E-2</c:v>
                </c:pt>
                <c:pt idx="14">
                  <c:v>-7.2562108714264051E-2</c:v>
                </c:pt>
                <c:pt idx="15">
                  <c:v>-0.11361353659784745</c:v>
                </c:pt>
                <c:pt idx="16">
                  <c:v>-6.9723075898166398E-2</c:v>
                </c:pt>
                <c:pt idx="17">
                  <c:v>4.3908470749593587E-2</c:v>
                </c:pt>
                <c:pt idx="18">
                  <c:v>5.0967041377485645E-2</c:v>
                </c:pt>
                <c:pt idx="19">
                  <c:v>-0.16357652350842067</c:v>
                </c:pt>
                <c:pt idx="20">
                  <c:v>-0.1745728394454289</c:v>
                </c:pt>
                <c:pt idx="21">
                  <c:v>-9.9508516457347262E-5</c:v>
                </c:pt>
                <c:pt idx="22">
                  <c:v>-2.7962372844251737E-2</c:v>
                </c:pt>
                <c:pt idx="23">
                  <c:v>-0.10043603144707647</c:v>
                </c:pt>
                <c:pt idx="24">
                  <c:v>0.22408560387354926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8BB-4D99-A0C4-2894D8EB6717}"/>
            </c:ext>
          </c:extLst>
        </c:ser>
        <c:ser>
          <c:idx val="1"/>
          <c:order val="1"/>
          <c:tx>
            <c:strRef>
              <c:f>'TSM06.20240315T140318'!$P$37</c:f>
              <c:strCache>
                <c:ptCount val="1"/>
                <c:pt idx="0">
                  <c:v>Food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'TSM06.20240315T140318'!$N$38:$N$62</c:f>
              <c:strCache>
                <c:ptCount val="25"/>
                <c:pt idx="0">
                  <c:v>2022 January</c:v>
                </c:pt>
                <c:pt idx="1">
                  <c:v>2022 February</c:v>
                </c:pt>
                <c:pt idx="2">
                  <c:v>2022 March</c:v>
                </c:pt>
                <c:pt idx="3">
                  <c:v>2022 April</c:v>
                </c:pt>
                <c:pt idx="4">
                  <c:v>2022 May</c:v>
                </c:pt>
                <c:pt idx="5">
                  <c:v>2022 June</c:v>
                </c:pt>
                <c:pt idx="6">
                  <c:v>2022 July</c:v>
                </c:pt>
                <c:pt idx="7">
                  <c:v>2022 August</c:v>
                </c:pt>
                <c:pt idx="8">
                  <c:v>2022 September</c:v>
                </c:pt>
                <c:pt idx="9">
                  <c:v>2022 October</c:v>
                </c:pt>
                <c:pt idx="10">
                  <c:v>2022 November</c:v>
                </c:pt>
                <c:pt idx="11">
                  <c:v>2022 December</c:v>
                </c:pt>
                <c:pt idx="12">
                  <c:v>2023 January</c:v>
                </c:pt>
                <c:pt idx="13">
                  <c:v>2023 February</c:v>
                </c:pt>
                <c:pt idx="14">
                  <c:v>2023 March</c:v>
                </c:pt>
                <c:pt idx="15">
                  <c:v>2023 April</c:v>
                </c:pt>
                <c:pt idx="16">
                  <c:v>2023 May</c:v>
                </c:pt>
                <c:pt idx="17">
                  <c:v>2023 June</c:v>
                </c:pt>
                <c:pt idx="18">
                  <c:v>2023 July</c:v>
                </c:pt>
                <c:pt idx="19">
                  <c:v>2023 August</c:v>
                </c:pt>
                <c:pt idx="20">
                  <c:v>2023 September</c:v>
                </c:pt>
                <c:pt idx="21">
                  <c:v>2023 October</c:v>
                </c:pt>
                <c:pt idx="22">
                  <c:v>2023 November</c:v>
                </c:pt>
                <c:pt idx="23">
                  <c:v>2023 December</c:v>
                </c:pt>
                <c:pt idx="24">
                  <c:v>2024 January</c:v>
                </c:pt>
              </c:strCache>
            </c:strRef>
          </c:cat>
          <c:val>
            <c:numRef>
              <c:f>'TSM06.20240315T140318'!$P$38:$P$62</c:f>
              <c:numCache>
                <c:formatCode>General</c:formatCode>
                <c:ptCount val="25"/>
                <c:pt idx="0">
                  <c:v>0.2130057835675363</c:v>
                </c:pt>
                <c:pt idx="1">
                  <c:v>0.1821890368813639</c:v>
                </c:pt>
                <c:pt idx="2">
                  <c:v>0.17533847093796373</c:v>
                </c:pt>
                <c:pt idx="3">
                  <c:v>0.17840635442525588</c:v>
                </c:pt>
                <c:pt idx="4">
                  <c:v>0.29559583944301271</c:v>
                </c:pt>
                <c:pt idx="5">
                  <c:v>0.24624370902920889</c:v>
                </c:pt>
                <c:pt idx="6">
                  <c:v>0.21059055824807027</c:v>
                </c:pt>
                <c:pt idx="7">
                  <c:v>0.2471319741784157</c:v>
                </c:pt>
                <c:pt idx="8">
                  <c:v>0.27568907868638504</c:v>
                </c:pt>
                <c:pt idx="9">
                  <c:v>0.18148380656569985</c:v>
                </c:pt>
                <c:pt idx="10">
                  <c:v>0.18689313071123603</c:v>
                </c:pt>
                <c:pt idx="11">
                  <c:v>0.15561389501853684</c:v>
                </c:pt>
                <c:pt idx="12">
                  <c:v>0.18755024046522095</c:v>
                </c:pt>
                <c:pt idx="13">
                  <c:v>0.17118679196099285</c:v>
                </c:pt>
                <c:pt idx="14">
                  <c:v>0.12560139993936859</c:v>
                </c:pt>
                <c:pt idx="15">
                  <c:v>1.2075389689825577E-2</c:v>
                </c:pt>
                <c:pt idx="16">
                  <c:v>-3.7379574068515886E-2</c:v>
                </c:pt>
                <c:pt idx="17">
                  <c:v>-2.6215071499461784E-2</c:v>
                </c:pt>
                <c:pt idx="18">
                  <c:v>-0.10472312271441031</c:v>
                </c:pt>
                <c:pt idx="19">
                  <c:v>-2.071206908292611E-2</c:v>
                </c:pt>
                <c:pt idx="20">
                  <c:v>-0.10961956316620924</c:v>
                </c:pt>
                <c:pt idx="21">
                  <c:v>-7.5931799699266223E-2</c:v>
                </c:pt>
                <c:pt idx="22">
                  <c:v>-4.4134872035286987E-2</c:v>
                </c:pt>
                <c:pt idx="23">
                  <c:v>-0.11858484070901898</c:v>
                </c:pt>
                <c:pt idx="24">
                  <c:v>-1.6726088423829388E-2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8BB-4D99-A0C4-2894D8EB6717}"/>
            </c:ext>
          </c:extLst>
        </c:ser>
        <c:ser>
          <c:idx val="2"/>
          <c:order val="2"/>
          <c:tx>
            <c:strRef>
              <c:f>'TSM06.20240315T140318'!$Q$37</c:f>
              <c:strCache>
                <c:ptCount val="1"/>
                <c:pt idx="0">
                  <c:v>Pharma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'TSM06.20240315T140318'!$N$38:$N$62</c:f>
              <c:strCache>
                <c:ptCount val="25"/>
                <c:pt idx="0">
                  <c:v>2022 January</c:v>
                </c:pt>
                <c:pt idx="1">
                  <c:v>2022 February</c:v>
                </c:pt>
                <c:pt idx="2">
                  <c:v>2022 March</c:v>
                </c:pt>
                <c:pt idx="3">
                  <c:v>2022 April</c:v>
                </c:pt>
                <c:pt idx="4">
                  <c:v>2022 May</c:v>
                </c:pt>
                <c:pt idx="5">
                  <c:v>2022 June</c:v>
                </c:pt>
                <c:pt idx="6">
                  <c:v>2022 July</c:v>
                </c:pt>
                <c:pt idx="7">
                  <c:v>2022 August</c:v>
                </c:pt>
                <c:pt idx="8">
                  <c:v>2022 September</c:v>
                </c:pt>
                <c:pt idx="9">
                  <c:v>2022 October</c:v>
                </c:pt>
                <c:pt idx="10">
                  <c:v>2022 November</c:v>
                </c:pt>
                <c:pt idx="11">
                  <c:v>2022 December</c:v>
                </c:pt>
                <c:pt idx="12">
                  <c:v>2023 January</c:v>
                </c:pt>
                <c:pt idx="13">
                  <c:v>2023 February</c:v>
                </c:pt>
                <c:pt idx="14">
                  <c:v>2023 March</c:v>
                </c:pt>
                <c:pt idx="15">
                  <c:v>2023 April</c:v>
                </c:pt>
                <c:pt idx="16">
                  <c:v>2023 May</c:v>
                </c:pt>
                <c:pt idx="17">
                  <c:v>2023 June</c:v>
                </c:pt>
                <c:pt idx="18">
                  <c:v>2023 July</c:v>
                </c:pt>
                <c:pt idx="19">
                  <c:v>2023 August</c:v>
                </c:pt>
                <c:pt idx="20">
                  <c:v>2023 September</c:v>
                </c:pt>
                <c:pt idx="21">
                  <c:v>2023 October</c:v>
                </c:pt>
                <c:pt idx="22">
                  <c:v>2023 November</c:v>
                </c:pt>
                <c:pt idx="23">
                  <c:v>2023 December</c:v>
                </c:pt>
                <c:pt idx="24">
                  <c:v>2024 January</c:v>
                </c:pt>
              </c:strCache>
            </c:strRef>
          </c:cat>
          <c:val>
            <c:numRef>
              <c:f>'TSM06.20240315T140318'!$Q$38:$Q$62</c:f>
              <c:numCache>
                <c:formatCode>General</c:formatCode>
                <c:ptCount val="25"/>
                <c:pt idx="0">
                  <c:v>0.12406772809947864</c:v>
                </c:pt>
                <c:pt idx="1">
                  <c:v>0.29229710318485758</c:v>
                </c:pt>
                <c:pt idx="2">
                  <c:v>0.48636204044211384</c:v>
                </c:pt>
                <c:pt idx="3">
                  <c:v>0.53196656904064565</c:v>
                </c:pt>
                <c:pt idx="4">
                  <c:v>0.35417168844626912</c:v>
                </c:pt>
                <c:pt idx="5">
                  <c:v>0.20993988201884295</c:v>
                </c:pt>
                <c:pt idx="6">
                  <c:v>0.15551466933734925</c:v>
                </c:pt>
                <c:pt idx="7">
                  <c:v>0.64334925285787081</c:v>
                </c:pt>
                <c:pt idx="8">
                  <c:v>0.50770487577587731</c:v>
                </c:pt>
                <c:pt idx="9">
                  <c:v>0.17216190550433352</c:v>
                </c:pt>
                <c:pt idx="10">
                  <c:v>9.6400845871867258E-2</c:v>
                </c:pt>
                <c:pt idx="11">
                  <c:v>0.18234898780663999</c:v>
                </c:pt>
                <c:pt idx="12">
                  <c:v>-3.5208868993111042E-2</c:v>
                </c:pt>
                <c:pt idx="13">
                  <c:v>0.10101153388267536</c:v>
                </c:pt>
                <c:pt idx="14">
                  <c:v>-0.13282705680323059</c:v>
                </c:pt>
                <c:pt idx="15">
                  <c:v>-0.13811415936222338</c:v>
                </c:pt>
                <c:pt idx="16">
                  <c:v>-5.5193660315612569E-2</c:v>
                </c:pt>
                <c:pt idx="17">
                  <c:v>0.11667419319065586</c:v>
                </c:pt>
                <c:pt idx="18">
                  <c:v>0.1802184903117956</c:v>
                </c:pt>
                <c:pt idx="19">
                  <c:v>-0.21755754715089726</c:v>
                </c:pt>
                <c:pt idx="20">
                  <c:v>-0.18568049774854034</c:v>
                </c:pt>
                <c:pt idx="21">
                  <c:v>1.958617851865041E-2</c:v>
                </c:pt>
                <c:pt idx="22">
                  <c:v>-2.5098394341016017E-2</c:v>
                </c:pt>
                <c:pt idx="23">
                  <c:v>-0.11327625937988695</c:v>
                </c:pt>
                <c:pt idx="24">
                  <c:v>0.28309239636214345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8BB-4D99-A0C4-2894D8EB6717}"/>
            </c:ext>
          </c:extLst>
        </c:ser>
        <c:ser>
          <c:idx val="3"/>
          <c:order val="3"/>
          <c:tx>
            <c:strRef>
              <c:f>'TSM06.20240315T140318'!$R$37</c:f>
              <c:strCache>
                <c:ptCount val="1"/>
                <c:pt idx="0">
                  <c:v>Machinery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'TSM06.20240315T140318'!$N$38:$N$62</c:f>
              <c:strCache>
                <c:ptCount val="25"/>
                <c:pt idx="0">
                  <c:v>2022 January</c:v>
                </c:pt>
                <c:pt idx="1">
                  <c:v>2022 February</c:v>
                </c:pt>
                <c:pt idx="2">
                  <c:v>2022 March</c:v>
                </c:pt>
                <c:pt idx="3">
                  <c:v>2022 April</c:v>
                </c:pt>
                <c:pt idx="4">
                  <c:v>2022 May</c:v>
                </c:pt>
                <c:pt idx="5">
                  <c:v>2022 June</c:v>
                </c:pt>
                <c:pt idx="6">
                  <c:v>2022 July</c:v>
                </c:pt>
                <c:pt idx="7">
                  <c:v>2022 August</c:v>
                </c:pt>
                <c:pt idx="8">
                  <c:v>2022 September</c:v>
                </c:pt>
                <c:pt idx="9">
                  <c:v>2022 October</c:v>
                </c:pt>
                <c:pt idx="10">
                  <c:v>2022 November</c:v>
                </c:pt>
                <c:pt idx="11">
                  <c:v>2022 December</c:v>
                </c:pt>
                <c:pt idx="12">
                  <c:v>2023 January</c:v>
                </c:pt>
                <c:pt idx="13">
                  <c:v>2023 February</c:v>
                </c:pt>
                <c:pt idx="14">
                  <c:v>2023 March</c:v>
                </c:pt>
                <c:pt idx="15">
                  <c:v>2023 April</c:v>
                </c:pt>
                <c:pt idx="16">
                  <c:v>2023 May</c:v>
                </c:pt>
                <c:pt idx="17">
                  <c:v>2023 June</c:v>
                </c:pt>
                <c:pt idx="18">
                  <c:v>2023 July</c:v>
                </c:pt>
                <c:pt idx="19">
                  <c:v>2023 August</c:v>
                </c:pt>
                <c:pt idx="20">
                  <c:v>2023 September</c:v>
                </c:pt>
                <c:pt idx="21">
                  <c:v>2023 October</c:v>
                </c:pt>
                <c:pt idx="22">
                  <c:v>2023 November</c:v>
                </c:pt>
                <c:pt idx="23">
                  <c:v>2023 December</c:v>
                </c:pt>
                <c:pt idx="24">
                  <c:v>2024 January</c:v>
                </c:pt>
              </c:strCache>
            </c:strRef>
          </c:cat>
          <c:val>
            <c:numRef>
              <c:f>'TSM06.20240315T140318'!$R$38:$R$62</c:f>
              <c:numCache>
                <c:formatCode>General</c:formatCode>
                <c:ptCount val="25"/>
                <c:pt idx="0">
                  <c:v>0.48558787744718512</c:v>
                </c:pt>
                <c:pt idx="1">
                  <c:v>0.3308792141461725</c:v>
                </c:pt>
                <c:pt idx="2">
                  <c:v>0.22543293828646727</c:v>
                </c:pt>
                <c:pt idx="3">
                  <c:v>1.71008554468568E-2</c:v>
                </c:pt>
                <c:pt idx="4">
                  <c:v>0.25585644371941263</c:v>
                </c:pt>
                <c:pt idx="5">
                  <c:v>0.29084954827529086</c:v>
                </c:pt>
                <c:pt idx="6">
                  <c:v>6.9442767082920742E-2</c:v>
                </c:pt>
                <c:pt idx="7">
                  <c:v>0.17096349068003924</c:v>
                </c:pt>
                <c:pt idx="8">
                  <c:v>0.13472895899144843</c:v>
                </c:pt>
                <c:pt idx="9">
                  <c:v>0.21211902820187012</c:v>
                </c:pt>
                <c:pt idx="10">
                  <c:v>0.11990999274858516</c:v>
                </c:pt>
                <c:pt idx="11">
                  <c:v>6.0871167209118893E-2</c:v>
                </c:pt>
                <c:pt idx="12">
                  <c:v>-3.5008040979212618E-2</c:v>
                </c:pt>
                <c:pt idx="13">
                  <c:v>-9.380919677290378E-3</c:v>
                </c:pt>
                <c:pt idx="14">
                  <c:v>-2.7802208378829518E-2</c:v>
                </c:pt>
                <c:pt idx="15">
                  <c:v>9.6311157903100852E-2</c:v>
                </c:pt>
                <c:pt idx="16">
                  <c:v>-2.2515501056497023E-3</c:v>
                </c:pt>
                <c:pt idx="17">
                  <c:v>-1.2632195481497521E-2</c:v>
                </c:pt>
                <c:pt idx="18">
                  <c:v>-1.9736049628090502E-2</c:v>
                </c:pt>
                <c:pt idx="19">
                  <c:v>-3.1941173297855174E-2</c:v>
                </c:pt>
                <c:pt idx="20">
                  <c:v>-0.10481286829112912</c:v>
                </c:pt>
                <c:pt idx="21">
                  <c:v>-7.2068519857177327E-2</c:v>
                </c:pt>
                <c:pt idx="22">
                  <c:v>-3.4200671530702831E-2</c:v>
                </c:pt>
                <c:pt idx="23">
                  <c:v>-6.3910695122874395E-2</c:v>
                </c:pt>
                <c:pt idx="24">
                  <c:v>0.54773551423501265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8BB-4D99-A0C4-2894D8EB6717}"/>
            </c:ext>
          </c:extLst>
        </c:ser>
        <c:ser>
          <c:idx val="4"/>
          <c:order val="4"/>
          <c:tx>
            <c:strRef>
              <c:f>'TSM06.20240315T140318'!$S$37</c:f>
              <c:strCache>
                <c:ptCount val="1"/>
                <c:pt idx="0">
                  <c:v>Miscellaneous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'TSM06.20240315T140318'!$N$38:$N$62</c:f>
              <c:strCache>
                <c:ptCount val="25"/>
                <c:pt idx="0">
                  <c:v>2022 January</c:v>
                </c:pt>
                <c:pt idx="1">
                  <c:v>2022 February</c:v>
                </c:pt>
                <c:pt idx="2">
                  <c:v>2022 March</c:v>
                </c:pt>
                <c:pt idx="3">
                  <c:v>2022 April</c:v>
                </c:pt>
                <c:pt idx="4">
                  <c:v>2022 May</c:v>
                </c:pt>
                <c:pt idx="5">
                  <c:v>2022 June</c:v>
                </c:pt>
                <c:pt idx="6">
                  <c:v>2022 July</c:v>
                </c:pt>
                <c:pt idx="7">
                  <c:v>2022 August</c:v>
                </c:pt>
                <c:pt idx="8">
                  <c:v>2022 September</c:v>
                </c:pt>
                <c:pt idx="9">
                  <c:v>2022 October</c:v>
                </c:pt>
                <c:pt idx="10">
                  <c:v>2022 November</c:v>
                </c:pt>
                <c:pt idx="11">
                  <c:v>2022 December</c:v>
                </c:pt>
                <c:pt idx="12">
                  <c:v>2023 January</c:v>
                </c:pt>
                <c:pt idx="13">
                  <c:v>2023 February</c:v>
                </c:pt>
                <c:pt idx="14">
                  <c:v>2023 March</c:v>
                </c:pt>
                <c:pt idx="15">
                  <c:v>2023 April</c:v>
                </c:pt>
                <c:pt idx="16">
                  <c:v>2023 May</c:v>
                </c:pt>
                <c:pt idx="17">
                  <c:v>2023 June</c:v>
                </c:pt>
                <c:pt idx="18">
                  <c:v>2023 July</c:v>
                </c:pt>
                <c:pt idx="19">
                  <c:v>2023 August</c:v>
                </c:pt>
                <c:pt idx="20">
                  <c:v>2023 September</c:v>
                </c:pt>
                <c:pt idx="21">
                  <c:v>2023 October</c:v>
                </c:pt>
                <c:pt idx="22">
                  <c:v>2023 November</c:v>
                </c:pt>
                <c:pt idx="23">
                  <c:v>2023 December</c:v>
                </c:pt>
                <c:pt idx="24">
                  <c:v>2024 January</c:v>
                </c:pt>
              </c:strCache>
            </c:strRef>
          </c:cat>
          <c:val>
            <c:numRef>
              <c:f>'TSM06.20240315T140318'!$S$38:$S$62</c:f>
              <c:numCache>
                <c:formatCode>General</c:formatCode>
                <c:ptCount val="25"/>
                <c:pt idx="0">
                  <c:v>0.46405134253626668</c:v>
                </c:pt>
                <c:pt idx="1">
                  <c:v>0.32196301961510576</c:v>
                </c:pt>
                <c:pt idx="2">
                  <c:v>9.7770952602111105E-2</c:v>
                </c:pt>
                <c:pt idx="3">
                  <c:v>0.18070477021146725</c:v>
                </c:pt>
                <c:pt idx="4">
                  <c:v>0.26287934478813257</c:v>
                </c:pt>
                <c:pt idx="5">
                  <c:v>4.7898737629106014E-2</c:v>
                </c:pt>
                <c:pt idx="6">
                  <c:v>7.8046702507013066E-2</c:v>
                </c:pt>
                <c:pt idx="7">
                  <c:v>0.12666433732818017</c:v>
                </c:pt>
                <c:pt idx="8">
                  <c:v>-0.10633507528248809</c:v>
                </c:pt>
                <c:pt idx="9">
                  <c:v>0.24119427944007232</c:v>
                </c:pt>
                <c:pt idx="10">
                  <c:v>-6.3904261734804013E-4</c:v>
                </c:pt>
                <c:pt idx="11">
                  <c:v>8.5989245851343377E-2</c:v>
                </c:pt>
                <c:pt idx="12">
                  <c:v>-0.1646392335352771</c:v>
                </c:pt>
                <c:pt idx="13">
                  <c:v>-0.19826724410783436</c:v>
                </c:pt>
                <c:pt idx="14">
                  <c:v>1.3135991570923267E-2</c:v>
                </c:pt>
                <c:pt idx="15">
                  <c:v>-0.17170053477979996</c:v>
                </c:pt>
                <c:pt idx="16">
                  <c:v>-0.21312865825646377</c:v>
                </c:pt>
                <c:pt idx="17">
                  <c:v>-0.14247230562978264</c:v>
                </c:pt>
                <c:pt idx="18">
                  <c:v>-0.25741832170210666</c:v>
                </c:pt>
                <c:pt idx="19">
                  <c:v>-3.9821693660796464E-2</c:v>
                </c:pt>
                <c:pt idx="20">
                  <c:v>-0.19376333028418025</c:v>
                </c:pt>
                <c:pt idx="21">
                  <c:v>-6.5883955406185635E-2</c:v>
                </c:pt>
                <c:pt idx="22">
                  <c:v>-0.1110863250305395</c:v>
                </c:pt>
                <c:pt idx="23">
                  <c:v>3.5279239997335177E-2</c:v>
                </c:pt>
                <c:pt idx="24">
                  <c:v>0.18808662715284274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8BB-4D99-A0C4-2894D8EB67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97426479"/>
        <c:axId val="996974607"/>
      </c:lineChart>
      <c:catAx>
        <c:axId val="9974264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96974607"/>
        <c:crosses val="autoZero"/>
        <c:auto val="1"/>
        <c:lblAlgn val="ctr"/>
        <c:lblOffset val="100"/>
        <c:noMultiLvlLbl val="0"/>
      </c:catAx>
      <c:valAx>
        <c:axId val="9969746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974264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'Quarterly Outlook - Charts'!$B$276</c:f>
              <c:strCache>
                <c:ptCount val="1"/>
                <c:pt idx="0">
                  <c:v>Y-on-Y 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'Quarterly Outlook - Charts'!$C$275:$G$275</c:f>
              <c:strCache>
                <c:ptCount val="5"/>
                <c:pt idx="0">
                  <c:v>Modified Gross Domestic Fixed Capital Formation</c:v>
                </c:pt>
                <c:pt idx="1">
                  <c:v>Modified Investment (excluding construction)</c:v>
                </c:pt>
                <c:pt idx="2">
                  <c:v>Construction</c:v>
                </c:pt>
                <c:pt idx="3">
                  <c:v>Dwellings</c:v>
                </c:pt>
                <c:pt idx="4">
                  <c:v>Non-Dwellings Construction</c:v>
                </c:pt>
              </c:strCache>
            </c:strRef>
          </c:cat>
          <c:val>
            <c:numRef>
              <c:f>'Quarterly Outlook - Charts'!$C$276:$G$276</c:f>
              <c:numCache>
                <c:formatCode>0%</c:formatCode>
                <c:ptCount val="5"/>
                <c:pt idx="0">
                  <c:v>0.15877338385034334</c:v>
                </c:pt>
                <c:pt idx="1">
                  <c:v>0.35404718264057244</c:v>
                </c:pt>
                <c:pt idx="2">
                  <c:v>2.8320891100841239E-2</c:v>
                </c:pt>
                <c:pt idx="3">
                  <c:v>0.37820359281437121</c:v>
                </c:pt>
                <c:pt idx="4">
                  <c:v>-4.0771923186075143E-2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A8-4499-A70B-6B44FEA6B7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896546927"/>
        <c:axId val="1838875727"/>
      </c:barChart>
      <c:lineChart>
        <c:grouping val="stacked"/>
        <c:varyColors val="0"/>
        <c:ser>
          <c:idx val="1"/>
          <c:order val="1"/>
          <c:tx>
            <c:strRef>
              <c:f>'Quarterly Outlook - Charts'!$B$277</c:f>
              <c:strCache>
                <c:ptCount val="1"/>
                <c:pt idx="0">
                  <c:v>Y-on-Y 2023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triangle"/>
            <c:size val="9"/>
            <c:spPr>
              <a:solidFill>
                <a:schemeClr val="accent2"/>
              </a:solidFill>
              <a:ln w="38100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'Quarterly Outlook - Charts'!$C$275:$G$275</c:f>
              <c:strCache>
                <c:ptCount val="5"/>
                <c:pt idx="0">
                  <c:v>Modified Gross Domestic Fixed Capital Formation</c:v>
                </c:pt>
                <c:pt idx="1">
                  <c:v>Modified Investment (excluding construction)</c:v>
                </c:pt>
                <c:pt idx="2">
                  <c:v>Construction</c:v>
                </c:pt>
                <c:pt idx="3">
                  <c:v>Dwellings</c:v>
                </c:pt>
                <c:pt idx="4">
                  <c:v>Non-Dwellings Construction</c:v>
                </c:pt>
              </c:strCache>
            </c:strRef>
          </c:cat>
          <c:val>
            <c:numRef>
              <c:f>'Quarterly Outlook - Charts'!$C$277:$G$277</c:f>
              <c:numCache>
                <c:formatCode>0%</c:formatCode>
                <c:ptCount val="5"/>
                <c:pt idx="0">
                  <c:v>-7.1155614590783678E-2</c:v>
                </c:pt>
                <c:pt idx="1">
                  <c:v>-0.13898956377450766</c:v>
                </c:pt>
                <c:pt idx="2">
                  <c:v>-1.1484981178458975E-2</c:v>
                </c:pt>
                <c:pt idx="3">
                  <c:v>9.4195342370524848E-2</c:v>
                </c:pt>
                <c:pt idx="4">
                  <c:v>-4.1469428007889553E-2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EA8-4499-A70B-6B44FEA6B7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96546927"/>
        <c:axId val="1838875727"/>
      </c:lineChart>
      <c:catAx>
        <c:axId val="1896546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8875727"/>
        <c:crosses val="autoZero"/>
        <c:auto val="1"/>
        <c:lblAlgn val="ctr"/>
        <c:lblOffset val="100"/>
        <c:noMultiLvlLbl val="0"/>
      </c:catAx>
      <c:valAx>
        <c:axId val="18388757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96546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14260910329979E-2"/>
          <c:y val="3.233867411436131E-2"/>
          <c:w val="0.87860160258358"/>
          <c:h val="0.6412421106482666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'weighted CPI for graph'!$A$2</c:f>
              <c:strCache>
                <c:ptCount val="1"/>
                <c:pt idx="0">
                  <c:v>Food and non-alcoholic beverages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numRef>
              <c:f>'weighted CPI for graph'!$B$1:$Q$1</c:f>
              <c:numCache>
                <c:formatCode>mmm\-yy</c:formatCode>
                <c:ptCount val="16"/>
                <c:pt idx="0">
                  <c:v>44927</c:v>
                </c:pt>
                <c:pt idx="1">
                  <c:v>44958</c:v>
                </c:pt>
                <c:pt idx="2">
                  <c:v>44986</c:v>
                </c:pt>
                <c:pt idx="3">
                  <c:v>45017</c:v>
                </c:pt>
                <c:pt idx="4">
                  <c:v>45047</c:v>
                </c:pt>
                <c:pt idx="5">
                  <c:v>45078</c:v>
                </c:pt>
                <c:pt idx="6">
                  <c:v>45108</c:v>
                </c:pt>
                <c:pt idx="7">
                  <c:v>45139</c:v>
                </c:pt>
                <c:pt idx="8">
                  <c:v>45170</c:v>
                </c:pt>
                <c:pt idx="9">
                  <c:v>45200</c:v>
                </c:pt>
                <c:pt idx="10">
                  <c:v>45231</c:v>
                </c:pt>
                <c:pt idx="11">
                  <c:v>45261</c:v>
                </c:pt>
                <c:pt idx="12">
                  <c:v>45292</c:v>
                </c:pt>
                <c:pt idx="13">
                  <c:v>45323</c:v>
                </c:pt>
                <c:pt idx="14">
                  <c:v>45352</c:v>
                </c:pt>
                <c:pt idx="15">
                  <c:v>45383</c:v>
                </c:pt>
              </c:numCache>
            </c:numRef>
          </c:cat>
          <c:val>
            <c:numRef>
              <c:f>'weighted CPI for graph'!$B$2:$Q$2</c:f>
              <c:numCache>
                <c:formatCode>0.00%</c:formatCode>
                <c:ptCount val="16"/>
                <c:pt idx="0">
                  <c:v>1.2832499176405793E-2</c:v>
                </c:pt>
                <c:pt idx="1">
                  <c:v>1.3138302647249599E-2</c:v>
                </c:pt>
                <c:pt idx="2">
                  <c:v>1.3422905930247279E-2</c:v>
                </c:pt>
                <c:pt idx="3">
                  <c:v>1.3404795077604672E-2</c:v>
                </c:pt>
                <c:pt idx="4">
                  <c:v>1.3140054998802117E-2</c:v>
                </c:pt>
                <c:pt idx="5">
                  <c:v>1.050528746179266E-2</c:v>
                </c:pt>
                <c:pt idx="6">
                  <c:v>8.9364819418292843E-3</c:v>
                </c:pt>
                <c:pt idx="7">
                  <c:v>8.3389207680405995E-3</c:v>
                </c:pt>
                <c:pt idx="8">
                  <c:v>8.0480502889548455E-3</c:v>
                </c:pt>
                <c:pt idx="9">
                  <c:v>7.3668173214070428E-3</c:v>
                </c:pt>
                <c:pt idx="10">
                  <c:v>6.9540883956364539E-3</c:v>
                </c:pt>
                <c:pt idx="11">
                  <c:v>5.821369702788225E-3</c:v>
                </c:pt>
                <c:pt idx="12">
                  <c:v>4.4855134435487472E-3</c:v>
                </c:pt>
                <c:pt idx="13">
                  <c:v>3.8859606493702879E-3</c:v>
                </c:pt>
                <c:pt idx="14">
                  <c:v>2.9804407005969602E-3</c:v>
                </c:pt>
                <c:pt idx="15">
                  <c:v>2.7658329412111071E-3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29-4D4D-AF0E-3D0B605DADD6}"/>
            </c:ext>
          </c:extLst>
        </c:ser>
        <c:ser>
          <c:idx val="1"/>
          <c:order val="1"/>
          <c:tx>
            <c:strRef>
              <c:f>'weighted CPI for graph'!$A$3</c:f>
              <c:strCache>
                <c:ptCount val="1"/>
                <c:pt idx="0">
                  <c:v>Alcoholic beverages and tobacco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'weighted CPI for graph'!$B$1:$Q$1</c:f>
              <c:numCache>
                <c:formatCode>mmm\-yy</c:formatCode>
                <c:ptCount val="16"/>
                <c:pt idx="0">
                  <c:v>44927</c:v>
                </c:pt>
                <c:pt idx="1">
                  <c:v>44958</c:v>
                </c:pt>
                <c:pt idx="2">
                  <c:v>44986</c:v>
                </c:pt>
                <c:pt idx="3">
                  <c:v>45017</c:v>
                </c:pt>
                <c:pt idx="4">
                  <c:v>45047</c:v>
                </c:pt>
                <c:pt idx="5">
                  <c:v>45078</c:v>
                </c:pt>
                <c:pt idx="6">
                  <c:v>45108</c:v>
                </c:pt>
                <c:pt idx="7">
                  <c:v>45139</c:v>
                </c:pt>
                <c:pt idx="8">
                  <c:v>45170</c:v>
                </c:pt>
                <c:pt idx="9">
                  <c:v>45200</c:v>
                </c:pt>
                <c:pt idx="10">
                  <c:v>45231</c:v>
                </c:pt>
                <c:pt idx="11">
                  <c:v>45261</c:v>
                </c:pt>
                <c:pt idx="12">
                  <c:v>45292</c:v>
                </c:pt>
                <c:pt idx="13">
                  <c:v>45323</c:v>
                </c:pt>
                <c:pt idx="14">
                  <c:v>45352</c:v>
                </c:pt>
                <c:pt idx="15">
                  <c:v>45383</c:v>
                </c:pt>
              </c:numCache>
            </c:numRef>
          </c:cat>
          <c:val>
            <c:numRef>
              <c:f>'weighted CPI for graph'!$B$3:$Q$3</c:f>
              <c:numCache>
                <c:formatCode>0.00%</c:formatCode>
                <c:ptCount val="16"/>
                <c:pt idx="0">
                  <c:v>1.4879100487744691E-3</c:v>
                </c:pt>
                <c:pt idx="1">
                  <c:v>2.4139439693035055E-3</c:v>
                </c:pt>
                <c:pt idx="2">
                  <c:v>2.5276970733273101E-3</c:v>
                </c:pt>
                <c:pt idx="3">
                  <c:v>3.1751943134768444E-3</c:v>
                </c:pt>
                <c:pt idx="4">
                  <c:v>2.6492566204460452E-3</c:v>
                </c:pt>
                <c:pt idx="5">
                  <c:v>2.3408357144944266E-3</c:v>
                </c:pt>
                <c:pt idx="6">
                  <c:v>2.3357810210876723E-3</c:v>
                </c:pt>
                <c:pt idx="7">
                  <c:v>2.186194543171907E-3</c:v>
                </c:pt>
                <c:pt idx="8">
                  <c:v>2.2614772772060906E-3</c:v>
                </c:pt>
                <c:pt idx="9">
                  <c:v>2.3005794676733116E-3</c:v>
                </c:pt>
                <c:pt idx="10">
                  <c:v>2.5393370025698328E-3</c:v>
                </c:pt>
                <c:pt idx="11">
                  <c:v>2.6066809636222767E-3</c:v>
                </c:pt>
                <c:pt idx="12">
                  <c:v>2.181821216930128E-3</c:v>
                </c:pt>
                <c:pt idx="13">
                  <c:v>1.6284357277046458E-3</c:v>
                </c:pt>
                <c:pt idx="14">
                  <c:v>1.5089836944763388E-3</c:v>
                </c:pt>
                <c:pt idx="15">
                  <c:v>2.2280791693160542E-3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E29-4D4D-AF0E-3D0B605DADD6}"/>
            </c:ext>
          </c:extLst>
        </c:ser>
        <c:ser>
          <c:idx val="2"/>
          <c:order val="2"/>
          <c:tx>
            <c:strRef>
              <c:f>'weighted CPI for graph'!$A$4</c:f>
              <c:strCache>
                <c:ptCount val="1"/>
                <c:pt idx="0">
                  <c:v>Housing &amp; Energy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numRef>
              <c:f>'weighted CPI for graph'!$B$1:$Q$1</c:f>
              <c:numCache>
                <c:formatCode>mmm\-yy</c:formatCode>
                <c:ptCount val="16"/>
                <c:pt idx="0">
                  <c:v>44927</c:v>
                </c:pt>
                <c:pt idx="1">
                  <c:v>44958</c:v>
                </c:pt>
                <c:pt idx="2">
                  <c:v>44986</c:v>
                </c:pt>
                <c:pt idx="3">
                  <c:v>45017</c:v>
                </c:pt>
                <c:pt idx="4">
                  <c:v>45047</c:v>
                </c:pt>
                <c:pt idx="5">
                  <c:v>45078</c:v>
                </c:pt>
                <c:pt idx="6">
                  <c:v>45108</c:v>
                </c:pt>
                <c:pt idx="7">
                  <c:v>45139</c:v>
                </c:pt>
                <c:pt idx="8">
                  <c:v>45170</c:v>
                </c:pt>
                <c:pt idx="9">
                  <c:v>45200</c:v>
                </c:pt>
                <c:pt idx="10">
                  <c:v>45231</c:v>
                </c:pt>
                <c:pt idx="11">
                  <c:v>45261</c:v>
                </c:pt>
                <c:pt idx="12">
                  <c:v>45292</c:v>
                </c:pt>
                <c:pt idx="13">
                  <c:v>45323</c:v>
                </c:pt>
                <c:pt idx="14">
                  <c:v>45352</c:v>
                </c:pt>
                <c:pt idx="15">
                  <c:v>45383</c:v>
                </c:pt>
              </c:numCache>
            </c:numRef>
          </c:cat>
          <c:val>
            <c:numRef>
              <c:f>'weighted CPI for graph'!$B$4:$Q$4</c:f>
              <c:numCache>
                <c:formatCode>0.00%</c:formatCode>
                <c:ptCount val="16"/>
                <c:pt idx="0">
                  <c:v>4.8239339506358697E-2</c:v>
                </c:pt>
                <c:pt idx="1">
                  <c:v>4.7494891168531714E-2</c:v>
                </c:pt>
                <c:pt idx="2">
                  <c:v>3.8341588324140349E-2</c:v>
                </c:pt>
                <c:pt idx="3">
                  <c:v>3.8194683698074716E-2</c:v>
                </c:pt>
                <c:pt idx="4">
                  <c:v>3.0259249358290968E-2</c:v>
                </c:pt>
                <c:pt idx="5">
                  <c:v>2.8938641362596607E-2</c:v>
                </c:pt>
                <c:pt idx="6">
                  <c:v>3.0254190926302636E-2</c:v>
                </c:pt>
                <c:pt idx="7">
                  <c:v>3.1802880823899884E-2</c:v>
                </c:pt>
                <c:pt idx="8">
                  <c:v>3.1228930640762962E-2</c:v>
                </c:pt>
                <c:pt idx="9">
                  <c:v>1.3581842880380168E-2</c:v>
                </c:pt>
                <c:pt idx="10">
                  <c:v>8.20923337876589E-3</c:v>
                </c:pt>
                <c:pt idx="11">
                  <c:v>9.7213144905719598E-3</c:v>
                </c:pt>
                <c:pt idx="12">
                  <c:v>6.7481606572066663E-3</c:v>
                </c:pt>
                <c:pt idx="13">
                  <c:v>5.642537523017143E-3</c:v>
                </c:pt>
                <c:pt idx="14">
                  <c:v>1.6974837551218093E-3</c:v>
                </c:pt>
                <c:pt idx="15">
                  <c:v>8.8171168147367532E-4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E29-4D4D-AF0E-3D0B605DADD6}"/>
            </c:ext>
          </c:extLst>
        </c:ser>
        <c:ser>
          <c:idx val="3"/>
          <c:order val="3"/>
          <c:tx>
            <c:strRef>
              <c:f>'weighted CPI for graph'!$A$5</c:f>
              <c:strCache>
                <c:ptCount val="1"/>
                <c:pt idx="0">
                  <c:v>Health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numRef>
              <c:f>'weighted CPI for graph'!$B$1:$Q$1</c:f>
              <c:numCache>
                <c:formatCode>mmm\-yy</c:formatCode>
                <c:ptCount val="16"/>
                <c:pt idx="0">
                  <c:v>44927</c:v>
                </c:pt>
                <c:pt idx="1">
                  <c:v>44958</c:v>
                </c:pt>
                <c:pt idx="2">
                  <c:v>44986</c:v>
                </c:pt>
                <c:pt idx="3">
                  <c:v>45017</c:v>
                </c:pt>
                <c:pt idx="4">
                  <c:v>45047</c:v>
                </c:pt>
                <c:pt idx="5">
                  <c:v>45078</c:v>
                </c:pt>
                <c:pt idx="6">
                  <c:v>45108</c:v>
                </c:pt>
                <c:pt idx="7">
                  <c:v>45139</c:v>
                </c:pt>
                <c:pt idx="8">
                  <c:v>45170</c:v>
                </c:pt>
                <c:pt idx="9">
                  <c:v>45200</c:v>
                </c:pt>
                <c:pt idx="10">
                  <c:v>45231</c:v>
                </c:pt>
                <c:pt idx="11">
                  <c:v>45261</c:v>
                </c:pt>
                <c:pt idx="12">
                  <c:v>45292</c:v>
                </c:pt>
                <c:pt idx="13">
                  <c:v>45323</c:v>
                </c:pt>
                <c:pt idx="14">
                  <c:v>45352</c:v>
                </c:pt>
                <c:pt idx="15">
                  <c:v>45383</c:v>
                </c:pt>
              </c:numCache>
            </c:numRef>
          </c:cat>
          <c:val>
            <c:numRef>
              <c:f>'weighted CPI for graph'!$B$5:$Q$5</c:f>
              <c:numCache>
                <c:formatCode>0.00%</c:formatCode>
                <c:ptCount val="16"/>
                <c:pt idx="0">
                  <c:v>4.9426518538947051E-4</c:v>
                </c:pt>
                <c:pt idx="1">
                  <c:v>7.2533834192738643E-4</c:v>
                </c:pt>
                <c:pt idx="2">
                  <c:v>9.9469056899646811E-4</c:v>
                </c:pt>
                <c:pt idx="3">
                  <c:v>9.3146102437742387E-4</c:v>
                </c:pt>
                <c:pt idx="4">
                  <c:v>1.0016286621001768E-3</c:v>
                </c:pt>
                <c:pt idx="5">
                  <c:v>9.8008621792543271E-4</c:v>
                </c:pt>
                <c:pt idx="6">
                  <c:v>9.2373436810576012E-4</c:v>
                </c:pt>
                <c:pt idx="7">
                  <c:v>8.4555948616978776E-4</c:v>
                </c:pt>
                <c:pt idx="8">
                  <c:v>8.082323936607033E-4</c:v>
                </c:pt>
                <c:pt idx="9">
                  <c:v>8.9474499931893527E-4</c:v>
                </c:pt>
                <c:pt idx="10">
                  <c:v>8.7108417920233065E-4</c:v>
                </c:pt>
                <c:pt idx="11">
                  <c:v>8.7376248442250107E-4</c:v>
                </c:pt>
                <c:pt idx="12">
                  <c:v>1.4412582941752386E-3</c:v>
                </c:pt>
                <c:pt idx="13">
                  <c:v>1.1941539032960732E-3</c:v>
                </c:pt>
                <c:pt idx="14">
                  <c:v>1.2199591227081189E-3</c:v>
                </c:pt>
                <c:pt idx="15">
                  <c:v>1.3374192480299352E-3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E29-4D4D-AF0E-3D0B605DADD6}"/>
            </c:ext>
          </c:extLst>
        </c:ser>
        <c:ser>
          <c:idx val="4"/>
          <c:order val="4"/>
          <c:tx>
            <c:strRef>
              <c:f>'weighted CPI for graph'!$A$6</c:f>
              <c:strCache>
                <c:ptCount val="1"/>
                <c:pt idx="0">
                  <c:v>Transport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numRef>
              <c:f>'weighted CPI for graph'!$B$1:$Q$1</c:f>
              <c:numCache>
                <c:formatCode>mmm\-yy</c:formatCode>
                <c:ptCount val="16"/>
                <c:pt idx="0">
                  <c:v>44927</c:v>
                </c:pt>
                <c:pt idx="1">
                  <c:v>44958</c:v>
                </c:pt>
                <c:pt idx="2">
                  <c:v>44986</c:v>
                </c:pt>
                <c:pt idx="3">
                  <c:v>45017</c:v>
                </c:pt>
                <c:pt idx="4">
                  <c:v>45047</c:v>
                </c:pt>
                <c:pt idx="5">
                  <c:v>45078</c:v>
                </c:pt>
                <c:pt idx="6">
                  <c:v>45108</c:v>
                </c:pt>
                <c:pt idx="7">
                  <c:v>45139</c:v>
                </c:pt>
                <c:pt idx="8">
                  <c:v>45170</c:v>
                </c:pt>
                <c:pt idx="9">
                  <c:v>45200</c:v>
                </c:pt>
                <c:pt idx="10">
                  <c:v>45231</c:v>
                </c:pt>
                <c:pt idx="11">
                  <c:v>45261</c:v>
                </c:pt>
                <c:pt idx="12">
                  <c:v>45292</c:v>
                </c:pt>
                <c:pt idx="13">
                  <c:v>45323</c:v>
                </c:pt>
                <c:pt idx="14">
                  <c:v>45352</c:v>
                </c:pt>
                <c:pt idx="15">
                  <c:v>45383</c:v>
                </c:pt>
              </c:numCache>
            </c:numRef>
          </c:cat>
          <c:val>
            <c:numRef>
              <c:f>'weighted CPI for graph'!$B$6:$Q$6</c:f>
              <c:numCache>
                <c:formatCode>0.00%</c:formatCode>
                <c:ptCount val="16"/>
                <c:pt idx="0">
                  <c:v>3.3453308425329493E-3</c:v>
                </c:pt>
                <c:pt idx="1">
                  <c:v>3.4795572799910732E-3</c:v>
                </c:pt>
                <c:pt idx="2">
                  <c:v>-3.5070071746895861E-5</c:v>
                </c:pt>
                <c:pt idx="3">
                  <c:v>-3.3715705112190063E-3</c:v>
                </c:pt>
                <c:pt idx="4">
                  <c:v>-2.4744702034177517E-3</c:v>
                </c:pt>
                <c:pt idx="5">
                  <c:v>-5.7591045973593808E-3</c:v>
                </c:pt>
                <c:pt idx="6">
                  <c:v>-6.3888907005150769E-3</c:v>
                </c:pt>
                <c:pt idx="7">
                  <c:v>-2.8952409643481576E-3</c:v>
                </c:pt>
                <c:pt idx="8">
                  <c:v>6.4394246381443737E-4</c:v>
                </c:pt>
                <c:pt idx="9">
                  <c:v>2.2911684131805671E-3</c:v>
                </c:pt>
                <c:pt idx="10">
                  <c:v>-5.3712222074007306E-5</c:v>
                </c:pt>
                <c:pt idx="11">
                  <c:v>4.4718346171967399E-3</c:v>
                </c:pt>
                <c:pt idx="12">
                  <c:v>2.4740992253072473E-3</c:v>
                </c:pt>
                <c:pt idx="13">
                  <c:v>3.2683302818397779E-3</c:v>
                </c:pt>
                <c:pt idx="14">
                  <c:v>4.5023726833449858E-3</c:v>
                </c:pt>
                <c:pt idx="15">
                  <c:v>5.0598756479551593E-3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E29-4D4D-AF0E-3D0B605DADD6}"/>
            </c:ext>
          </c:extLst>
        </c:ser>
        <c:ser>
          <c:idx val="5"/>
          <c:order val="5"/>
          <c:tx>
            <c:strRef>
              <c:f>'weighted CPI for graph'!$A$7</c:f>
              <c:strCache>
                <c:ptCount val="1"/>
                <c:pt idx="0">
                  <c:v>Recreation and culture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'weighted CPI for graph'!$B$1:$Q$1</c:f>
              <c:numCache>
                <c:formatCode>mmm\-yy</c:formatCode>
                <c:ptCount val="16"/>
                <c:pt idx="0">
                  <c:v>44927</c:v>
                </c:pt>
                <c:pt idx="1">
                  <c:v>44958</c:v>
                </c:pt>
                <c:pt idx="2">
                  <c:v>44986</c:v>
                </c:pt>
                <c:pt idx="3">
                  <c:v>45017</c:v>
                </c:pt>
                <c:pt idx="4">
                  <c:v>45047</c:v>
                </c:pt>
                <c:pt idx="5">
                  <c:v>45078</c:v>
                </c:pt>
                <c:pt idx="6">
                  <c:v>45108</c:v>
                </c:pt>
                <c:pt idx="7">
                  <c:v>45139</c:v>
                </c:pt>
                <c:pt idx="8">
                  <c:v>45170</c:v>
                </c:pt>
                <c:pt idx="9">
                  <c:v>45200</c:v>
                </c:pt>
                <c:pt idx="10">
                  <c:v>45231</c:v>
                </c:pt>
                <c:pt idx="11">
                  <c:v>45261</c:v>
                </c:pt>
                <c:pt idx="12">
                  <c:v>45292</c:v>
                </c:pt>
                <c:pt idx="13">
                  <c:v>45323</c:v>
                </c:pt>
                <c:pt idx="14">
                  <c:v>45352</c:v>
                </c:pt>
                <c:pt idx="15">
                  <c:v>45383</c:v>
                </c:pt>
              </c:numCache>
            </c:numRef>
          </c:cat>
          <c:val>
            <c:numRef>
              <c:f>'weighted CPI for graph'!$B$7:$Q$7</c:f>
              <c:numCache>
                <c:formatCode>0.00%</c:formatCode>
                <c:ptCount val="16"/>
                <c:pt idx="0">
                  <c:v>-5.1873548982843496E-4</c:v>
                </c:pt>
                <c:pt idx="1">
                  <c:v>1.5355782681555578E-3</c:v>
                </c:pt>
                <c:pt idx="2">
                  <c:v>2.8589017843680706E-3</c:v>
                </c:pt>
                <c:pt idx="3">
                  <c:v>3.6449463864133046E-3</c:v>
                </c:pt>
                <c:pt idx="4">
                  <c:v>4.3339927926219889E-3</c:v>
                </c:pt>
                <c:pt idx="5">
                  <c:v>6.9896351472578562E-3</c:v>
                </c:pt>
                <c:pt idx="6">
                  <c:v>9.3541487122118516E-3</c:v>
                </c:pt>
                <c:pt idx="7">
                  <c:v>8.7326138476339979E-3</c:v>
                </c:pt>
                <c:pt idx="8">
                  <c:v>6.3280865038036951E-3</c:v>
                </c:pt>
                <c:pt idx="9">
                  <c:v>6.7080487326865983E-3</c:v>
                </c:pt>
                <c:pt idx="10">
                  <c:v>5.285381104753995E-3</c:v>
                </c:pt>
                <c:pt idx="11">
                  <c:v>7.057437179958265E-3</c:v>
                </c:pt>
                <c:pt idx="12">
                  <c:v>6.2956182093292781E-3</c:v>
                </c:pt>
                <c:pt idx="13">
                  <c:v>4.7286015299976931E-3</c:v>
                </c:pt>
                <c:pt idx="14">
                  <c:v>5.7032913129380271E-3</c:v>
                </c:pt>
                <c:pt idx="15">
                  <c:v>3.5591365403812554E-3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E29-4D4D-AF0E-3D0B605DADD6}"/>
            </c:ext>
          </c:extLst>
        </c:ser>
        <c:ser>
          <c:idx val="6"/>
          <c:order val="6"/>
          <c:tx>
            <c:strRef>
              <c:f>'weighted CPI for graph'!$A$8</c:f>
              <c:strCache>
                <c:ptCount val="1"/>
                <c:pt idx="0">
                  <c:v>Restaurants and hotels</c:v>
                </c:pt>
              </c:strCache>
            </c:strRef>
          </c:tx>
          <c:spPr>
            <a:solidFill>
              <a:srgbClr val="E438AB"/>
            </a:solidFill>
            <a:ln>
              <a:noFill/>
            </a:ln>
            <a:effectLst/>
          </c:spPr>
          <c:invertIfNegative val="0"/>
          <c:cat>
            <c:numRef>
              <c:f>'weighted CPI for graph'!$B$1:$Q$1</c:f>
              <c:numCache>
                <c:formatCode>mmm\-yy</c:formatCode>
                <c:ptCount val="16"/>
                <c:pt idx="0">
                  <c:v>44927</c:v>
                </c:pt>
                <c:pt idx="1">
                  <c:v>44958</c:v>
                </c:pt>
                <c:pt idx="2">
                  <c:v>44986</c:v>
                </c:pt>
                <c:pt idx="3">
                  <c:v>45017</c:v>
                </c:pt>
                <c:pt idx="4">
                  <c:v>45047</c:v>
                </c:pt>
                <c:pt idx="5">
                  <c:v>45078</c:v>
                </c:pt>
                <c:pt idx="6">
                  <c:v>45108</c:v>
                </c:pt>
                <c:pt idx="7">
                  <c:v>45139</c:v>
                </c:pt>
                <c:pt idx="8">
                  <c:v>45170</c:v>
                </c:pt>
                <c:pt idx="9">
                  <c:v>45200</c:v>
                </c:pt>
                <c:pt idx="10">
                  <c:v>45231</c:v>
                </c:pt>
                <c:pt idx="11">
                  <c:v>45261</c:v>
                </c:pt>
                <c:pt idx="12">
                  <c:v>45292</c:v>
                </c:pt>
                <c:pt idx="13">
                  <c:v>45323</c:v>
                </c:pt>
                <c:pt idx="14">
                  <c:v>45352</c:v>
                </c:pt>
                <c:pt idx="15">
                  <c:v>45383</c:v>
                </c:pt>
              </c:numCache>
            </c:numRef>
          </c:cat>
          <c:val>
            <c:numRef>
              <c:f>'weighted CPI for graph'!$B$8:$Q$8</c:f>
              <c:numCache>
                <c:formatCode>0.00%</c:formatCode>
                <c:ptCount val="16"/>
                <c:pt idx="0">
                  <c:v>1.0593231602872035E-2</c:v>
                </c:pt>
                <c:pt idx="1">
                  <c:v>1.3174834327612142E-2</c:v>
                </c:pt>
                <c:pt idx="2">
                  <c:v>1.364989294044083E-2</c:v>
                </c:pt>
                <c:pt idx="3">
                  <c:v>1.2315314179909309E-2</c:v>
                </c:pt>
                <c:pt idx="4">
                  <c:v>1.3329142551272733E-2</c:v>
                </c:pt>
                <c:pt idx="5">
                  <c:v>1.279816177238262E-2</c:v>
                </c:pt>
                <c:pt idx="6">
                  <c:v>1.1071787342104475E-2</c:v>
                </c:pt>
                <c:pt idx="7">
                  <c:v>1.1139755553980687E-2</c:v>
                </c:pt>
                <c:pt idx="8">
                  <c:v>1.2056572986057829E-2</c:v>
                </c:pt>
                <c:pt idx="9">
                  <c:v>1.2275141219948597E-2</c:v>
                </c:pt>
                <c:pt idx="10">
                  <c:v>1.1000043935241692E-2</c:v>
                </c:pt>
                <c:pt idx="11">
                  <c:v>1.0428009995256322E-2</c:v>
                </c:pt>
                <c:pt idx="12">
                  <c:v>1.3908823938498059E-2</c:v>
                </c:pt>
                <c:pt idx="13">
                  <c:v>1.2333202010691066E-2</c:v>
                </c:pt>
                <c:pt idx="14">
                  <c:v>1.0776480633110279E-2</c:v>
                </c:pt>
                <c:pt idx="15">
                  <c:v>9.4872891709935018E-3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E29-4D4D-AF0E-3D0B605DADD6}"/>
            </c:ext>
          </c:extLst>
        </c:ser>
        <c:ser>
          <c:idx val="7"/>
          <c:order val="7"/>
          <c:tx>
            <c:strRef>
              <c:f>'weighted CPI for graph'!$A$9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numRef>
              <c:f>'weighted CPI for graph'!$B$1:$Q$1</c:f>
              <c:numCache>
                <c:formatCode>mmm\-yy</c:formatCode>
                <c:ptCount val="16"/>
                <c:pt idx="0">
                  <c:v>44927</c:v>
                </c:pt>
                <c:pt idx="1">
                  <c:v>44958</c:v>
                </c:pt>
                <c:pt idx="2">
                  <c:v>44986</c:v>
                </c:pt>
                <c:pt idx="3">
                  <c:v>45017</c:v>
                </c:pt>
                <c:pt idx="4">
                  <c:v>45047</c:v>
                </c:pt>
                <c:pt idx="5">
                  <c:v>45078</c:v>
                </c:pt>
                <c:pt idx="6">
                  <c:v>45108</c:v>
                </c:pt>
                <c:pt idx="7">
                  <c:v>45139</c:v>
                </c:pt>
                <c:pt idx="8">
                  <c:v>45170</c:v>
                </c:pt>
                <c:pt idx="9">
                  <c:v>45200</c:v>
                </c:pt>
                <c:pt idx="10">
                  <c:v>45231</c:v>
                </c:pt>
                <c:pt idx="11">
                  <c:v>45261</c:v>
                </c:pt>
                <c:pt idx="12">
                  <c:v>45292</c:v>
                </c:pt>
                <c:pt idx="13">
                  <c:v>45323</c:v>
                </c:pt>
                <c:pt idx="14">
                  <c:v>45352</c:v>
                </c:pt>
                <c:pt idx="15">
                  <c:v>45383</c:v>
                </c:pt>
              </c:numCache>
            </c:numRef>
          </c:cat>
          <c:val>
            <c:numRef>
              <c:f>'weighted CPI for graph'!$B$9:$Q$9</c:f>
              <c:numCache>
                <c:formatCode>0.00%</c:formatCode>
                <c:ptCount val="16"/>
                <c:pt idx="0">
                  <c:v>1.3873223545119893E-3</c:v>
                </c:pt>
                <c:pt idx="1">
                  <c:v>2.610044703548915E-3</c:v>
                </c:pt>
                <c:pt idx="2">
                  <c:v>4.8817292166500161E-3</c:v>
                </c:pt>
                <c:pt idx="3">
                  <c:v>4.0379063919414957E-3</c:v>
                </c:pt>
                <c:pt idx="4">
                  <c:v>4.0693889474822985E-3</c:v>
                </c:pt>
                <c:pt idx="5">
                  <c:v>4.2144144805915888E-3</c:v>
                </c:pt>
                <c:pt idx="6">
                  <c:v>1.6113579381691538E-3</c:v>
                </c:pt>
                <c:pt idx="7">
                  <c:v>3.1182087358273759E-3</c:v>
                </c:pt>
                <c:pt idx="8">
                  <c:v>2.7723348622596938E-3</c:v>
                </c:pt>
                <c:pt idx="9">
                  <c:v>5.6197192491417511E-3</c:v>
                </c:pt>
                <c:pt idx="10">
                  <c:v>3.9876476741796171E-3</c:v>
                </c:pt>
                <c:pt idx="11">
                  <c:v>4.7881570601388292E-3</c:v>
                </c:pt>
                <c:pt idx="12">
                  <c:v>3.6039254257068066E-3</c:v>
                </c:pt>
                <c:pt idx="13">
                  <c:v>1.5511177920367459E-3</c:v>
                </c:pt>
                <c:pt idx="14">
                  <c:v>3.5842605641626208E-4</c:v>
                </c:pt>
                <c:pt idx="15">
                  <c:v>2.1692414686965908E-4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E29-4D4D-AF0E-3D0B605DAD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128978223"/>
        <c:axId val="131051519"/>
      </c:barChart>
      <c:lineChart>
        <c:grouping val="standard"/>
        <c:varyColors val="0"/>
        <c:ser>
          <c:idx val="8"/>
          <c:order val="8"/>
          <c:tx>
            <c:strRef>
              <c:f>'weighted CPI for graph'!$A$10</c:f>
              <c:strCache>
                <c:ptCount val="1"/>
                <c:pt idx="0">
                  <c:v>CPI</c:v>
                </c:pt>
              </c:strCache>
            </c:strRef>
          </c:tx>
          <c:spPr>
            <a:ln w="19050" cap="rnd">
              <a:solidFill>
                <a:srgbClr val="FF0000"/>
              </a:solidFill>
              <a:round/>
            </a:ln>
            <a:effectLst/>
          </c:spPr>
          <c:marker>
            <c:symbol val="diamond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t" anchorCtr="0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'weighted CPI for graph'!$B$1:$Q$1</c:f>
              <c:numCache>
                <c:formatCode>mmm\-yy</c:formatCode>
                <c:ptCount val="16"/>
                <c:pt idx="0">
                  <c:v>44927</c:v>
                </c:pt>
                <c:pt idx="1">
                  <c:v>44958</c:v>
                </c:pt>
                <c:pt idx="2">
                  <c:v>44986</c:v>
                </c:pt>
                <c:pt idx="3">
                  <c:v>45017</c:v>
                </c:pt>
                <c:pt idx="4">
                  <c:v>45047</c:v>
                </c:pt>
                <c:pt idx="5">
                  <c:v>45078</c:v>
                </c:pt>
                <c:pt idx="6">
                  <c:v>45108</c:v>
                </c:pt>
                <c:pt idx="7">
                  <c:v>45139</c:v>
                </c:pt>
                <c:pt idx="8">
                  <c:v>45170</c:v>
                </c:pt>
                <c:pt idx="9">
                  <c:v>45200</c:v>
                </c:pt>
                <c:pt idx="10">
                  <c:v>45231</c:v>
                </c:pt>
                <c:pt idx="11">
                  <c:v>45261</c:v>
                </c:pt>
                <c:pt idx="12">
                  <c:v>45292</c:v>
                </c:pt>
                <c:pt idx="13">
                  <c:v>45323</c:v>
                </c:pt>
                <c:pt idx="14">
                  <c:v>45352</c:v>
                </c:pt>
                <c:pt idx="15">
                  <c:v>45383</c:v>
                </c:pt>
              </c:numCache>
            </c:numRef>
          </c:cat>
          <c:val>
            <c:numRef>
              <c:f>'weighted CPI for graph'!$B$10:$Q$10</c:f>
              <c:numCache>
                <c:formatCode>0.0%</c:formatCode>
                <c:ptCount val="16"/>
                <c:pt idx="0">
                  <c:v>7.7861163227016986E-2</c:v>
                </c:pt>
                <c:pt idx="1">
                  <c:v>8.4572490706319906E-2</c:v>
                </c:pt>
                <c:pt idx="2">
                  <c:v>7.6642335766423431E-2</c:v>
                </c:pt>
                <c:pt idx="3">
                  <c:v>7.2332730560578762E-2</c:v>
                </c:pt>
                <c:pt idx="4">
                  <c:v>6.6308243727598581E-2</c:v>
                </c:pt>
                <c:pt idx="5">
                  <c:v>6.1007957559681809E-2</c:v>
                </c:pt>
                <c:pt idx="6">
                  <c:v>5.8098591549295739E-2</c:v>
                </c:pt>
                <c:pt idx="7">
                  <c:v>6.3268892794376086E-2</c:v>
                </c:pt>
                <c:pt idx="8">
                  <c:v>6.4147627416520261E-2</c:v>
                </c:pt>
                <c:pt idx="9">
                  <c:v>5.1038062283736967E-2</c:v>
                </c:pt>
                <c:pt idx="10">
                  <c:v>3.8793103448275808E-2</c:v>
                </c:pt>
                <c:pt idx="11">
                  <c:v>4.5768566493955117E-2</c:v>
                </c:pt>
                <c:pt idx="12">
                  <c:v>4.1139240506329111E-2</c:v>
                </c:pt>
                <c:pt idx="13">
                  <c:v>3.4232365145228094E-2</c:v>
                </c:pt>
                <c:pt idx="14">
                  <c:v>2.8747433264886935E-2</c:v>
                </c:pt>
                <c:pt idx="15">
                  <c:v>2.5536261491317713E-2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8E29-4D4D-AF0E-3D0B605DAD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8978223"/>
        <c:axId val="131051519"/>
      </c:lineChart>
      <c:dateAx>
        <c:axId val="128978223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051519"/>
        <c:crosses val="autoZero"/>
        <c:auto val="1"/>
        <c:lblOffset val="100"/>
        <c:baseTimeUnit val="months"/>
      </c:dateAx>
      <c:valAx>
        <c:axId val="1310515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9782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987776610613862E-2"/>
          <c:y val="0.79163430677294999"/>
          <c:w val="0.95362925279323563"/>
          <c:h val="0.190726416437398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0.83382</cdr:x>
      <cdr:y>0.04387</cdr:y>
    </cdr:from>
    <cdr:to>
      <cdr:x>0.84134</cdr:x>
      <cdr:y>0.80641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9C96E167-D23A-B87B-3F48-E17FED587AD9}"/>
            </a:ext>
          </a:extLst>
        </cdr:cNvPr>
        <cdr:cNvCxnSpPr/>
      </cdr:nvCxnSpPr>
      <cdr:spPr>
        <a:xfrm xmlns:a="http://schemas.openxmlformats.org/drawingml/2006/main">
          <a:off x="4779034" y="134231"/>
          <a:ext cx="43132" cy="2332923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chemeClr val="tx1">
              <a:lumMod val="75000"/>
              <a:lumOff val="2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0.61585</cdr:x>
      <cdr:y>0.11636</cdr:y>
    </cdr:from>
    <cdr:to>
      <cdr:x>0.61585</cdr:x>
      <cdr:y>0.84525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FE3DCE09-8D10-AA03-A603-F680B3E926AE}"/>
            </a:ext>
          </a:extLst>
        </cdr:cNvPr>
        <cdr:cNvCxnSpPr/>
      </cdr:nvCxnSpPr>
      <cdr:spPr>
        <a:xfrm xmlns:a="http://schemas.openxmlformats.org/drawingml/2006/main" flipV="1">
          <a:off x="2907586" y="533036"/>
          <a:ext cx="0" cy="3339101"/>
        </a:xfrm>
        <a:prstGeom xmlns:a="http://schemas.openxmlformats.org/drawingml/2006/main" prst="line">
          <a:avLst/>
        </a:prstGeom>
        <a:ln xmlns:a="http://schemas.openxmlformats.org/drawingml/2006/main" w="19050" cap="flat" cmpd="sng" algn="ctr">
          <a:solidFill>
            <a:schemeClr val="dk1"/>
          </a:solidFill>
          <a:prstDash val="dash"/>
          <a:round/>
          <a:headEnd type="none" w="med" len="med"/>
          <a:tailEnd type="none" w="med" len="med"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paul/Desktop/Work/PM%20Comm%20Work/ESRI/2413%20ESRI%20Literature/Powerpoint/esripowerpointcover%20v83.png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file://localhost/Users/paul/Desktop/Work/PM%20Comm%20Work/ESRI/Powerpoint/powerpointcover%20v7.jpg" TargetMode="Externa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paul/Desktop/Work/PM%20Comm%20Work/ESRI/2413%20ESRI%20Literature/Powerpoint/esripowerpointcover%20v82.png" TargetMode="External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C28FA-B84F-43AE-8EEB-8849F6FA2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720439-C5C0-4643-B454-0A3CD9CCD00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457200"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" name="esripowerpointcover v83.png" descr="/Users/paul/Desktop/Work/PM Comm Work/ESRI/2413 ESRI Literature/Powerpoint/esripowerpointcover v83.png">
            <a:extLst>
              <a:ext uri="{FF2B5EF4-FFF2-40B4-BE49-F238E27FC236}">
                <a16:creationId xmlns:a16="http://schemas.microsoft.com/office/drawing/2014/main" id="{8871533D-53E3-4144-81F0-D9D7C1C75796}"/>
              </a:ext>
            </a:extLst>
          </p:cNvPr>
          <p:cNvPicPr>
            <a:picLocks noChangeAspect="1"/>
          </p:cNvPicPr>
          <p:nvPr userDrawn="1"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owerpointcover v7.jpg" descr="/Users/paul/Desktop/Work/PM Comm Work/ESRI/Powerpoint/powerpointcover v7.jpg">
            <a:extLst>
              <a:ext uri="{FF2B5EF4-FFF2-40B4-BE49-F238E27FC236}">
                <a16:creationId xmlns:a16="http://schemas.microsoft.com/office/drawing/2014/main" id="{D58CC18D-A10C-49BC-9CE0-4A602B383600}"/>
              </a:ext>
            </a:extLst>
          </p:cNvPr>
          <p:cNvPicPr>
            <a:picLocks noChangeAspect="1"/>
          </p:cNvPicPr>
          <p:nvPr userDrawn="1"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8160" y="1916498"/>
            <a:ext cx="7863840" cy="417169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F495FF3-D5E7-4E1F-9800-3CB2CFF270E8}"/>
              </a:ext>
            </a:extLst>
          </p:cNvPr>
          <p:cNvSpPr/>
          <p:nvPr userDrawn="1"/>
        </p:nvSpPr>
        <p:spPr>
          <a:xfrm>
            <a:off x="0" y="1916498"/>
            <a:ext cx="4347939" cy="4172728"/>
          </a:xfrm>
          <a:prstGeom prst="rect">
            <a:avLst/>
          </a:prstGeom>
          <a:solidFill>
            <a:srgbClr val="18214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Text Placeholder 13">
            <a:extLst>
              <a:ext uri="{FF2B5EF4-FFF2-40B4-BE49-F238E27FC236}">
                <a16:creationId xmlns:a16="http://schemas.microsoft.com/office/drawing/2014/main" id="{4CF407BE-D98C-4695-BF44-A0E393482F3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70400" y="382588"/>
            <a:ext cx="7410451" cy="1035050"/>
          </a:xfrm>
        </p:spPr>
        <p:txBody>
          <a:bodyPr/>
          <a:lstStyle>
            <a:lvl1pPr marL="0" indent="0">
              <a:buNone/>
              <a:defRPr>
                <a:solidFill>
                  <a:srgbClr val="182140"/>
                </a:solidFill>
              </a:defRPr>
            </a:lvl1pPr>
          </a:lstStyle>
          <a:p>
            <a:pPr lvl="0"/>
            <a:r>
              <a:rPr lang="en-US" dirty="0"/>
              <a:t>ENTER PRESENTATION TITLE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81DB856-512A-469A-866E-85DDF30D51C0}"/>
              </a:ext>
            </a:extLst>
          </p:cNvPr>
          <p:cNvSpPr/>
          <p:nvPr userDrawn="1"/>
        </p:nvSpPr>
        <p:spPr>
          <a:xfrm>
            <a:off x="3019851" y="6389046"/>
            <a:ext cx="55308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800" kern="1200" dirty="0">
                <a:solidFill>
                  <a:srgbClr val="182140"/>
                </a:solidFill>
                <a:latin typeface="+mn-lt"/>
                <a:ea typeface="+mn-ea"/>
                <a:cs typeface="DIN Next LT Pro"/>
              </a:rPr>
              <a:t>@ESRIDublin	#ESRIevents	#ESRIpublications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D69A8EC-A319-4153-8794-A8FE8F410DB3}"/>
              </a:ext>
            </a:extLst>
          </p:cNvPr>
          <p:cNvSpPr/>
          <p:nvPr userDrawn="1"/>
        </p:nvSpPr>
        <p:spPr>
          <a:xfrm>
            <a:off x="8558190" y="6379521"/>
            <a:ext cx="13265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kern="1200" dirty="0">
                <a:solidFill>
                  <a:srgbClr val="182140"/>
                </a:solidFill>
                <a:latin typeface="+mn-lt"/>
                <a:ea typeface="+mn-ea"/>
                <a:cs typeface="DIN Next LT Pro"/>
              </a:rPr>
              <a:t>www.esri.ie</a:t>
            </a:r>
            <a:endParaRPr lang="en-IE" sz="1800" dirty="0"/>
          </a:p>
        </p:txBody>
      </p:sp>
    </p:spTree>
    <p:extLst>
      <p:ext uri="{BB962C8B-B14F-4D97-AF65-F5344CB8AC3E}">
        <p14:creationId xmlns:p14="http://schemas.microsoft.com/office/powerpoint/2010/main" val="2813915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Content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7310" y="6349714"/>
            <a:ext cx="2113887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176461CD-94D7-4E9C-B586-E36A3D3A8C47}" type="datetime3">
              <a:rPr lang="en-US" smtClean="0">
                <a:solidFill>
                  <a:prstClr val="black"/>
                </a:solidFill>
              </a:rPr>
              <a:t>12 June 2024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-2065361" y="6349715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algn="r"/>
            <a:fld id="{6032EFF6-B497-1D4E-A557-D85E06E93D4C}" type="slidenum">
              <a:rPr lang="en-US" smtClean="0">
                <a:solidFill>
                  <a:prstClr val="black"/>
                </a:solidFill>
              </a:rPr>
              <a:pPr algn="r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1521885" y="1806575"/>
            <a:ext cx="10172700" cy="4038600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  <a:lvl2pPr marL="742950" indent="-285750">
              <a:buFont typeface="Arial" panose="020B0604020202020204" pitchFamily="34" charset="0"/>
              <a:buChar char="•"/>
              <a:defRPr/>
            </a:lvl2pPr>
            <a:lvl3pPr marL="1143000" indent="-228600">
              <a:buFont typeface="Arial" panose="020B0604020202020204" pitchFamily="34" charset="0"/>
              <a:buChar char="•"/>
              <a:defRPr/>
            </a:lvl3pPr>
            <a:lvl4pPr marL="1600200" indent="-228600">
              <a:buFont typeface="Arial" panose="020B0604020202020204" pitchFamily="34" charset="0"/>
              <a:buChar char="•"/>
              <a:defRPr/>
            </a:lvl4pPr>
            <a:lvl5pPr marL="20574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IE" dirty="0"/>
              <a:t>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1541071" y="533400"/>
            <a:ext cx="9948197" cy="1003300"/>
          </a:xfrm>
        </p:spPr>
        <p:txBody>
          <a:bodyPr/>
          <a:lstStyle>
            <a:lvl1pPr marL="0" indent="0">
              <a:buClrTx/>
              <a:buFont typeface="Arial" panose="020B0604020202020204" pitchFamily="34" charset="0"/>
              <a:buNone/>
              <a:defRPr/>
            </a:lvl1pPr>
            <a:lvl2pPr marL="742950" indent="-285750">
              <a:buClrTx/>
              <a:buFont typeface="Arial" panose="020B0604020202020204" pitchFamily="34" charset="0"/>
              <a:buChar char="•"/>
              <a:defRPr/>
            </a:lvl2pPr>
            <a:lvl3pPr marL="1143000" indent="-228600">
              <a:buClrTx/>
              <a:buFont typeface="Arial" panose="020B0604020202020204" pitchFamily="34" charset="0"/>
              <a:buChar char="•"/>
              <a:defRPr/>
            </a:lvl3pPr>
            <a:lvl4pPr marL="1600200" indent="-228600">
              <a:buClrTx/>
              <a:buFont typeface="Arial" panose="020B0604020202020204" pitchFamily="34" charset="0"/>
              <a:buChar char="•"/>
              <a:defRPr/>
            </a:lvl4pPr>
            <a:lvl5pPr marL="2057400" indent="-228600">
              <a:buClrTx/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371673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content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ripowerpointcover v82.png" descr="/Users/paul/Desktop/Work/PM Comm Work/ESRI/2413 ESRI Literature/Powerpoint/esripowerpointcover v82.png">
            <a:extLst>
              <a:ext uri="{FF2B5EF4-FFF2-40B4-BE49-F238E27FC236}">
                <a16:creationId xmlns:a16="http://schemas.microsoft.com/office/drawing/2014/main" id="{915E3D1A-0339-4BED-BDAB-378BFF37905D}"/>
              </a:ext>
            </a:extLst>
          </p:cNvPr>
          <p:cNvPicPr>
            <a:picLocks noChangeAspect="1"/>
          </p:cNvPicPr>
          <p:nvPr userDrawn="1"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2D58AC7E-A684-4869-9240-57DEFE0BD665}"/>
              </a:ext>
            </a:extLst>
          </p:cNvPr>
          <p:cNvSpPr/>
          <p:nvPr userDrawn="1"/>
        </p:nvSpPr>
        <p:spPr>
          <a:xfrm>
            <a:off x="2438399" y="6336883"/>
            <a:ext cx="597735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600" dirty="0">
                <a:solidFill>
                  <a:srgbClr val="182140"/>
                </a:solidFill>
                <a:latin typeface="+mn-lt"/>
                <a:cs typeface="DIN Next LT Pro"/>
              </a:rPr>
              <a:t>@ESRIDublin</a:t>
            </a:r>
            <a:r>
              <a:rPr lang="en-US" sz="1600" baseline="0" dirty="0">
                <a:solidFill>
                  <a:srgbClr val="182140"/>
                </a:solidFill>
                <a:latin typeface="+mn-lt"/>
                <a:cs typeface="DIN Next LT Pro"/>
              </a:rPr>
              <a:t>     </a:t>
            </a:r>
            <a:r>
              <a:rPr lang="en-US" sz="1600" dirty="0">
                <a:solidFill>
                  <a:srgbClr val="182140"/>
                </a:solidFill>
                <a:latin typeface="+mn-lt"/>
                <a:cs typeface="DIN Next LT Pro"/>
              </a:rPr>
              <a:t>#ESRIevents     #ESRIpublications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B76B337-88E6-4999-BE74-ACBAE2FA9515}"/>
              </a:ext>
            </a:extLst>
          </p:cNvPr>
          <p:cNvSpPr/>
          <p:nvPr userDrawn="1"/>
        </p:nvSpPr>
        <p:spPr>
          <a:xfrm>
            <a:off x="8669088" y="6308209"/>
            <a:ext cx="13265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kern="1200" dirty="0">
                <a:solidFill>
                  <a:srgbClr val="182140"/>
                </a:solidFill>
                <a:latin typeface="+mn-lt"/>
                <a:ea typeface="+mn-ea"/>
                <a:cs typeface="DIN Next LT Pro"/>
              </a:rPr>
              <a:t>www.esri.ie</a:t>
            </a:r>
            <a:endParaRPr lang="en-IE" sz="1800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2FE8BB4-D57E-433C-9B86-664E64574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-2065361" y="6397340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algn="r"/>
            <a:fld id="{6032EFF6-B497-1D4E-A557-D85E06E93D4C}" type="slidenum">
              <a:rPr lang="en-US" smtClean="0">
                <a:solidFill>
                  <a:prstClr val="black"/>
                </a:solidFill>
              </a:rPr>
              <a:pPr algn="r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BA395D20-41D5-462A-8F6D-9ED7F7F2AA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1242" y="6397340"/>
            <a:ext cx="2113887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176461CD-94D7-4E9C-B586-E36A3D3A8C47}" type="datetime3">
              <a:rPr lang="en-US" smtClean="0">
                <a:solidFill>
                  <a:prstClr val="black"/>
                </a:solidFill>
              </a:rPr>
              <a:t>12 June 2024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2662767" y="314326"/>
            <a:ext cx="9012767" cy="614363"/>
          </a:xfrm>
        </p:spPr>
        <p:txBody>
          <a:bodyPr/>
          <a:lstStyle>
            <a:lvl1pPr marL="0" indent="0">
              <a:buClrTx/>
              <a:buFont typeface="Arial" panose="020B0604020202020204" pitchFamily="34" charset="0"/>
              <a:buNone/>
              <a:defRPr baseline="0"/>
            </a:lvl1pPr>
            <a:lvl2pPr marL="742950" indent="-285750">
              <a:buClrTx/>
              <a:buFont typeface="Arial" panose="020B0604020202020204" pitchFamily="34" charset="0"/>
              <a:buChar char="•"/>
              <a:defRPr/>
            </a:lvl2pPr>
            <a:lvl3pPr marL="1143000" indent="-228600">
              <a:buClrTx/>
              <a:buFont typeface="Arial" panose="020B0604020202020204" pitchFamily="34" charset="0"/>
              <a:buChar char="•"/>
              <a:defRPr/>
            </a:lvl3pPr>
            <a:lvl4pPr marL="1600200" indent="-228600">
              <a:buClrTx/>
              <a:buFont typeface="Arial" panose="020B0604020202020204" pitchFamily="34" charset="0"/>
              <a:buChar char="•"/>
              <a:defRPr/>
            </a:lvl4pPr>
            <a:lvl5pPr marL="2057400" indent="-228600">
              <a:buClrTx/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IE" dirty="0"/>
              <a:t>TITLE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 hasCustomPrompt="1"/>
          </p:nvPr>
        </p:nvSpPr>
        <p:spPr>
          <a:xfrm>
            <a:off x="298451" y="1208089"/>
            <a:ext cx="11468100" cy="4891087"/>
          </a:xfrm>
        </p:spPr>
        <p:txBody>
          <a:bodyPr/>
          <a:lstStyle>
            <a:lvl1pPr marL="0" indent="0">
              <a:buClrTx/>
              <a:buFont typeface="Arial" panose="020B0604020202020204" pitchFamily="34" charset="0"/>
              <a:buNone/>
              <a:defRPr baseline="0"/>
            </a:lvl1pPr>
            <a:lvl2pPr marL="742950" indent="-285750">
              <a:buClrTx/>
              <a:buFont typeface="Arial" panose="020B0604020202020204" pitchFamily="34" charset="0"/>
              <a:buChar char="•"/>
              <a:defRPr/>
            </a:lvl2pPr>
            <a:lvl3pPr marL="1143000" indent="-228600">
              <a:buClrTx/>
              <a:buFont typeface="Arial" panose="020B0604020202020204" pitchFamily="34" charset="0"/>
              <a:buChar char="•"/>
              <a:defRPr/>
            </a:lvl3pPr>
            <a:lvl4pPr marL="1600200" indent="-228600">
              <a:buClrTx/>
              <a:buFont typeface="Arial" panose="020B0604020202020204" pitchFamily="34" charset="0"/>
              <a:buChar char="•"/>
              <a:defRPr/>
            </a:lvl4pPr>
            <a:lvl5pPr marL="2057400" indent="-228600">
              <a:buClrTx/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Content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185322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file://localhost/Users/paul/Desktop/Work/PM%20Comm%20Work/ESRI/2413%20ESRI%20Literature/Powerpoint/esripowerpointcover%20v8.png" TargetMode="Externa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ga-IE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3546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ga-IE" dirty="0"/>
              <a:t>Click to edit Master text styles</a:t>
            </a:r>
          </a:p>
          <a:p>
            <a:pPr lvl="1"/>
            <a:r>
              <a:rPr lang="ga-IE" dirty="0"/>
              <a:t>Second level</a:t>
            </a:r>
          </a:p>
          <a:p>
            <a:pPr lvl="2"/>
            <a:r>
              <a:rPr lang="ga-IE" dirty="0"/>
              <a:t>Third level</a:t>
            </a:r>
          </a:p>
          <a:p>
            <a:pPr lvl="3"/>
            <a:r>
              <a:rPr lang="ga-IE" dirty="0"/>
              <a:t>Fourth level</a:t>
            </a:r>
          </a:p>
          <a:p>
            <a:pPr lvl="4"/>
            <a:r>
              <a:rPr lang="ga-IE" dirty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29363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esripowerpointcover v8.png" descr="/Users/paul/Desktop/Work/PM Comm Work/ESRI/2413 ESRI Literature/Powerpoint/esripowerpointcover v8.png"/>
          <p:cNvPicPr>
            <a:picLocks noChangeAspect="1"/>
          </p:cNvPicPr>
          <p:nvPr userDrawn="1"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F2B4F3B-FAF1-49E7-B28C-C05D4937F710}"/>
              </a:ext>
            </a:extLst>
          </p:cNvPr>
          <p:cNvSpPr/>
          <p:nvPr userDrawn="1"/>
        </p:nvSpPr>
        <p:spPr>
          <a:xfrm>
            <a:off x="4336933" y="6300920"/>
            <a:ext cx="533152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600" dirty="0">
                <a:solidFill>
                  <a:srgbClr val="182140"/>
                </a:solidFill>
                <a:latin typeface="+mj-lt"/>
                <a:cs typeface="DIN Next LT Pro"/>
              </a:rPr>
              <a:t>www.esri.ie</a:t>
            </a:r>
            <a:r>
              <a:rPr lang="en-US" sz="1600" baseline="0" dirty="0">
                <a:solidFill>
                  <a:srgbClr val="182140"/>
                </a:solidFill>
                <a:latin typeface="+mj-lt"/>
                <a:cs typeface="DIN Next LT Pro"/>
              </a:rPr>
              <a:t>   </a:t>
            </a:r>
            <a:r>
              <a:rPr lang="en-US" sz="1600" dirty="0">
                <a:solidFill>
                  <a:srgbClr val="182140"/>
                </a:solidFill>
                <a:latin typeface="+mj-lt"/>
                <a:cs typeface="DIN Next LT Pro"/>
              </a:rPr>
              <a:t>@ESRIDublin</a:t>
            </a:r>
            <a:r>
              <a:rPr lang="en-US" sz="1600" baseline="0" dirty="0">
                <a:solidFill>
                  <a:srgbClr val="182140"/>
                </a:solidFill>
                <a:latin typeface="+mj-lt"/>
                <a:cs typeface="DIN Next LT Pro"/>
              </a:rPr>
              <a:t>     </a:t>
            </a:r>
            <a:r>
              <a:rPr lang="en-US" sz="1600" dirty="0">
                <a:solidFill>
                  <a:srgbClr val="182140"/>
                </a:solidFill>
                <a:latin typeface="+mj-lt"/>
                <a:cs typeface="DIN Next LT Pro"/>
              </a:rPr>
              <a:t>#ESRIevents     #ESRIpublications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B5C6CDB-F91D-496E-B5A5-CB48DA75B8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9342" y="6349715"/>
            <a:ext cx="2113887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176461CD-94D7-4E9C-B586-E36A3D3A8C47}" type="datetime3">
              <a:rPr lang="en-US" smtClean="0">
                <a:solidFill>
                  <a:prstClr val="black"/>
                </a:solidFill>
              </a:rPr>
              <a:t>12 June 2024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2180F9D-AE94-4596-BED8-AFBA57A8F3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-2039961" y="6349715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algn="r"/>
            <a:fld id="{6032EFF6-B497-1D4E-A557-D85E06E93D4C}" type="slidenum">
              <a:rPr lang="en-US" smtClean="0">
                <a:solidFill>
                  <a:prstClr val="black"/>
                </a:solidFill>
              </a:rPr>
              <a:pPr algn="r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08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AD1120"/>
        </a:buClr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AD1120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AD1120"/>
        </a:buClr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876801" y="382588"/>
            <a:ext cx="5687833" cy="1136111"/>
          </a:xfrm>
        </p:spPr>
        <p:txBody>
          <a:bodyPr>
            <a:noAutofit/>
          </a:bodyPr>
          <a:lstStyle/>
          <a:p>
            <a:pPr algn="ctr"/>
            <a:r>
              <a:rPr lang="en-GB" b="1" i="0" dirty="0">
                <a:solidFill>
                  <a:schemeClr val="tx2">
                    <a:lumMod val="75000"/>
                  </a:schemeClr>
                </a:solidFill>
                <a:effectLst/>
                <a:latin typeface="Lato" panose="020F0502020204030203" pitchFamily="34" charset="0"/>
              </a:rPr>
              <a:t>Macroeconomic context for Budget 2025</a:t>
            </a:r>
            <a:endParaRPr lang="en-IE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7327" y="2026649"/>
            <a:ext cx="2649525" cy="41716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>
                <a:solidFill>
                  <a:prstClr val="white"/>
                </a:solidFill>
                <a:latin typeface="Calibri"/>
                <a:cs typeface="DIN Next LT Pro"/>
              </a:rPr>
              <a:t>EVENT</a:t>
            </a:r>
          </a:p>
          <a:p>
            <a:r>
              <a:rPr lang="en-US" sz="1600" dirty="0">
                <a:solidFill>
                  <a:srgbClr val="EEECE1">
                    <a:lumMod val="75000"/>
                  </a:srgbClr>
                </a:solidFill>
                <a:latin typeface="Calibri"/>
                <a:cs typeface="DIN Next LT Pro"/>
              </a:rPr>
              <a:t>ESRI Budget Perspectives Conference</a:t>
            </a:r>
          </a:p>
          <a:p>
            <a:endParaRPr lang="en-US" sz="1600" dirty="0">
              <a:solidFill>
                <a:prstClr val="white"/>
              </a:solidFill>
              <a:latin typeface="Calibri"/>
              <a:cs typeface="DIN Next LT Pro"/>
            </a:endParaRPr>
          </a:p>
          <a:p>
            <a:r>
              <a:rPr lang="en-US" sz="1600" dirty="0">
                <a:solidFill>
                  <a:prstClr val="white"/>
                </a:solidFill>
                <a:latin typeface="Calibri"/>
                <a:cs typeface="DIN Next LT Pro"/>
              </a:rPr>
              <a:t>DATE</a:t>
            </a:r>
          </a:p>
          <a:p>
            <a:r>
              <a:rPr lang="en-US" sz="1600" dirty="0">
                <a:solidFill>
                  <a:srgbClr val="EEECE1">
                    <a:lumMod val="75000"/>
                  </a:srgbClr>
                </a:solidFill>
                <a:latin typeface="Calibri"/>
                <a:cs typeface="DIN Next LT Pro"/>
              </a:rPr>
              <a:t>June 13</a:t>
            </a:r>
            <a:r>
              <a:rPr lang="en-US" sz="1600" baseline="30000" dirty="0">
                <a:solidFill>
                  <a:srgbClr val="EEECE1">
                    <a:lumMod val="75000"/>
                  </a:srgbClr>
                </a:solidFill>
                <a:latin typeface="Calibri"/>
                <a:cs typeface="DIN Next LT Pro"/>
              </a:rPr>
              <a:t>th</a:t>
            </a:r>
            <a:r>
              <a:rPr lang="en-US" sz="1600" dirty="0">
                <a:solidFill>
                  <a:srgbClr val="EEECE1">
                    <a:lumMod val="75000"/>
                  </a:srgbClr>
                </a:solidFill>
                <a:latin typeface="Calibri"/>
                <a:cs typeface="DIN Next LT Pro"/>
              </a:rPr>
              <a:t> 2024</a:t>
            </a:r>
          </a:p>
          <a:p>
            <a:endParaRPr lang="en-US" sz="1600" dirty="0">
              <a:solidFill>
                <a:prstClr val="white"/>
              </a:solidFill>
              <a:latin typeface="Calibri"/>
              <a:cs typeface="DIN Next LT Pro"/>
            </a:endParaRPr>
          </a:p>
          <a:p>
            <a:endParaRPr lang="en-US" sz="1600" dirty="0">
              <a:solidFill>
                <a:prstClr val="white"/>
              </a:solidFill>
              <a:latin typeface="Calibri"/>
              <a:cs typeface="DIN Next LT Pro"/>
            </a:endParaRPr>
          </a:p>
          <a:p>
            <a:r>
              <a:rPr lang="en-US" sz="1600" dirty="0">
                <a:solidFill>
                  <a:prstClr val="white"/>
                </a:solidFill>
                <a:latin typeface="Calibri"/>
                <a:cs typeface="DIN Next LT Pro"/>
              </a:rPr>
              <a:t>AUTHORs</a:t>
            </a:r>
          </a:p>
          <a:p>
            <a:r>
              <a:rPr lang="en-US" sz="1600" dirty="0">
                <a:solidFill>
                  <a:srgbClr val="EEECE1">
                    <a:lumMod val="75000"/>
                  </a:srgbClr>
                </a:solidFill>
                <a:latin typeface="Calibri"/>
                <a:cs typeface="DIN Next LT Pro"/>
              </a:rPr>
              <a:t>Kieran McQuinn and </a:t>
            </a:r>
          </a:p>
          <a:p>
            <a:r>
              <a:rPr lang="en-US" sz="1600" dirty="0">
                <a:solidFill>
                  <a:srgbClr val="EEECE1">
                    <a:lumMod val="75000"/>
                  </a:srgbClr>
                </a:solidFill>
                <a:latin typeface="Calibri"/>
                <a:cs typeface="DIN Next LT Pro"/>
              </a:rPr>
              <a:t>Lea Hauser </a:t>
            </a:r>
            <a:endParaRPr lang="en-US" sz="1600" dirty="0">
              <a:solidFill>
                <a:prstClr val="white"/>
              </a:solidFill>
              <a:latin typeface="Calibri"/>
              <a:cs typeface="DIN Next LT Pro"/>
            </a:endParaRPr>
          </a:p>
        </p:txBody>
      </p:sp>
    </p:spTree>
    <p:extLst>
      <p:ext uri="{BB962C8B-B14F-4D97-AF65-F5344CB8AC3E}">
        <p14:creationId xmlns:p14="http://schemas.microsoft.com/office/powerpoint/2010/main" val="29871835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40F2281-FEF5-B3A0-A1B1-1F0570907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032EFF6-B497-1D4E-A557-D85E06E93D4C}" type="slidenum">
              <a:rPr lang="en-US" smtClean="0">
                <a:solidFill>
                  <a:prstClr val="black"/>
                </a:solidFill>
              </a:rPr>
              <a:pPr algn="r"/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182E7E-4B6E-DB0D-A059-504A67BCC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61CD-94D7-4E9C-B586-E36A3D3A8C47}" type="datetime3">
              <a:rPr lang="en-US" smtClean="0">
                <a:solidFill>
                  <a:prstClr val="black"/>
                </a:solidFill>
              </a:rPr>
              <a:t>12 June 2024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CB0ADF-A1BA-0C32-6738-D6E4EAE330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62767" y="314326"/>
            <a:ext cx="9230782" cy="423611"/>
          </a:xfrm>
        </p:spPr>
        <p:txBody>
          <a:bodyPr>
            <a:normAutofit fontScale="70000" lnSpcReduction="20000"/>
          </a:bodyPr>
          <a:lstStyle/>
          <a:p>
            <a:r>
              <a:rPr lang="en-IE" b="1" dirty="0">
                <a:solidFill>
                  <a:schemeClr val="tx2"/>
                </a:solidFill>
              </a:rPr>
              <a:t>CLIMBING TAX REVENUES CONTINUE TO BE DRIVEN BY MAIN HEADINGS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9B09901-DD4B-C7D2-92D6-DC7F47D04FB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41669" y="1918404"/>
            <a:ext cx="6661907" cy="3770852"/>
          </a:xfrm>
        </p:spPr>
        <p:txBody>
          <a:bodyPr>
            <a:normAutofit lnSpcReduction="10000"/>
          </a:bodyPr>
          <a:lstStyle/>
          <a:p>
            <a:pPr marL="342900" indent="-3429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I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Government revenues continued to grow strongly in 2023 mainly due to increases in income tax, corporation tax and VAT</a:t>
            </a:r>
          </a:p>
          <a:p>
            <a:pPr marL="342900" indent="-3429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I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Despite a gradual decrease in growth rates, 2023 represents the peak in absolute terms for tax headings such as income tax, corporation tax receipts, capital acquisitions tax and VAT</a:t>
            </a:r>
          </a:p>
          <a:p>
            <a:pPr marL="342900" indent="-3429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IE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I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orporation tax receipts, making up more than 25.9 per cent of overall revenue in 2023</a:t>
            </a:r>
          </a:p>
          <a:p>
            <a:pPr marL="342900" indent="-3429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IE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I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eadline General Governmental Balance registered a significant surplus in 2023 mainly due to the significant increase in exchequer taxation receipts</a:t>
            </a:r>
          </a:p>
          <a:p>
            <a:pPr marL="342900" indent="-3429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IE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Exchequer receipts in 2024 are remaining strong and are up 6.2 per cent for the year to date</a:t>
            </a:r>
            <a:endParaRPr lang="en-IE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0300928-4B91-85D3-0E4B-D04A383E4E38}"/>
              </a:ext>
            </a:extLst>
          </p:cNvPr>
          <p:cNvSpPr/>
          <p:nvPr/>
        </p:nvSpPr>
        <p:spPr>
          <a:xfrm>
            <a:off x="7336988" y="1263502"/>
            <a:ext cx="470668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450"/>
              </a:spcAft>
            </a:pPr>
            <a:r>
              <a:rPr lang="en-IE" sz="1400" b="1" cap="all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Composition of tax receipts 2018-2023 (€)</a:t>
            </a:r>
            <a:endParaRPr lang="en-GB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188382C-52A6-4AAE-554D-C7824592FFED}"/>
              </a:ext>
            </a:extLst>
          </p:cNvPr>
          <p:cNvGraphicFramePr/>
          <p:nvPr/>
        </p:nvGraphicFramePr>
        <p:xfrm>
          <a:off x="7530331" y="1643830"/>
          <a:ext cx="432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01715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40F2281-FEF5-B3A0-A1B1-1F0570907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032EFF6-B497-1D4E-A557-D85E06E93D4C}" type="slidenum">
              <a:rPr lang="en-US" smtClean="0">
                <a:solidFill>
                  <a:prstClr val="black"/>
                </a:solidFill>
              </a:rPr>
              <a:pPr algn="r"/>
              <a:t>11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182E7E-4B6E-DB0D-A059-504A67BCC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61CD-94D7-4E9C-B586-E36A3D3A8C47}" type="datetime3">
              <a:rPr lang="en-US" smtClean="0">
                <a:solidFill>
                  <a:prstClr val="black"/>
                </a:solidFill>
              </a:rPr>
              <a:t>12 June 2024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CB0ADF-A1BA-0C32-6738-D6E4EAE330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62767" y="314326"/>
            <a:ext cx="9230782" cy="423611"/>
          </a:xfrm>
        </p:spPr>
        <p:txBody>
          <a:bodyPr>
            <a:normAutofit fontScale="77500" lnSpcReduction="20000"/>
          </a:bodyPr>
          <a:lstStyle/>
          <a:p>
            <a:r>
              <a:rPr lang="en-IE" b="1" dirty="0">
                <a:solidFill>
                  <a:schemeClr val="tx2"/>
                </a:solidFill>
              </a:rPr>
              <a:t>PUBLIC FINANCES – OUTLOOK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9B09901-DD4B-C7D2-92D6-DC7F47D04FB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32922" y="2917517"/>
            <a:ext cx="6511782" cy="2671483"/>
          </a:xfrm>
        </p:spPr>
        <p:txBody>
          <a:bodyPr>
            <a:normAutofit/>
          </a:bodyPr>
          <a:lstStyle/>
          <a:p>
            <a:pPr marL="342900" indent="-3429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In recent years, the Irish debt-to-GDP/GNI* ratio has consistently decreased, with projections suggesting this trend will continue in the foreseeable future</a:t>
            </a:r>
          </a:p>
          <a:p>
            <a:pPr marL="342900" indent="-3429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General Governmental Surplus is anticipated to increase over the next years due to expected growth of revenue from taxes and social contribution</a:t>
            </a:r>
          </a:p>
          <a:p>
            <a:pPr marL="342900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Expenditure levels are expected to grow at an increasing pace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3D196C5-65D3-2F56-3894-285DC17789EA}"/>
              </a:ext>
            </a:extLst>
          </p:cNvPr>
          <p:cNvGraphicFramePr>
            <a:graphicFrameLocks noGrp="1"/>
          </p:cNvGraphicFramePr>
          <p:nvPr/>
        </p:nvGraphicFramePr>
        <p:xfrm>
          <a:off x="432922" y="1367683"/>
          <a:ext cx="6511782" cy="1005840"/>
        </p:xfrm>
        <a:graphic>
          <a:graphicData uri="http://schemas.openxmlformats.org/drawingml/2006/table">
            <a:tbl>
              <a:tblPr/>
              <a:tblGrid>
                <a:gridCol w="3728444">
                  <a:extLst>
                    <a:ext uri="{9D8B030D-6E8A-4147-A177-3AD203B41FA5}">
                      <a16:colId xmlns:a16="http://schemas.microsoft.com/office/drawing/2014/main" val="578751986"/>
                    </a:ext>
                  </a:extLst>
                </a:gridCol>
                <a:gridCol w="774987">
                  <a:extLst>
                    <a:ext uri="{9D8B030D-6E8A-4147-A177-3AD203B41FA5}">
                      <a16:colId xmlns:a16="http://schemas.microsoft.com/office/drawing/2014/main" val="1327552100"/>
                    </a:ext>
                  </a:extLst>
                </a:gridCol>
                <a:gridCol w="949832">
                  <a:extLst>
                    <a:ext uri="{9D8B030D-6E8A-4147-A177-3AD203B41FA5}">
                      <a16:colId xmlns:a16="http://schemas.microsoft.com/office/drawing/2014/main" val="939216507"/>
                    </a:ext>
                  </a:extLst>
                </a:gridCol>
                <a:gridCol w="1058519">
                  <a:extLst>
                    <a:ext uri="{9D8B030D-6E8A-4147-A177-3AD203B41FA5}">
                      <a16:colId xmlns:a16="http://schemas.microsoft.com/office/drawing/2014/main" val="3574514128"/>
                    </a:ext>
                  </a:extLst>
                </a:gridCol>
              </a:tblGrid>
              <a:tr h="258408">
                <a:tc>
                  <a:txBody>
                    <a:bodyPr/>
                    <a:lstStyle/>
                    <a:p>
                      <a:pPr algn="just" fontAlgn="ctr"/>
                      <a:r>
                        <a:rPr lang="en-IE" sz="2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Public Finances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35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35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35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35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407852"/>
                  </a:ext>
                </a:extLst>
              </a:tr>
              <a:tr h="258408">
                <a:tc>
                  <a:txBody>
                    <a:bodyPr/>
                    <a:lstStyle/>
                    <a:p>
                      <a:pPr algn="l" fontAlgn="ctr"/>
                      <a:r>
                        <a:rPr lang="en-IE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GGB (€bn)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8.3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8.5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9.7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084803"/>
                  </a:ext>
                </a:extLst>
              </a:tr>
              <a:tr h="258408">
                <a:tc>
                  <a:txBody>
                    <a:bodyPr/>
                    <a:lstStyle/>
                    <a:p>
                      <a:pPr algn="l" fontAlgn="ctr"/>
                      <a:r>
                        <a:rPr lang="en-IE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GGB (% of GDP)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1.7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1.6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000" b="0" i="0" u="none" strike="noStrike" dirty="0">
                          <a:effectLst/>
                          <a:latin typeface="Calibri" panose="020F0502020204030204" pitchFamily="34" charset="0"/>
                        </a:rPr>
                        <a:t>1.7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512743"/>
                  </a:ext>
                </a:extLst>
              </a:tr>
            </a:tbl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DF38211E-45C0-F58D-DC6E-9522DF44E9C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13824618"/>
              </p:ext>
            </p:extLst>
          </p:nvPr>
        </p:nvGraphicFramePr>
        <p:xfrm>
          <a:off x="7037798" y="1367683"/>
          <a:ext cx="4721280" cy="45810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04051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73A2805-BD0A-5DE5-B9FC-8064E72CC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032EFF6-B497-1D4E-A557-D85E06E93D4C}" type="slidenum">
              <a:rPr lang="en-US" smtClean="0">
                <a:solidFill>
                  <a:prstClr val="black"/>
                </a:solidFill>
              </a:rPr>
              <a:pPr algn="r"/>
              <a:t>12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A68F5E-F4B4-8B18-46AC-79AF4BDC6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61CD-94D7-4E9C-B586-E36A3D3A8C47}" type="datetime3">
              <a:rPr lang="en-US" smtClean="0">
                <a:solidFill>
                  <a:prstClr val="black"/>
                </a:solidFill>
              </a:rPr>
              <a:t>12 June 2024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1DA7497-7382-DD8F-4B00-0956D6FF1539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algn="ctr"/>
            <a:endParaRPr lang="en-IE" dirty="0">
              <a:solidFill>
                <a:schemeClr val="tx2"/>
              </a:solidFill>
            </a:endParaRPr>
          </a:p>
          <a:p>
            <a:pPr algn="ctr"/>
            <a:endParaRPr lang="en-IE" dirty="0">
              <a:solidFill>
                <a:schemeClr val="tx2"/>
              </a:solidFill>
            </a:endParaRPr>
          </a:p>
          <a:p>
            <a:pPr algn="ctr"/>
            <a:endParaRPr lang="en-IE" dirty="0">
              <a:solidFill>
                <a:schemeClr val="tx2"/>
              </a:solidFill>
            </a:endParaRPr>
          </a:p>
          <a:p>
            <a:pPr algn="ctr"/>
            <a:r>
              <a:rPr lang="en-IE" b="1" dirty="0">
                <a:solidFill>
                  <a:schemeClr val="tx2"/>
                </a:solidFill>
              </a:rPr>
              <a:t>Risks:</a:t>
            </a:r>
          </a:p>
          <a:p>
            <a:pPr algn="ctr"/>
            <a:r>
              <a:rPr lang="en-IE" b="1" dirty="0">
                <a:solidFill>
                  <a:schemeClr val="tx2"/>
                </a:solidFill>
              </a:rPr>
              <a:t>Underinvestment in the economy</a:t>
            </a:r>
          </a:p>
        </p:txBody>
      </p:sp>
    </p:spTree>
    <p:extLst>
      <p:ext uri="{BB962C8B-B14F-4D97-AF65-F5344CB8AC3E}">
        <p14:creationId xmlns:p14="http://schemas.microsoft.com/office/powerpoint/2010/main" val="20195886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951607D-9F58-8FCB-6C45-FA8584586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032EFF6-B497-1D4E-A557-D85E06E93D4C}" type="slidenum">
              <a:rPr lang="en-US" smtClean="0">
                <a:solidFill>
                  <a:prstClr val="black"/>
                </a:solidFill>
              </a:rPr>
              <a:pPr algn="r"/>
              <a:t>13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12675F-D19F-D22F-5798-7013345FF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61CD-94D7-4E9C-B586-E36A3D3A8C47}" type="datetime3">
              <a:rPr lang="en-US" smtClean="0">
                <a:solidFill>
                  <a:prstClr val="black"/>
                </a:solidFill>
              </a:rPr>
              <a:t>12 June 2024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6E4785-48BF-23F4-5EDC-896435EBE32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IE" b="1" dirty="0">
                <a:solidFill>
                  <a:schemeClr val="tx2"/>
                </a:solidFill>
              </a:rPr>
              <a:t>Importance of investment in the economy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DAD421B-C5E6-02E9-229F-59C64CFDD13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98448" y="1662288"/>
            <a:ext cx="10294207" cy="4460606"/>
          </a:xfrm>
        </p:spPr>
        <p:txBody>
          <a:bodyPr>
            <a:noAutofit/>
          </a:bodyPr>
          <a:lstStyle/>
          <a:p>
            <a:pPr marL="28575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IE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Review of the National Development Plan (Barret and Curtis (2024)) </a:t>
            </a:r>
          </a:p>
          <a:p>
            <a:pPr marL="28575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IE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Examines the challenges in </a:t>
            </a:r>
          </a:p>
          <a:p>
            <a:pPr marL="1028700" lvl="1" algn="just">
              <a:lnSpc>
                <a:spcPct val="110000"/>
              </a:lnSpc>
            </a:pPr>
            <a:r>
              <a:rPr lang="en-IE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Meeting the investment targets outlined in the most recent NDP (2018).</a:t>
            </a:r>
          </a:p>
          <a:p>
            <a:pPr marL="28575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IE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key question is the investment share in the economy?</a:t>
            </a:r>
          </a:p>
          <a:p>
            <a:pPr marL="28575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IE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Given the significant role played by multi-nationals in the Irish economy, </a:t>
            </a:r>
          </a:p>
          <a:p>
            <a:pPr marL="28575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IE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Both estimates of overall output levels and headline investment levels </a:t>
            </a:r>
          </a:p>
          <a:p>
            <a:pPr marL="1028700" lvl="1" algn="just">
              <a:lnSpc>
                <a:spcPct val="110000"/>
              </a:lnSpc>
            </a:pPr>
            <a:r>
              <a:rPr lang="en-IE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are subject to considerable distortions.</a:t>
            </a:r>
          </a:p>
          <a:p>
            <a:pPr marL="28575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IE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Consequently, this makes it acutely difficult to generate </a:t>
            </a:r>
          </a:p>
          <a:p>
            <a:pPr marL="28575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IE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representative estimate of the investment share in an Irish context.</a:t>
            </a:r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16732577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951607D-9F58-8FCB-6C45-FA8584586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032EFF6-B497-1D4E-A557-D85E06E93D4C}" type="slidenum">
              <a:rPr lang="en-US" smtClean="0">
                <a:solidFill>
                  <a:prstClr val="black"/>
                </a:solidFill>
              </a:rPr>
              <a:pPr algn="r"/>
              <a:t>14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12675F-D19F-D22F-5798-7013345FF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61CD-94D7-4E9C-B586-E36A3D3A8C47}" type="datetime3">
              <a:rPr lang="en-US" smtClean="0">
                <a:solidFill>
                  <a:prstClr val="black"/>
                </a:solidFill>
              </a:rPr>
              <a:t>12 June 2024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6E4785-48BF-23F4-5EDC-896435EBE32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IE" b="1" dirty="0">
                <a:solidFill>
                  <a:schemeClr val="tx2"/>
                </a:solidFill>
              </a:rPr>
              <a:t>Measurement issues: Estimates of investment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DAD421B-C5E6-02E9-229F-59C64CFDD13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98449" y="1662288"/>
            <a:ext cx="5927690" cy="4460606"/>
          </a:xfrm>
        </p:spPr>
        <p:txBody>
          <a:bodyPr>
            <a:noAutofit/>
          </a:bodyPr>
          <a:lstStyle/>
          <a:p>
            <a:pPr marL="28575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I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Availing of Fitzgerald (2023), we use net national product at market prices as an indicator of overall domestic economic activity</a:t>
            </a:r>
          </a:p>
          <a:p>
            <a:pPr marL="28575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IE" sz="1800" dirty="0">
                <a:latin typeface="Calibri" panose="020F0502020204030204" pitchFamily="34" charset="0"/>
              </a:rPr>
              <a:t>Combine this with </a:t>
            </a:r>
            <a:r>
              <a:rPr lang="en-I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modified gross fixed capital formation as published by the Central Statistics Office</a:t>
            </a:r>
          </a:p>
          <a:p>
            <a:pPr marL="28575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I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Modified investment excludes certain items:</a:t>
            </a:r>
          </a:p>
          <a:p>
            <a:pPr marL="28575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I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Aeroplanes purchased by leasing companies in Ireland but then operated in other countries. </a:t>
            </a:r>
          </a:p>
          <a:p>
            <a:pPr marL="28575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I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Intellectual property (IP) purchases which typically only relate to foreign-owned corporations and generate profits that flow out of the economy. </a:t>
            </a:r>
          </a:p>
          <a:p>
            <a:pPr marL="28575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IE" sz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Not perfect</a:t>
            </a:r>
            <a:r>
              <a:rPr lang="en-I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however, it is the most accurate estimate of investment in the Irish economy.</a:t>
            </a:r>
            <a:endParaRPr lang="en-IE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IE" sz="1800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4901F486-7B58-6FD6-74D2-FC9E5361F2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76392361"/>
              </p:ext>
            </p:extLst>
          </p:nvPr>
        </p:nvGraphicFramePr>
        <p:xfrm>
          <a:off x="6438471" y="1662288"/>
          <a:ext cx="5753529" cy="4603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120402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951607D-9F58-8FCB-6C45-FA8584586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032EFF6-B497-1D4E-A557-D85E06E93D4C}" type="slidenum">
              <a:rPr lang="en-US" smtClean="0">
                <a:solidFill>
                  <a:prstClr val="black"/>
                </a:solidFill>
              </a:rPr>
              <a:pPr algn="r"/>
              <a:t>15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12675F-D19F-D22F-5798-7013345FF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61CD-94D7-4E9C-B586-E36A3D3A8C47}" type="datetime3">
              <a:rPr lang="en-US" smtClean="0">
                <a:solidFill>
                  <a:prstClr val="black"/>
                </a:solidFill>
              </a:rPr>
              <a:t>12 June 2024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6E4785-48BF-23F4-5EDC-896435EBE32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IE" b="1" dirty="0">
                <a:solidFill>
                  <a:schemeClr val="tx2"/>
                </a:solidFill>
              </a:rPr>
              <a:t>Investment share: Headline and underlying</a:t>
            </a:r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D44B0B8E-94C4-E61F-88F8-C669877D2D67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630824844"/>
              </p:ext>
            </p:extLst>
          </p:nvPr>
        </p:nvGraphicFramePr>
        <p:xfrm>
          <a:off x="647272" y="1217613"/>
          <a:ext cx="10820828" cy="4891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123706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951607D-9F58-8FCB-6C45-FA8584586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032EFF6-B497-1D4E-A557-D85E06E93D4C}" type="slidenum">
              <a:rPr lang="en-US" smtClean="0">
                <a:solidFill>
                  <a:prstClr val="black"/>
                </a:solidFill>
              </a:rPr>
              <a:pPr algn="r"/>
              <a:t>16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12675F-D19F-D22F-5798-7013345FF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61CD-94D7-4E9C-B586-E36A3D3A8C47}" type="datetime3">
              <a:rPr lang="en-US" smtClean="0">
                <a:solidFill>
                  <a:prstClr val="black"/>
                </a:solidFill>
              </a:rPr>
              <a:t>12 June 2024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6E4785-48BF-23F4-5EDC-896435EBE32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/>
          </a:bodyPr>
          <a:lstStyle/>
          <a:p>
            <a:r>
              <a:rPr lang="en-IE" b="1" dirty="0">
                <a:solidFill>
                  <a:schemeClr val="tx2"/>
                </a:solidFill>
              </a:rPr>
              <a:t>One example of a lack of investment: Housing supply </a:t>
            </a:r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D44B0B8E-94C4-E61F-88F8-C669877D2D67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793501580"/>
              </p:ext>
            </p:extLst>
          </p:nvPr>
        </p:nvGraphicFramePr>
        <p:xfrm>
          <a:off x="647272" y="1217613"/>
          <a:ext cx="10820828" cy="4891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Arrow: Up 4">
            <a:extLst>
              <a:ext uri="{FF2B5EF4-FFF2-40B4-BE49-F238E27FC236}">
                <a16:creationId xmlns:a16="http://schemas.microsoft.com/office/drawing/2014/main" id="{99D74878-E9B2-34B7-3344-7A7949583B7D}"/>
              </a:ext>
            </a:extLst>
          </p:cNvPr>
          <p:cNvSpPr/>
          <p:nvPr/>
        </p:nvSpPr>
        <p:spPr>
          <a:xfrm>
            <a:off x="2662767" y="1217613"/>
            <a:ext cx="429754" cy="436526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6" name="Arrow: Up 5">
            <a:extLst>
              <a:ext uri="{FF2B5EF4-FFF2-40B4-BE49-F238E27FC236}">
                <a16:creationId xmlns:a16="http://schemas.microsoft.com/office/drawing/2014/main" id="{4F3D3094-BBCE-3714-E955-BF9194D359BE}"/>
              </a:ext>
            </a:extLst>
          </p:cNvPr>
          <p:cNvSpPr/>
          <p:nvPr/>
        </p:nvSpPr>
        <p:spPr>
          <a:xfrm>
            <a:off x="5669028" y="1217613"/>
            <a:ext cx="429754" cy="436526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7" name="Arrow: Up 6">
            <a:extLst>
              <a:ext uri="{FF2B5EF4-FFF2-40B4-BE49-F238E27FC236}">
                <a16:creationId xmlns:a16="http://schemas.microsoft.com/office/drawing/2014/main" id="{A378FA53-E6B1-E21C-14A2-797988CB5250}"/>
              </a:ext>
            </a:extLst>
          </p:cNvPr>
          <p:cNvSpPr/>
          <p:nvPr/>
        </p:nvSpPr>
        <p:spPr>
          <a:xfrm>
            <a:off x="9529233" y="1215589"/>
            <a:ext cx="429754" cy="436526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6254296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73A2805-BD0A-5DE5-B9FC-8064E72CC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032EFF6-B497-1D4E-A557-D85E06E93D4C}" type="slidenum">
              <a:rPr lang="en-US" smtClean="0">
                <a:solidFill>
                  <a:prstClr val="black"/>
                </a:solidFill>
              </a:rPr>
              <a:pPr algn="r"/>
              <a:t>17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A68F5E-F4B4-8B18-46AC-79AF4BDC6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61CD-94D7-4E9C-B586-E36A3D3A8C47}" type="datetime3">
              <a:rPr lang="en-US" smtClean="0">
                <a:solidFill>
                  <a:prstClr val="black"/>
                </a:solidFill>
              </a:rPr>
              <a:t>12 June 2024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1DA7497-7382-DD8F-4B00-0956D6FF1539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algn="ctr"/>
            <a:endParaRPr lang="en-IE" dirty="0">
              <a:solidFill>
                <a:schemeClr val="tx2"/>
              </a:solidFill>
            </a:endParaRPr>
          </a:p>
          <a:p>
            <a:pPr algn="ctr"/>
            <a:endParaRPr lang="en-IE" dirty="0">
              <a:solidFill>
                <a:schemeClr val="tx2"/>
              </a:solidFill>
            </a:endParaRPr>
          </a:p>
          <a:p>
            <a:pPr algn="ctr"/>
            <a:endParaRPr lang="en-IE" dirty="0">
              <a:solidFill>
                <a:schemeClr val="tx2"/>
              </a:solidFill>
            </a:endParaRPr>
          </a:p>
          <a:p>
            <a:pPr algn="ctr"/>
            <a:r>
              <a:rPr lang="en-IE" b="1" dirty="0">
                <a:solidFill>
                  <a:schemeClr val="tx2"/>
                </a:solidFill>
              </a:rPr>
              <a:t>Risks:</a:t>
            </a:r>
          </a:p>
          <a:p>
            <a:pPr algn="ctr"/>
            <a:r>
              <a:rPr lang="en-IE" b="1" dirty="0">
                <a:solidFill>
                  <a:schemeClr val="tx2"/>
                </a:solidFill>
              </a:rPr>
              <a:t>Credit conditions and house prices?</a:t>
            </a:r>
          </a:p>
        </p:txBody>
      </p:sp>
    </p:spTree>
    <p:extLst>
      <p:ext uri="{BB962C8B-B14F-4D97-AF65-F5344CB8AC3E}">
        <p14:creationId xmlns:p14="http://schemas.microsoft.com/office/powerpoint/2010/main" val="37396824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951607D-9F58-8FCB-6C45-FA8584586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032EFF6-B497-1D4E-A557-D85E06E93D4C}" type="slidenum">
              <a:rPr lang="en-US" smtClean="0">
                <a:solidFill>
                  <a:prstClr val="black"/>
                </a:solidFill>
              </a:rPr>
              <a:pPr algn="r"/>
              <a:t>18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12675F-D19F-D22F-5798-7013345FF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61CD-94D7-4E9C-B586-E36A3D3A8C47}" type="datetime3">
              <a:rPr lang="en-US" smtClean="0">
                <a:solidFill>
                  <a:prstClr val="black"/>
                </a:solidFill>
              </a:rPr>
              <a:t>12 June 2024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6E4785-48BF-23F4-5EDC-896435EBE32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IE" b="1" dirty="0">
                <a:solidFill>
                  <a:schemeClr val="tx2"/>
                </a:solidFill>
              </a:rPr>
              <a:t>House prices increases post 2013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DAD421B-C5E6-02E9-229F-59C64CFDD13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98449" y="1662288"/>
            <a:ext cx="5927690" cy="4460606"/>
          </a:xfrm>
        </p:spPr>
        <p:txBody>
          <a:bodyPr>
            <a:noAutofit/>
          </a:bodyPr>
          <a:lstStyle/>
          <a:p>
            <a:pPr marL="342900" indent="-3429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800" dirty="0"/>
              <a:t>Recently, we’ve seen an increase in house price inflation particularly after Covid-19</a:t>
            </a:r>
          </a:p>
          <a:p>
            <a:pPr marL="342900" indent="-3429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800" dirty="0"/>
              <a:t>Prices have been increasing since 2013/2014</a:t>
            </a:r>
          </a:p>
          <a:p>
            <a:pPr marL="342900" indent="-3429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800" dirty="0"/>
              <a:t>Mainly over this period this has been due to</a:t>
            </a:r>
          </a:p>
          <a:p>
            <a:pPr marL="342900" indent="-3429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800" dirty="0"/>
              <a:t>Changes in macroeconomic variables</a:t>
            </a:r>
          </a:p>
          <a:p>
            <a:pPr marL="342900" indent="-3429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800" dirty="0"/>
              <a:t>“Fundamental variables” such as</a:t>
            </a:r>
          </a:p>
          <a:p>
            <a:pPr marL="1085850" lvl="1" indent="-342900" algn="just">
              <a:spcBef>
                <a:spcPts val="1000"/>
              </a:spcBef>
            </a:pPr>
            <a:r>
              <a:rPr lang="en-GB" sz="1400" dirty="0"/>
              <a:t>Interest rates,</a:t>
            </a:r>
          </a:p>
          <a:p>
            <a:pPr marL="1085850" lvl="1" indent="-342900" algn="just">
              <a:spcBef>
                <a:spcPts val="1000"/>
              </a:spcBef>
            </a:pPr>
            <a:r>
              <a:rPr lang="en-GB" sz="1400" dirty="0"/>
              <a:t>Demographics,</a:t>
            </a:r>
          </a:p>
          <a:p>
            <a:pPr marL="1085850" lvl="1" indent="-342900" algn="just">
              <a:spcBef>
                <a:spcPts val="1000"/>
              </a:spcBef>
            </a:pPr>
            <a:r>
              <a:rPr lang="en-GB" sz="1400" dirty="0"/>
              <a:t>Income levels and</a:t>
            </a:r>
          </a:p>
          <a:p>
            <a:pPr marL="1085850" lvl="1" indent="-342900" algn="just">
              <a:spcBef>
                <a:spcPts val="1000"/>
              </a:spcBef>
            </a:pPr>
            <a:r>
              <a:rPr lang="en-GB" sz="1400" dirty="0"/>
              <a:t>Lack of supply</a:t>
            </a:r>
          </a:p>
          <a:p>
            <a:pPr marL="342900" indent="-3429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800" dirty="0"/>
              <a:t>Recently though (Egan, McQuinn and O’Toole (2024)) note changing credit conditions</a:t>
            </a:r>
            <a:endParaRPr lang="en-IE" sz="1800" dirty="0"/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A42414A5-9E8B-5A06-22F4-AD2F672D786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6678765"/>
              </p:ext>
            </p:extLst>
          </p:nvPr>
        </p:nvGraphicFramePr>
        <p:xfrm>
          <a:off x="6560288" y="1510301"/>
          <a:ext cx="4597447" cy="4628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616956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951607D-9F58-8FCB-6C45-FA8584586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032EFF6-B497-1D4E-A557-D85E06E93D4C}" type="slidenum">
              <a:rPr lang="en-US" smtClean="0">
                <a:solidFill>
                  <a:prstClr val="black"/>
                </a:solidFill>
              </a:rPr>
              <a:pPr algn="r"/>
              <a:t>19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12675F-D19F-D22F-5798-7013345FF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61CD-94D7-4E9C-B586-E36A3D3A8C47}" type="datetime3">
              <a:rPr lang="en-US" smtClean="0">
                <a:solidFill>
                  <a:prstClr val="black"/>
                </a:solidFill>
              </a:rPr>
              <a:t>12 June 2024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6E4785-48BF-23F4-5EDC-896435EBE32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IE" b="1" dirty="0">
                <a:solidFill>
                  <a:schemeClr val="tx2"/>
                </a:solidFill>
              </a:rPr>
              <a:t>House prices and credit conditions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DAD421B-C5E6-02E9-229F-59C64CFDD13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98449" y="1662288"/>
            <a:ext cx="5927690" cy="4460606"/>
          </a:xfrm>
        </p:spPr>
        <p:txBody>
          <a:bodyPr>
            <a:noAutofit/>
          </a:bodyPr>
          <a:lstStyle/>
          <a:p>
            <a:pPr marL="342900" indent="-3429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800" dirty="0"/>
              <a:t>Build-up of the credit bubble just prior to the great financial crisis (GFC)</a:t>
            </a:r>
          </a:p>
          <a:p>
            <a:pPr marL="342900" indent="-3429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800" dirty="0"/>
              <a:t>Saw changing credit conditions impact house price movements by themselves</a:t>
            </a:r>
          </a:p>
          <a:p>
            <a:pPr marL="342900" indent="-3429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800" dirty="0"/>
              <a:t>In particular changes in the loan to income ratio</a:t>
            </a:r>
          </a:p>
          <a:p>
            <a:pPr marL="342900" indent="-3429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800" dirty="0"/>
              <a:t>Macroprudential measures introduced in 2016 set specific limits for the LTI and LTVs</a:t>
            </a:r>
          </a:p>
          <a:p>
            <a:pPr marL="342900" indent="-3429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800" dirty="0"/>
              <a:t>However, LTI measures were relaxed somewhat in 2022 with the LTI limit going from 3.5 to 4 for first time buyers</a:t>
            </a:r>
          </a:p>
          <a:p>
            <a:pPr marL="342900" indent="-3429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800" dirty="0"/>
              <a:t>We find evidence this maybe a factor in influencing recent price movements</a:t>
            </a:r>
            <a:endParaRPr lang="en-IE" sz="1800" dirty="0"/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A42414A5-9E8B-5A06-22F4-AD2F672D786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81460288"/>
              </p:ext>
            </p:extLst>
          </p:nvPr>
        </p:nvGraphicFramePr>
        <p:xfrm>
          <a:off x="6560288" y="1510301"/>
          <a:ext cx="4597447" cy="4628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8849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D100B77-8912-86A5-AF4C-2B3511A88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032EFF6-B497-1D4E-A557-D85E06E93D4C}" type="slidenum">
              <a:rPr lang="en-US" smtClean="0">
                <a:solidFill>
                  <a:prstClr val="black"/>
                </a:solidFill>
              </a:rPr>
              <a:pPr algn="r"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576F53-8CBD-6F9F-4D35-45CE988B10B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IE" b="1" dirty="0">
                <a:solidFill>
                  <a:schemeClr val="tx2"/>
                </a:solidFill>
                <a:cs typeface="Arial" panose="020B0604020202020204" pitchFamily="34" charset="0"/>
              </a:rPr>
              <a:t>Overview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B53C081-BF8F-BB91-7886-8225E8E437C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05195" y="1335303"/>
            <a:ext cx="11673961" cy="3118753"/>
          </a:xfrm>
        </p:spPr>
        <p:txBody>
          <a:bodyPr>
            <a:noAutofit/>
          </a:bodyPr>
          <a:lstStyle/>
          <a:p>
            <a:pPr marL="457200" indent="-4572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IE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GDP </a:t>
            </a:r>
            <a:r>
              <a:rPr lang="en-IE" sz="17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declined in 2023 </a:t>
            </a:r>
            <a:r>
              <a:rPr lang="en-IE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while the </a:t>
            </a:r>
            <a:r>
              <a:rPr lang="en-IE" sz="17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underlying economy – measured by MDD – is growing at a moderate pace</a:t>
            </a:r>
          </a:p>
          <a:p>
            <a:pPr marL="457200" indent="-4572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IE" sz="17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IE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lobal economic conditions deteriorated throughout 2023 due to higher interest rates, persistent inflation, and geopolitical tensions</a:t>
            </a:r>
            <a:endParaRPr lang="en-IE" sz="17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IE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critical challenge will be managing the Irish economy in the future by dealing with infrastructure bottlenecks</a:t>
            </a:r>
          </a:p>
          <a:p>
            <a:pPr marL="457200" indent="-4572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IE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Exports and investment levels in the domestic economy have registered negative growth rates in 2023 mainly due to the slowdown specific MNE-related activities</a:t>
            </a:r>
          </a:p>
          <a:p>
            <a:pPr marL="457200" indent="-4572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IE" sz="17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IE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nflation is expected to decline throughout 2024 with a return to growth in real incomes</a:t>
            </a:r>
          </a:p>
          <a:p>
            <a:pPr marL="457200" indent="-4572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IE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labour market continues to perform robustly and is now operating close to capacity</a:t>
            </a:r>
          </a:p>
          <a:p>
            <a:pPr marL="457200" indent="-4572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IE" sz="1700" dirty="0">
                <a:latin typeface="Calibri" panose="020F0502020204030204" pitchFamily="34" charset="0"/>
                <a:cs typeface="Times New Roman" panose="02020603050405020304" pitchFamily="18" charset="0"/>
              </a:rPr>
              <a:t>Public finances continue to be a strong position with growth in income tax and VAT, and levels of corporation tax remaining high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7361951-AF15-18AF-D75A-04F73E8EB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4159694"/>
              </p:ext>
            </p:extLst>
          </p:nvPr>
        </p:nvGraphicFramePr>
        <p:xfrm>
          <a:off x="2573756" y="4714758"/>
          <a:ext cx="6736837" cy="1615878"/>
        </p:xfrm>
        <a:graphic>
          <a:graphicData uri="http://schemas.openxmlformats.org/drawingml/2006/table">
            <a:tbl>
              <a:tblPr/>
              <a:tblGrid>
                <a:gridCol w="3801181">
                  <a:extLst>
                    <a:ext uri="{9D8B030D-6E8A-4147-A177-3AD203B41FA5}">
                      <a16:colId xmlns:a16="http://schemas.microsoft.com/office/drawing/2014/main" val="1391920253"/>
                    </a:ext>
                  </a:extLst>
                </a:gridCol>
                <a:gridCol w="849303">
                  <a:extLst>
                    <a:ext uri="{9D8B030D-6E8A-4147-A177-3AD203B41FA5}">
                      <a16:colId xmlns:a16="http://schemas.microsoft.com/office/drawing/2014/main" val="1875442069"/>
                    </a:ext>
                  </a:extLst>
                </a:gridCol>
                <a:gridCol w="1078058">
                  <a:extLst>
                    <a:ext uri="{9D8B030D-6E8A-4147-A177-3AD203B41FA5}">
                      <a16:colId xmlns:a16="http://schemas.microsoft.com/office/drawing/2014/main" val="2621216088"/>
                    </a:ext>
                  </a:extLst>
                </a:gridCol>
                <a:gridCol w="1008295">
                  <a:extLst>
                    <a:ext uri="{9D8B030D-6E8A-4147-A177-3AD203B41FA5}">
                      <a16:colId xmlns:a16="http://schemas.microsoft.com/office/drawing/2014/main" val="311948718"/>
                    </a:ext>
                  </a:extLst>
                </a:gridCol>
              </a:tblGrid>
              <a:tr h="258630">
                <a:tc>
                  <a:txBody>
                    <a:bodyPr/>
                    <a:lstStyle/>
                    <a:p>
                      <a:pPr algn="just" fontAlgn="ctr"/>
                      <a:endParaRPr lang="en-IE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35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35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35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35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264123"/>
                  </a:ext>
                </a:extLst>
              </a:tr>
              <a:tr h="43702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IE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Gross Domestic Product (GDP)</a:t>
                      </a:r>
                      <a:endParaRPr lang="en-IE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I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-3.2</a:t>
                      </a:r>
                      <a:endParaRPr lang="en-IE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I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2.5</a:t>
                      </a:r>
                      <a:endParaRPr lang="en-IE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I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2.3</a:t>
                      </a:r>
                      <a:endParaRPr lang="en-IE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402452"/>
                  </a:ext>
                </a:extLst>
              </a:tr>
              <a:tr h="43702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IE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Gross National Product (GNP)</a:t>
                      </a:r>
                      <a:endParaRPr lang="en-IE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I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4.4</a:t>
                      </a:r>
                      <a:endParaRPr lang="en-IE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I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2.0</a:t>
                      </a:r>
                      <a:endParaRPr lang="en-IE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I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1.9</a:t>
                      </a:r>
                      <a:endParaRPr lang="en-IE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811630"/>
                  </a:ext>
                </a:extLst>
              </a:tr>
              <a:tr h="43702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IE" sz="1400" b="1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Modified Domestic Demand (MDD)</a:t>
                      </a:r>
                      <a:endParaRPr lang="en-IE" sz="14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IE" sz="1400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0.5</a:t>
                      </a:r>
                      <a:endParaRPr lang="en-IE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IE" sz="1400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2.3</a:t>
                      </a:r>
                      <a:endParaRPr lang="en-IE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IE" sz="1400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2.5</a:t>
                      </a:r>
                      <a:endParaRPr lang="en-IE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12815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0681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951607D-9F58-8FCB-6C45-FA8584586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032EFF6-B497-1D4E-A557-D85E06E93D4C}" type="slidenum">
              <a:rPr lang="en-US" smtClean="0">
                <a:solidFill>
                  <a:prstClr val="black"/>
                </a:solidFill>
              </a:rPr>
              <a:pPr algn="r"/>
              <a:t>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12675F-D19F-D22F-5798-7013345FF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61CD-94D7-4E9C-B586-E36A3D3A8C47}" type="datetime3">
              <a:rPr lang="en-US" smtClean="0">
                <a:solidFill>
                  <a:prstClr val="black"/>
                </a:solidFill>
              </a:rPr>
              <a:t>12 June 2024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6E4785-48BF-23F4-5EDC-896435EBE32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IE" b="1" dirty="0">
                <a:solidFill>
                  <a:schemeClr val="tx2"/>
                </a:solidFill>
              </a:rPr>
              <a:t>Scale of the issue?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DAD421B-C5E6-02E9-229F-59C64CFDD13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98449" y="1662288"/>
            <a:ext cx="5927690" cy="4460606"/>
          </a:xfrm>
        </p:spPr>
        <p:txBody>
          <a:bodyPr>
            <a:noAutofit/>
          </a:bodyPr>
          <a:lstStyle/>
          <a:p>
            <a:pPr marL="342900" indent="-3429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800" dirty="0"/>
              <a:t>Not really a systemic risk yet as volume of new loans still quite large.</a:t>
            </a:r>
          </a:p>
          <a:p>
            <a:pPr marL="342900" indent="-3429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800" dirty="0"/>
              <a:t>However, a certain cohort of buyers are now highly leveraged and </a:t>
            </a:r>
          </a:p>
          <a:p>
            <a:pPr marL="342900" indent="-3429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800" dirty="0"/>
              <a:t>In the presence of a significant income/affordability shock</a:t>
            </a:r>
          </a:p>
          <a:p>
            <a:pPr marL="342900" indent="-3429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800" dirty="0"/>
              <a:t>Could be quite vulnerable</a:t>
            </a:r>
          </a:p>
          <a:p>
            <a:pPr marL="342900" indent="-3429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800" dirty="0"/>
              <a:t>Decision to change macroprudential measures somewhat questionable particularly given the large build-up in savings in the economy post Covid</a:t>
            </a:r>
          </a:p>
          <a:p>
            <a:pPr marL="342900" indent="-3429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800" dirty="0"/>
              <a:t>Fitzgerald, Kenny and Cermeno (2021) highlight households can direct unprecedented savings into real estate</a:t>
            </a:r>
            <a:endParaRPr lang="en-IE" sz="1800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C0355F2E-4531-A0F5-1A5B-9A974D76645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37444397"/>
              </p:ext>
            </p:extLst>
          </p:nvPr>
        </p:nvGraphicFramePr>
        <p:xfrm>
          <a:off x="6462444" y="719666"/>
          <a:ext cx="4756936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018305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951607D-9F58-8FCB-6C45-FA8584586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032EFF6-B497-1D4E-A557-D85E06E93D4C}" type="slidenum">
              <a:rPr lang="en-US" smtClean="0">
                <a:solidFill>
                  <a:prstClr val="black"/>
                </a:solidFill>
              </a:rPr>
              <a:pPr algn="r"/>
              <a:t>21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12675F-D19F-D22F-5798-7013345FF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61CD-94D7-4E9C-B586-E36A3D3A8C47}" type="datetime3">
              <a:rPr lang="en-US" smtClean="0">
                <a:solidFill>
                  <a:prstClr val="black"/>
                </a:solidFill>
              </a:rPr>
              <a:t>12 June 2024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6E4785-48BF-23F4-5EDC-896435EBE32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IE" b="1" dirty="0">
                <a:solidFill>
                  <a:schemeClr val="tx2"/>
                </a:solidFill>
              </a:rPr>
              <a:t>Housing market conditions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DAD421B-C5E6-02E9-229F-59C64CFDD13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98449" y="1662288"/>
            <a:ext cx="5927690" cy="4460606"/>
          </a:xfrm>
        </p:spPr>
        <p:txBody>
          <a:bodyPr>
            <a:noAutofit/>
          </a:bodyPr>
          <a:lstStyle/>
          <a:p>
            <a:pPr marL="342900" indent="-3429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800" dirty="0"/>
              <a:t>Decision to change macroprudential measures somewhat questionable? </a:t>
            </a:r>
          </a:p>
          <a:p>
            <a:pPr marL="342900" indent="-3429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800" dirty="0"/>
              <a:t>Particularly, given the large build-up in savings in the economy post Covid</a:t>
            </a:r>
          </a:p>
          <a:p>
            <a:pPr marL="342900" indent="-3429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800" dirty="0"/>
              <a:t>Fitzgerald, Kenny and Cermeno (2021) in examining savings across Ireland, Sweden, the US and UK</a:t>
            </a:r>
          </a:p>
          <a:p>
            <a:pPr marL="342900" indent="-3429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800" dirty="0"/>
              <a:t>Highlight households can direct unprecedented savings into real estate</a:t>
            </a:r>
            <a:endParaRPr lang="en-IE" sz="1800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C0355F2E-4531-A0F5-1A5B-9A974D76645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01726604"/>
              </p:ext>
            </p:extLst>
          </p:nvPr>
        </p:nvGraphicFramePr>
        <p:xfrm>
          <a:off x="6462444" y="719666"/>
          <a:ext cx="4756936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188701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BB47C7-ECA0-AA2E-1D5A-542CA08F7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032EFF6-B497-1D4E-A557-D85E06E93D4C}" type="slidenum">
              <a:rPr lang="en-US" smtClean="0">
                <a:solidFill>
                  <a:prstClr val="black"/>
                </a:solidFill>
              </a:rPr>
              <a:pPr algn="r"/>
              <a:t>22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E20D12-F91C-3AC6-10FA-ED8EDBA64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61CD-94D7-4E9C-B586-E36A3D3A8C47}" type="datetime3">
              <a:rPr lang="en-US" smtClean="0">
                <a:solidFill>
                  <a:prstClr val="black"/>
                </a:solidFill>
              </a:rPr>
              <a:t>12 June 2024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2004DB-750A-BD42-2A02-26B0BBC081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IE" b="1" dirty="0">
                <a:solidFill>
                  <a:schemeClr val="tx2"/>
                </a:solidFill>
              </a:rPr>
              <a:t>Assessment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5115BF7-4D83-6691-AEEB-A0BF66EA45DB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IE" sz="2200" b="1" dirty="0"/>
              <a:t>Headline GDP is underestimating domestic economic performance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I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Headline GDP is underestimating performance of Irish economy due to the decline in exports in 2023, mainly in foreign dominated sectors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The conflict in the Middle East is causing global freight prices to surge which could lead to </a:t>
            </a:r>
            <a:r>
              <a:rPr lang="en-I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higher costs for finished and intermediate goods 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Decreasing inflation should result in greater rates of investment and consumption globally</a:t>
            </a:r>
            <a:endParaRPr lang="en-IE" sz="1800" dirty="0"/>
          </a:p>
          <a:p>
            <a:r>
              <a:rPr lang="en-US" sz="2200" b="1" dirty="0"/>
              <a:t>Irish economy will show moderate growth rates in 2024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Consumption and investment are expected to grow this year, after investment significantly declined in 2023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Residential dwelling investment increased while </a:t>
            </a:r>
            <a:r>
              <a:rPr lang="en-I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non-dwellings construction dropped </a:t>
            </a:r>
            <a:endParaRPr lang="en-US" sz="1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Labour market is operating close to capacity as employment rates continue staying high while unemployment is being low 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IE" sz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IE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nflation is expected to decline throughout 2024 with a return to growth in real incomes</a:t>
            </a:r>
            <a:endParaRPr lang="en-US" sz="1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Public finances continue to be in a strong position, with strong growth in income tax and VAT, and levels of corporation tax remaining high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IE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I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ritical challenge in managing the Irish economy in the period ahead will be dealing with the well documented infrastructure bottlenecks</a:t>
            </a:r>
            <a:endParaRPr lang="en-IE" sz="1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E" sz="2200" b="1" dirty="0"/>
          </a:p>
        </p:txBody>
      </p:sp>
    </p:spTree>
    <p:extLst>
      <p:ext uri="{BB962C8B-B14F-4D97-AF65-F5344CB8AC3E}">
        <p14:creationId xmlns:p14="http://schemas.microsoft.com/office/powerpoint/2010/main" val="8591416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73A2805-BD0A-5DE5-B9FC-8064E72CC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032EFF6-B497-1D4E-A557-D85E06E93D4C}" type="slidenum">
              <a:rPr lang="en-US" smtClean="0">
                <a:solidFill>
                  <a:prstClr val="black"/>
                </a:solidFill>
              </a:rPr>
              <a:pPr algn="r"/>
              <a:t>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A68F5E-F4B4-8B18-46AC-79AF4BDC6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61CD-94D7-4E9C-B586-E36A3D3A8C47}" type="datetime3">
              <a:rPr lang="en-US" smtClean="0">
                <a:solidFill>
                  <a:prstClr val="black"/>
                </a:solidFill>
              </a:rPr>
              <a:t>12 June 2024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1DA7497-7382-DD8F-4B00-0956D6FF1539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algn="ctr"/>
            <a:endParaRPr lang="en-IE" dirty="0">
              <a:solidFill>
                <a:schemeClr val="tx2"/>
              </a:solidFill>
            </a:endParaRPr>
          </a:p>
          <a:p>
            <a:pPr algn="ctr"/>
            <a:endParaRPr lang="en-IE" dirty="0">
              <a:solidFill>
                <a:schemeClr val="tx2"/>
              </a:solidFill>
            </a:endParaRPr>
          </a:p>
          <a:p>
            <a:pPr algn="ctr"/>
            <a:endParaRPr lang="en-IE" dirty="0">
              <a:solidFill>
                <a:schemeClr val="tx2"/>
              </a:solidFill>
            </a:endParaRPr>
          </a:p>
          <a:p>
            <a:pPr algn="ctr"/>
            <a:r>
              <a:rPr lang="en-IE" b="1" dirty="0">
                <a:solidFill>
                  <a:schemeClr val="tx2"/>
                </a:solidFill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56484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172C84A-963B-7CD7-A760-DA4955691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032EFF6-B497-1D4E-A557-D85E06E93D4C}" type="slidenum">
              <a:rPr lang="en-US" smtClean="0">
                <a:solidFill>
                  <a:prstClr val="black"/>
                </a:solidFill>
              </a:rPr>
              <a:pPr algn="r"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124197-DF88-7D68-327A-EA6E5F5D1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61CD-94D7-4E9C-B586-E36A3D3A8C47}" type="datetime3">
              <a:rPr lang="en-US" smtClean="0">
                <a:solidFill>
                  <a:prstClr val="black"/>
                </a:solidFill>
              </a:rPr>
              <a:t>12 June 2024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BC91B7-8343-7851-27D6-0009A9CD130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IE" b="1" dirty="0">
                <a:solidFill>
                  <a:schemeClr val="tx2"/>
                </a:solidFill>
              </a:rPr>
              <a:t>Dual economy on divergent paths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768C196-DDA9-FCDD-5E39-8F1632B03247}"/>
              </a:ext>
            </a:extLst>
          </p:cNvPr>
          <p:cNvSpPr txBox="1"/>
          <p:nvPr/>
        </p:nvSpPr>
        <p:spPr>
          <a:xfrm>
            <a:off x="2442024" y="1343247"/>
            <a:ext cx="3738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800" dirty="0"/>
              <a:t>GDP &amp; GNP Growth – Y-on-Y (%)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9AB9954-185D-C481-8C33-CE100B0734C6}"/>
              </a:ext>
            </a:extLst>
          </p:cNvPr>
          <p:cNvSpPr txBox="1"/>
          <p:nvPr/>
        </p:nvSpPr>
        <p:spPr>
          <a:xfrm>
            <a:off x="6361062" y="1343248"/>
            <a:ext cx="37385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800" dirty="0"/>
              <a:t>GVA Growth – Y-on-Y (%), Foreign &amp; Domestic Sectors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9ACD5685-FA13-AFD1-B79D-23F7F122B84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22422344"/>
              </p:ext>
            </p:extLst>
          </p:nvPr>
        </p:nvGraphicFramePr>
        <p:xfrm>
          <a:off x="1140066" y="1850316"/>
          <a:ext cx="4561200" cy="370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F4B2898-A2B1-4255-BCDB-115EAAAE8E9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596372"/>
              </p:ext>
            </p:extLst>
          </p:nvPr>
        </p:nvGraphicFramePr>
        <p:xfrm>
          <a:off x="6180543" y="1983097"/>
          <a:ext cx="4773600" cy="370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50237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99A1832-601F-8EA7-7385-7A31B02DF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032EFF6-B497-1D4E-A557-D85E06E93D4C}" type="slidenum">
              <a:rPr lang="en-US" smtClean="0">
                <a:solidFill>
                  <a:prstClr val="black"/>
                </a:solidFill>
              </a:rPr>
              <a:pPr algn="r"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64224E-17A1-94D2-F6AE-6EE686FE16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IE" b="1" dirty="0">
                <a:solidFill>
                  <a:schemeClr val="tx2"/>
                </a:solidFill>
              </a:rPr>
              <a:t>Nowcast of Modified Domestic Demand 2024Q1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78F3B9-3089-154C-C01F-CD258E583FA0}"/>
              </a:ext>
            </a:extLst>
          </p:cNvPr>
          <p:cNvSpPr txBox="1"/>
          <p:nvPr/>
        </p:nvSpPr>
        <p:spPr>
          <a:xfrm>
            <a:off x="187569" y="1869598"/>
            <a:ext cx="5634733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IE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MDD grew by 0.5 per cent in 2023 – underlining the moderate performance of the domestic economy</a:t>
            </a:r>
          </a:p>
          <a:p>
            <a:pPr marL="285750" indent="-28575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IE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IE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hree consecutive quarters of negative y-o-y growth over the period 2023Q2 to 2023Q4</a:t>
            </a:r>
          </a:p>
          <a:p>
            <a:pPr marL="285750" indent="-28575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IE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This indicator underestimated domestic activity in 2023 </a:t>
            </a:r>
            <a:r>
              <a:rPr lang="en-IE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(see box explaining this by Egan)</a:t>
            </a:r>
            <a:endParaRPr lang="en-IE" sz="2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IE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We expect MDD to grow by 2.3 per cent in 2024 </a:t>
            </a:r>
            <a:endParaRPr lang="en-IE" sz="2000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D1BA0138-12BF-274E-8778-3D356DD4BC6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31710052"/>
              </p:ext>
            </p:extLst>
          </p:nvPr>
        </p:nvGraphicFramePr>
        <p:xfrm>
          <a:off x="6096000" y="1696277"/>
          <a:ext cx="5284763" cy="45357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CE028E02-6772-ACFB-B6DE-F13E8073AAC6}"/>
              </a:ext>
            </a:extLst>
          </p:cNvPr>
          <p:cNvSpPr/>
          <p:nvPr/>
        </p:nvSpPr>
        <p:spPr>
          <a:xfrm>
            <a:off x="6298953" y="1229866"/>
            <a:ext cx="458850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450"/>
              </a:spcAft>
            </a:pPr>
            <a:r>
              <a:rPr lang="en-GB" sz="1600" b="1" cap="all" dirty="0">
                <a:solidFill>
                  <a:srgbClr val="1F355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Recent and Current MDD Nowcast (Y-o-y, %)</a:t>
            </a:r>
            <a:endParaRPr lang="en-GB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531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A636723-E8C1-F3DE-515B-D49AF92EB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032EFF6-B497-1D4E-A557-D85E06E93D4C}" type="slidenum">
              <a:rPr lang="en-US" smtClean="0">
                <a:solidFill>
                  <a:prstClr val="black"/>
                </a:solidFill>
              </a:rPr>
              <a:pPr algn="r"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85F1A6-C542-6EB3-C983-BA7421019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61CD-94D7-4E9C-B586-E36A3D3A8C47}" type="datetime3">
              <a:rPr lang="en-US" smtClean="0">
                <a:solidFill>
                  <a:prstClr val="black"/>
                </a:solidFill>
              </a:rPr>
              <a:t>12 June 2024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BA2EAF-B250-AFDB-1B26-94A3EDC21D8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IE" b="1" dirty="0">
                <a:solidFill>
                  <a:schemeClr val="tx2"/>
                </a:solidFill>
              </a:rPr>
              <a:t>Domestic Spending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234FD83-9B5A-4401-041A-8CEA0F459D4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16466" y="1243947"/>
            <a:ext cx="5797549" cy="4141438"/>
          </a:xfrm>
        </p:spPr>
        <p:txBody>
          <a:bodyPr>
            <a:noAutofit/>
          </a:bodyPr>
          <a:lstStyle/>
          <a:p>
            <a:pPr marL="457200" indent="-4572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IE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Growth in consumption is moderating </a:t>
            </a:r>
            <a:r>
              <a:rPr lang="en-I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a clear downward trend </a:t>
            </a:r>
            <a:endParaRPr lang="en-IE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I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major factor in the downside pressure on the domestic economy in 2023 has come from inflationary factors eroding the real resources of households</a:t>
            </a:r>
          </a:p>
          <a:p>
            <a:pPr marL="457200" indent="-4572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I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Savings rates have fallen back to more normal rates (after being elevated following the Covid-19 pandemic)</a:t>
            </a:r>
          </a:p>
          <a:p>
            <a:pPr marL="457200" indent="-4572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IE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Retail sales show a </a:t>
            </a:r>
            <a:r>
              <a:rPr lang="en-I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steady but sustained moderation in expenditure across all activities</a:t>
            </a:r>
          </a:p>
          <a:p>
            <a:pPr marL="457200" indent="-4572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Ireland's final household consumption growth surpasses other EU countries, showcasing domestic resilience and robust performance</a:t>
            </a:r>
            <a:endParaRPr lang="en-IE" sz="1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D4B26D6-0467-99E4-5AFC-73B3BF218CE5}"/>
              </a:ext>
            </a:extLst>
          </p:cNvPr>
          <p:cNvSpPr/>
          <p:nvPr/>
        </p:nvSpPr>
        <p:spPr>
          <a:xfrm>
            <a:off x="7087025" y="605290"/>
            <a:ext cx="458850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450"/>
              </a:spcAft>
            </a:pPr>
            <a:r>
              <a:rPr lang="en-GB" sz="1200" b="1" cap="all" dirty="0">
                <a:solidFill>
                  <a:srgbClr val="1F355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Retail Sales – Growth across Subsectors</a:t>
            </a:r>
            <a:endParaRPr lang="en-GB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1C28A7E-B703-EAF4-E8D6-E94A417C21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0509194"/>
              </p:ext>
            </p:extLst>
          </p:nvPr>
        </p:nvGraphicFramePr>
        <p:xfrm>
          <a:off x="317670" y="5245310"/>
          <a:ext cx="6195139" cy="1082917"/>
        </p:xfrm>
        <a:graphic>
          <a:graphicData uri="http://schemas.openxmlformats.org/drawingml/2006/table">
            <a:tbl>
              <a:tblPr/>
              <a:tblGrid>
                <a:gridCol w="3547144">
                  <a:extLst>
                    <a:ext uri="{9D8B030D-6E8A-4147-A177-3AD203B41FA5}">
                      <a16:colId xmlns:a16="http://schemas.microsoft.com/office/drawing/2014/main" val="4094071917"/>
                    </a:ext>
                  </a:extLst>
                </a:gridCol>
                <a:gridCol w="737301">
                  <a:extLst>
                    <a:ext uri="{9D8B030D-6E8A-4147-A177-3AD203B41FA5}">
                      <a16:colId xmlns:a16="http://schemas.microsoft.com/office/drawing/2014/main" val="918753962"/>
                    </a:ext>
                  </a:extLst>
                </a:gridCol>
                <a:gridCol w="903646">
                  <a:extLst>
                    <a:ext uri="{9D8B030D-6E8A-4147-A177-3AD203B41FA5}">
                      <a16:colId xmlns:a16="http://schemas.microsoft.com/office/drawing/2014/main" val="2141269002"/>
                    </a:ext>
                  </a:extLst>
                </a:gridCol>
                <a:gridCol w="1007048">
                  <a:extLst>
                    <a:ext uri="{9D8B030D-6E8A-4147-A177-3AD203B41FA5}">
                      <a16:colId xmlns:a16="http://schemas.microsoft.com/office/drawing/2014/main" val="1228223009"/>
                    </a:ext>
                  </a:extLst>
                </a:gridCol>
              </a:tblGrid>
              <a:tr h="493766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Forecast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35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35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35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35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0977243"/>
                  </a:ext>
                </a:extLst>
              </a:tr>
              <a:tr h="589151">
                <a:tc>
                  <a:txBody>
                    <a:bodyPr/>
                    <a:lstStyle/>
                    <a:p>
                      <a:pPr algn="l" fontAlgn="ctr"/>
                      <a:r>
                        <a:rPr lang="en-I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Private Consumer Expenditure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849622"/>
                  </a:ext>
                </a:extLst>
              </a:tr>
            </a:tbl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65B9A1A6-77D3-57A8-6A7D-97F5FC8D0C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2887716"/>
              </p:ext>
            </p:extLst>
          </p:nvPr>
        </p:nvGraphicFramePr>
        <p:xfrm>
          <a:off x="7303404" y="882289"/>
          <a:ext cx="4320000" cy="23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68BA111B-1780-0017-7A6A-62D3FADDC949}"/>
              </a:ext>
            </a:extLst>
          </p:cNvPr>
          <p:cNvSpPr/>
          <p:nvPr/>
        </p:nvSpPr>
        <p:spPr>
          <a:xfrm>
            <a:off x="7169149" y="3290500"/>
            <a:ext cx="458850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450"/>
              </a:spcAft>
            </a:pPr>
            <a:r>
              <a:rPr lang="en-GB" sz="1200" b="1" cap="all" dirty="0">
                <a:solidFill>
                  <a:srgbClr val="1F355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Final Consumption of Households 2023 (y-o-y, %)</a:t>
            </a:r>
            <a:endParaRPr lang="en-GB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A0D52C8B-5C4D-995E-5D71-32A95D5B9F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7239444"/>
              </p:ext>
            </p:extLst>
          </p:nvPr>
        </p:nvGraphicFramePr>
        <p:xfrm>
          <a:off x="7221279" y="3635710"/>
          <a:ext cx="4320000" cy="23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34096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083795E-7024-BEB5-ED43-78DC650E1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032EFF6-B497-1D4E-A557-D85E06E93D4C}" type="slidenum">
              <a:rPr lang="en-US" smtClean="0">
                <a:solidFill>
                  <a:prstClr val="black"/>
                </a:solidFill>
              </a:rPr>
              <a:pPr algn="r"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6892D8-AFCE-3102-328D-DA6F3E54D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61CD-94D7-4E9C-B586-E36A3D3A8C47}" type="datetime3">
              <a:rPr lang="en-US" smtClean="0">
                <a:solidFill>
                  <a:prstClr val="black"/>
                </a:solidFill>
              </a:rPr>
              <a:t>12 June 2024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198AC6-9DD9-0B2A-F1D2-CC1339B0F2B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IE" b="1" dirty="0">
                <a:solidFill>
                  <a:schemeClr val="tx2"/>
                </a:solidFill>
              </a:rPr>
              <a:t>Global Trade Slows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27600AA-1711-B077-725D-71093F2C9D8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98451" y="2221906"/>
            <a:ext cx="6870699" cy="4175433"/>
          </a:xfrm>
        </p:spPr>
        <p:txBody>
          <a:bodyPr>
            <a:noAutofit/>
          </a:bodyPr>
          <a:lstStyle/>
          <a:p>
            <a:pPr marL="457200" indent="-4572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IE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Export growth from MNE activities has been the cornerstone of the </a:t>
            </a:r>
            <a:r>
              <a:rPr lang="en-IE" sz="1800" dirty="0">
                <a:effectLst/>
                <a:ea typeface="Times New Roman" panose="02020603050405020304" pitchFamily="18" charset="0"/>
              </a:rPr>
              <a:t>extremely high growth rates of headline indicators in recent years</a:t>
            </a:r>
          </a:p>
          <a:p>
            <a:pPr marL="457200" indent="-4572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IE" sz="1800" dirty="0">
                <a:ea typeface="Times New Roman" panose="02020603050405020304" pitchFamily="18" charset="0"/>
              </a:rPr>
              <a:t>I</a:t>
            </a:r>
            <a:r>
              <a:rPr lang="en-IE" sz="1800" dirty="0">
                <a:effectLst/>
                <a:ea typeface="Times New Roman" panose="02020603050405020304" pitchFamily="18" charset="0"/>
              </a:rPr>
              <a:t>n 2023, export growth dropped notably by nearly 5%, reversing these trends</a:t>
            </a:r>
          </a:p>
          <a:p>
            <a:pPr marL="457200" indent="-4572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0D0D0D"/>
                </a:solidFill>
                <a:effectLst/>
              </a:rPr>
              <a:t>Irish export performance reversal is mainly due to sector-specific factors and globalization activities</a:t>
            </a:r>
            <a:r>
              <a:rPr lang="en-IE" sz="1800" b="0" i="0" dirty="0">
                <a:solidFill>
                  <a:srgbClr val="0D0D0D"/>
                </a:solidFill>
              </a:rPr>
              <a:t> </a:t>
            </a:r>
          </a:p>
          <a:p>
            <a:pPr marL="457200" indent="-4572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IE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I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 moderation in activity is coming through the goods side</a:t>
            </a:r>
            <a:r>
              <a:rPr lang="en-IE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which </a:t>
            </a:r>
            <a:r>
              <a:rPr lang="en-IE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experienced a decline in export volumes of over 12% in 2023</a:t>
            </a:r>
          </a:p>
          <a:p>
            <a:pPr marL="457200" indent="-4572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Potential recovery for Irish goods exports in 2024 is suggested by January 2024 rebound figures</a:t>
            </a:r>
            <a:endParaRPr lang="en-IE" sz="1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19A020C-76E8-8A35-D3BF-6D75C424DFFF}"/>
              </a:ext>
            </a:extLst>
          </p:cNvPr>
          <p:cNvSpPr/>
          <p:nvPr/>
        </p:nvSpPr>
        <p:spPr>
          <a:xfrm>
            <a:off x="7169150" y="559358"/>
            <a:ext cx="464720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450"/>
              </a:spcAft>
            </a:pPr>
            <a:r>
              <a:rPr lang="en-GB" sz="1400" b="1" cap="all" dirty="0">
                <a:solidFill>
                  <a:srgbClr val="1F355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Trends in Exports (Y-on-Y, % Change)</a:t>
            </a:r>
            <a:endParaRPr lang="en-GB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DE190B0-2FA5-AA4E-DCC2-E80B2DCF44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532309"/>
              </p:ext>
            </p:extLst>
          </p:nvPr>
        </p:nvGraphicFramePr>
        <p:xfrm>
          <a:off x="779439" y="1172586"/>
          <a:ext cx="5797550" cy="922122"/>
        </p:xfrm>
        <a:graphic>
          <a:graphicData uri="http://schemas.openxmlformats.org/drawingml/2006/table">
            <a:tbl>
              <a:tblPr/>
              <a:tblGrid>
                <a:gridCol w="3319496">
                  <a:extLst>
                    <a:ext uri="{9D8B030D-6E8A-4147-A177-3AD203B41FA5}">
                      <a16:colId xmlns:a16="http://schemas.microsoft.com/office/drawing/2014/main" val="1391920253"/>
                    </a:ext>
                  </a:extLst>
                </a:gridCol>
                <a:gridCol w="689984">
                  <a:extLst>
                    <a:ext uri="{9D8B030D-6E8A-4147-A177-3AD203B41FA5}">
                      <a16:colId xmlns:a16="http://schemas.microsoft.com/office/drawing/2014/main" val="1875442069"/>
                    </a:ext>
                  </a:extLst>
                </a:gridCol>
                <a:gridCol w="845652">
                  <a:extLst>
                    <a:ext uri="{9D8B030D-6E8A-4147-A177-3AD203B41FA5}">
                      <a16:colId xmlns:a16="http://schemas.microsoft.com/office/drawing/2014/main" val="2621216088"/>
                    </a:ext>
                  </a:extLst>
                </a:gridCol>
                <a:gridCol w="942418">
                  <a:extLst>
                    <a:ext uri="{9D8B030D-6E8A-4147-A177-3AD203B41FA5}">
                      <a16:colId xmlns:a16="http://schemas.microsoft.com/office/drawing/2014/main" val="311948718"/>
                    </a:ext>
                  </a:extLst>
                </a:gridCol>
              </a:tblGrid>
              <a:tr h="307374">
                <a:tc>
                  <a:txBody>
                    <a:bodyPr/>
                    <a:lstStyle/>
                    <a:p>
                      <a:pPr algn="just" fontAlgn="ctr"/>
                      <a:r>
                        <a:rPr lang="en-IE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Global Trade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35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35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35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35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264123"/>
                  </a:ext>
                </a:extLst>
              </a:tr>
              <a:tr h="307374">
                <a:tc>
                  <a:txBody>
                    <a:bodyPr/>
                    <a:lstStyle/>
                    <a:p>
                      <a:pPr algn="l" fontAlgn="ctr"/>
                      <a:r>
                        <a:rPr lang="en-IE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Exports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402452"/>
                  </a:ext>
                </a:extLst>
              </a:tr>
              <a:tr h="3073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Imports</a:t>
                      </a:r>
                      <a:endParaRPr lang="en-I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811630"/>
                  </a:ext>
                </a:extLst>
              </a:tr>
            </a:tbl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B082F111-04A1-6E42-E5CC-36AB1C8EAAB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90463402"/>
              </p:ext>
            </p:extLst>
          </p:nvPr>
        </p:nvGraphicFramePr>
        <p:xfrm>
          <a:off x="7425945" y="867135"/>
          <a:ext cx="4320000" cy="23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EE5116C5-D57E-2BAD-9D40-63EE2B8B7C91}"/>
              </a:ext>
            </a:extLst>
          </p:cNvPr>
          <p:cNvSpPr/>
          <p:nvPr/>
        </p:nvSpPr>
        <p:spPr>
          <a:xfrm>
            <a:off x="7262342" y="3343087"/>
            <a:ext cx="464720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450"/>
              </a:spcAft>
            </a:pPr>
            <a:r>
              <a:rPr lang="en-GB" sz="1400" b="1" cap="all" dirty="0">
                <a:solidFill>
                  <a:srgbClr val="1F355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Value of Exports of goods</a:t>
            </a:r>
            <a:endParaRPr lang="en-GB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7D049EF8-DEB1-9648-533F-E108ECDA52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92102071"/>
              </p:ext>
            </p:extLst>
          </p:nvPr>
        </p:nvGraphicFramePr>
        <p:xfrm>
          <a:off x="7425945" y="3650864"/>
          <a:ext cx="43200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72428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1DE6F9B-820C-8FAE-B9D0-C512510D4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032EFF6-B497-1D4E-A557-D85E06E93D4C}" type="slidenum">
              <a:rPr lang="en-US" smtClean="0">
                <a:solidFill>
                  <a:prstClr val="black"/>
                </a:solidFill>
              </a:rPr>
              <a:pPr algn="r"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A5C41F-60BE-CB99-410E-BF81A23ED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61CD-94D7-4E9C-B586-E36A3D3A8C47}" type="datetime3">
              <a:rPr lang="en-US" smtClean="0">
                <a:solidFill>
                  <a:prstClr val="black"/>
                </a:solidFill>
              </a:rPr>
              <a:t>12 June 2024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31AE29-B676-324C-A95A-3A3FAE243BD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IE" b="1" dirty="0">
                <a:solidFill>
                  <a:schemeClr val="tx2"/>
                </a:solidFill>
              </a:rPr>
              <a:t>Investment remains muted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49124CE-C4D0-6B2F-F3EC-789923D92CE0}"/>
              </a:ext>
            </a:extLst>
          </p:cNvPr>
          <p:cNvSpPr/>
          <p:nvPr/>
        </p:nvSpPr>
        <p:spPr>
          <a:xfrm>
            <a:off x="7521410" y="1005839"/>
            <a:ext cx="431999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450"/>
              </a:spcAft>
            </a:pPr>
            <a:r>
              <a:rPr lang="en-GB" sz="1400" b="1" cap="all" dirty="0">
                <a:solidFill>
                  <a:srgbClr val="1F355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Annual Growth Rates</a:t>
            </a:r>
            <a:endParaRPr lang="en-GB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3DA2EB0A-4546-F51A-BBE9-AFFCCFF21BB7}"/>
              </a:ext>
            </a:extLst>
          </p:cNvPr>
          <p:cNvSpPr txBox="1">
            <a:spLocks/>
          </p:cNvSpPr>
          <p:nvPr/>
        </p:nvSpPr>
        <p:spPr>
          <a:xfrm>
            <a:off x="413402" y="1200971"/>
            <a:ext cx="6157727" cy="37708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ClrTx/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Tx/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Tx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Tx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Tx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Investments weakened in 2023 due to high financing costs and global uncertainties, which weighed on the business outlook</a:t>
            </a:r>
          </a:p>
          <a:p>
            <a:pPr marL="457200" indent="-4572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Also multinational-specific effects were evident. 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Overall investment increased by 3% in 2023 driven by higher intangible asset investment in the last quarter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IE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I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odified investment fell back by approximately 7%</a:t>
            </a:r>
          </a:p>
          <a:p>
            <a:pPr marL="457200" indent="-4572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IE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I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on-construction investment dropped by 14% and </a:t>
            </a:r>
            <a:r>
              <a:rPr lang="en-IE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construction investment dropped by 1%</a:t>
            </a:r>
          </a:p>
          <a:p>
            <a:pPr marL="457200" indent="-4572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In construction, residential dwelling investment increased, while non-dwellings construction decreased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DC401EE-C96F-7DBD-4FB0-CC2281D46A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440109"/>
              </p:ext>
            </p:extLst>
          </p:nvPr>
        </p:nvGraphicFramePr>
        <p:xfrm>
          <a:off x="413402" y="5173506"/>
          <a:ext cx="6195139" cy="967045"/>
        </p:xfrm>
        <a:graphic>
          <a:graphicData uri="http://schemas.openxmlformats.org/drawingml/2006/table">
            <a:tbl>
              <a:tblPr/>
              <a:tblGrid>
                <a:gridCol w="3547144">
                  <a:extLst>
                    <a:ext uri="{9D8B030D-6E8A-4147-A177-3AD203B41FA5}">
                      <a16:colId xmlns:a16="http://schemas.microsoft.com/office/drawing/2014/main" val="4094071917"/>
                    </a:ext>
                  </a:extLst>
                </a:gridCol>
                <a:gridCol w="737301">
                  <a:extLst>
                    <a:ext uri="{9D8B030D-6E8A-4147-A177-3AD203B41FA5}">
                      <a16:colId xmlns:a16="http://schemas.microsoft.com/office/drawing/2014/main" val="918753962"/>
                    </a:ext>
                  </a:extLst>
                </a:gridCol>
                <a:gridCol w="903646">
                  <a:extLst>
                    <a:ext uri="{9D8B030D-6E8A-4147-A177-3AD203B41FA5}">
                      <a16:colId xmlns:a16="http://schemas.microsoft.com/office/drawing/2014/main" val="2141269002"/>
                    </a:ext>
                  </a:extLst>
                </a:gridCol>
                <a:gridCol w="1007048">
                  <a:extLst>
                    <a:ext uri="{9D8B030D-6E8A-4147-A177-3AD203B41FA5}">
                      <a16:colId xmlns:a16="http://schemas.microsoft.com/office/drawing/2014/main" val="1228223009"/>
                    </a:ext>
                  </a:extLst>
                </a:gridCol>
              </a:tblGrid>
              <a:tr h="220623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Forecast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35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35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35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35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0977243"/>
                  </a:ext>
                </a:extLst>
              </a:tr>
              <a:tr h="322533">
                <a:tc>
                  <a:txBody>
                    <a:bodyPr/>
                    <a:lstStyle/>
                    <a:p>
                      <a:pPr algn="l" fontAlgn="ctr"/>
                      <a:r>
                        <a:rPr lang="en-I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Investment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849622"/>
                  </a:ext>
                </a:extLst>
              </a:tr>
              <a:tr h="423889">
                <a:tc>
                  <a:txBody>
                    <a:bodyPr/>
                    <a:lstStyle/>
                    <a:p>
                      <a:pPr algn="l" fontAlgn="ctr"/>
                      <a:r>
                        <a:rPr lang="en-I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Modified Investment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737763"/>
                  </a:ext>
                </a:extLst>
              </a:tr>
            </a:tbl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1F9D9F50-CCAA-3E3D-D64E-1370C346DC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32142747"/>
              </p:ext>
            </p:extLst>
          </p:nvPr>
        </p:nvGraphicFramePr>
        <p:xfrm>
          <a:off x="6850966" y="1390767"/>
          <a:ext cx="4990444" cy="4855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5805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FFF0B0F-5F6D-8AEC-89A4-7E5C452CF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032EFF6-B497-1D4E-A557-D85E06E93D4C}" type="slidenum">
              <a:rPr lang="en-US" smtClean="0">
                <a:solidFill>
                  <a:prstClr val="black"/>
                </a:solidFill>
              </a:rPr>
              <a:pPr algn="r"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E3D10C-7B6F-E982-B2F9-463611CF0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61CD-94D7-4E9C-B586-E36A3D3A8C47}" type="datetime3">
              <a:rPr lang="en-US" smtClean="0">
                <a:solidFill>
                  <a:prstClr val="black"/>
                </a:solidFill>
              </a:rPr>
              <a:t>12 June 2024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B8136C-7320-0AF0-F4EF-03A3B0C4D5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IE" b="1" dirty="0">
                <a:solidFill>
                  <a:schemeClr val="tx2"/>
                </a:solidFill>
              </a:rPr>
              <a:t>Inflation is moderating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7AB0A0C-053D-222E-4E77-7E9F3E3D75B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61974" y="2173298"/>
            <a:ext cx="6084151" cy="4224042"/>
          </a:xfrm>
        </p:spPr>
        <p:txBody>
          <a:bodyPr>
            <a:normAutofit/>
          </a:bodyPr>
          <a:lstStyle/>
          <a:p>
            <a:pPr marL="342900" indent="-3429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IE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Inflation is slowing down quicker than expected</a:t>
            </a:r>
          </a:p>
          <a:p>
            <a:pPr marL="342900" indent="-3429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IE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Energy price growth has been declining over time and is almost back at pre-crisis rates of increase (levels remain much higher)</a:t>
            </a:r>
          </a:p>
          <a:p>
            <a:pPr marL="342900" indent="-3429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IE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The highest y-o-y price increase were in the “Restaurant &amp; Hotels”, “Recreation &amp; Culture” and, “Transport” sector - areas that appear to areas impacted by second round effects of the high energy prices</a:t>
            </a:r>
          </a:p>
          <a:p>
            <a:pPr marL="342900" indent="-3429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IE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Y-o-y price increase is almost zero in the category “Housing, water, electricity, gas and other fuels”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2320485-32C5-BA79-62D5-213DEF4999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887618"/>
              </p:ext>
            </p:extLst>
          </p:nvPr>
        </p:nvGraphicFramePr>
        <p:xfrm>
          <a:off x="448575" y="1089932"/>
          <a:ext cx="5797550" cy="614748"/>
        </p:xfrm>
        <a:graphic>
          <a:graphicData uri="http://schemas.openxmlformats.org/drawingml/2006/table">
            <a:tbl>
              <a:tblPr/>
              <a:tblGrid>
                <a:gridCol w="3319496">
                  <a:extLst>
                    <a:ext uri="{9D8B030D-6E8A-4147-A177-3AD203B41FA5}">
                      <a16:colId xmlns:a16="http://schemas.microsoft.com/office/drawing/2014/main" val="1391920253"/>
                    </a:ext>
                  </a:extLst>
                </a:gridCol>
                <a:gridCol w="689984">
                  <a:extLst>
                    <a:ext uri="{9D8B030D-6E8A-4147-A177-3AD203B41FA5}">
                      <a16:colId xmlns:a16="http://schemas.microsoft.com/office/drawing/2014/main" val="1875442069"/>
                    </a:ext>
                  </a:extLst>
                </a:gridCol>
                <a:gridCol w="845652">
                  <a:extLst>
                    <a:ext uri="{9D8B030D-6E8A-4147-A177-3AD203B41FA5}">
                      <a16:colId xmlns:a16="http://schemas.microsoft.com/office/drawing/2014/main" val="2621216088"/>
                    </a:ext>
                  </a:extLst>
                </a:gridCol>
                <a:gridCol w="942418">
                  <a:extLst>
                    <a:ext uri="{9D8B030D-6E8A-4147-A177-3AD203B41FA5}">
                      <a16:colId xmlns:a16="http://schemas.microsoft.com/office/drawing/2014/main" val="311948718"/>
                    </a:ext>
                  </a:extLst>
                </a:gridCol>
              </a:tblGrid>
              <a:tr h="307374">
                <a:tc>
                  <a:txBody>
                    <a:bodyPr/>
                    <a:lstStyle/>
                    <a:p>
                      <a:pPr algn="just" fontAlgn="ctr"/>
                      <a:r>
                        <a:rPr lang="en-IE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Price Developments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35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35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35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35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264123"/>
                  </a:ext>
                </a:extLst>
              </a:tr>
              <a:tr h="307374">
                <a:tc>
                  <a:txBody>
                    <a:bodyPr/>
                    <a:lstStyle/>
                    <a:p>
                      <a:pPr algn="l" fontAlgn="ctr"/>
                      <a:r>
                        <a:rPr lang="en-IE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Inflation (CPI)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I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6.3</a:t>
                      </a:r>
                      <a:endParaRPr lang="en-IE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I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2.3</a:t>
                      </a:r>
                      <a:endParaRPr lang="en-IE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IE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1.9</a:t>
                      </a:r>
                      <a:endParaRPr lang="en-IE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402452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74CA2600-9C47-7018-B8E3-C534308F1990}"/>
              </a:ext>
            </a:extLst>
          </p:cNvPr>
          <p:cNvSpPr/>
          <p:nvPr/>
        </p:nvSpPr>
        <p:spPr>
          <a:xfrm>
            <a:off x="6777755" y="1271635"/>
            <a:ext cx="50944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450"/>
              </a:spcAft>
            </a:pPr>
            <a:r>
              <a:rPr lang="en-IE" sz="1800" b="1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Weighted CPI components</a:t>
            </a:r>
            <a:endParaRPr lang="en-GB" b="1" dirty="0">
              <a:solidFill>
                <a:schemeClr val="tx2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FF2558ED-CE18-209E-139A-054434E83A7D}"/>
              </a:ext>
            </a:extLst>
          </p:cNvPr>
          <p:cNvGraphicFramePr/>
          <p:nvPr/>
        </p:nvGraphicFramePr>
        <p:xfrm>
          <a:off x="6598675" y="1726248"/>
          <a:ext cx="5452596" cy="43173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6778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951607D-9F58-8FCB-6C45-FA8584586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032EFF6-B497-1D4E-A557-D85E06E93D4C}" type="slidenum">
              <a:rPr lang="en-US" smtClean="0">
                <a:solidFill>
                  <a:prstClr val="black"/>
                </a:solidFill>
              </a:rPr>
              <a:pPr algn="r"/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12675F-D19F-D22F-5798-7013345FF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461CD-94D7-4E9C-B586-E36A3D3A8C47}" type="datetime3">
              <a:rPr lang="en-US" smtClean="0">
                <a:solidFill>
                  <a:prstClr val="black"/>
                </a:solidFill>
              </a:rPr>
              <a:t>12 June 2024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6E4785-48BF-23F4-5EDC-896435EBE32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IE" b="1" dirty="0">
                <a:solidFill>
                  <a:schemeClr val="tx2"/>
                </a:solidFill>
              </a:rPr>
              <a:t>Labour market reaching capacity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DAD421B-C5E6-02E9-229F-59C64CFDD13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94517" y="1806193"/>
            <a:ext cx="6765738" cy="3245614"/>
          </a:xfrm>
        </p:spPr>
        <p:txBody>
          <a:bodyPr>
            <a:noAutofit/>
          </a:bodyPr>
          <a:lstStyle/>
          <a:p>
            <a:pPr marL="342900" indent="-3429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IE" sz="18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IE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abour market is operating at full capacity, with limited potential for further growth </a:t>
            </a:r>
          </a:p>
          <a:p>
            <a:pPr marL="342900" indent="-3429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IE" sz="1800" dirty="0"/>
              <a:t>Unemployment is standing at to 4 % in March, April, and May 2024</a:t>
            </a:r>
          </a:p>
          <a:p>
            <a:pPr marL="342900" indent="-3429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IE" sz="1800" dirty="0"/>
              <a:t>The number of job vacancies have further decreased in Q1 2024, following a continuous decrease since the peak in Q2 2022.</a:t>
            </a:r>
          </a:p>
          <a:p>
            <a:pPr marL="342900" indent="-3429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IE" sz="1800" dirty="0">
                <a:ea typeface="Aptos" panose="020B0004020202020204" pitchFamily="34" charset="0"/>
                <a:cs typeface="Times New Roman" panose="02020603050405020304" pitchFamily="18" charset="0"/>
              </a:rPr>
              <a:t>E</a:t>
            </a:r>
            <a:r>
              <a:rPr lang="en-IE" sz="18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mployment increased by 1.9 per cent in Q1 2024, which is the lowest increase observed within the last three years</a:t>
            </a:r>
            <a:endParaRPr lang="en-IE" sz="1800" dirty="0"/>
          </a:p>
          <a:p>
            <a:pPr marL="342900" indent="-34290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IE" sz="1800" dirty="0"/>
              <a:t>Real earnings experience growth for the first time in two years in Q1 2024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7570C7F-F186-5C14-0436-5A1B9CD67C99}"/>
              </a:ext>
            </a:extLst>
          </p:cNvPr>
          <p:cNvSpPr/>
          <p:nvPr/>
        </p:nvSpPr>
        <p:spPr>
          <a:xfrm>
            <a:off x="7272136" y="1292956"/>
            <a:ext cx="47066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450"/>
              </a:spcAft>
            </a:pPr>
            <a:r>
              <a:rPr lang="en-IE" sz="1800" b="1" cap="all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Nominal and Real Wage Growth</a:t>
            </a:r>
            <a:endParaRPr lang="en-GB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760995EE-DC1C-9BCF-A4C6-8BF67677A9DE}"/>
              </a:ext>
            </a:extLst>
          </p:cNvPr>
          <p:cNvGraphicFramePr/>
          <p:nvPr/>
        </p:nvGraphicFramePr>
        <p:xfrm>
          <a:off x="7272136" y="1662288"/>
          <a:ext cx="4588975" cy="3839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930478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5427</TotalTime>
  <Words>1773</Words>
  <Application>Microsoft Office PowerPoint</Application>
  <PresentationFormat>Widescreen</PresentationFormat>
  <Paragraphs>265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Aptos</vt:lpstr>
      <vt:lpstr>Arial</vt:lpstr>
      <vt:lpstr>Calibri</vt:lpstr>
      <vt:lpstr>Courier New</vt:lpstr>
      <vt:lpstr>Lato</vt:lpstr>
      <vt:lpstr>Times New Roman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Economic and Social Research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Eoin Kenny</dc:creator>
  <cp:lastModifiedBy>Kieran McQuinn</cp:lastModifiedBy>
  <cp:revision>71</cp:revision>
  <dcterms:created xsi:type="dcterms:W3CDTF">2023-09-28T13:22:39Z</dcterms:created>
  <dcterms:modified xsi:type="dcterms:W3CDTF">2024-06-12T09:17:26Z</dcterms:modified>
</cp:coreProperties>
</file>