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35"/>
  </p:notesMasterIdLst>
  <p:sldIdLst>
    <p:sldId id="300" r:id="rId5"/>
    <p:sldId id="256" r:id="rId6"/>
    <p:sldId id="270" r:id="rId7"/>
    <p:sldId id="303" r:id="rId8"/>
    <p:sldId id="305" r:id="rId9"/>
    <p:sldId id="322" r:id="rId10"/>
    <p:sldId id="306" r:id="rId11"/>
    <p:sldId id="307" r:id="rId12"/>
    <p:sldId id="312" r:id="rId13"/>
    <p:sldId id="328" r:id="rId14"/>
    <p:sldId id="331" r:id="rId15"/>
    <p:sldId id="327" r:id="rId16"/>
    <p:sldId id="308" r:id="rId17"/>
    <p:sldId id="314" r:id="rId18"/>
    <p:sldId id="311" r:id="rId19"/>
    <p:sldId id="323" r:id="rId20"/>
    <p:sldId id="324" r:id="rId21"/>
    <p:sldId id="326" r:id="rId22"/>
    <p:sldId id="325" r:id="rId23"/>
    <p:sldId id="310" r:id="rId24"/>
    <p:sldId id="313" r:id="rId25"/>
    <p:sldId id="318" r:id="rId26"/>
    <p:sldId id="319" r:id="rId27"/>
    <p:sldId id="304" r:id="rId28"/>
    <p:sldId id="309" r:id="rId29"/>
    <p:sldId id="299" r:id="rId30"/>
    <p:sldId id="330" r:id="rId31"/>
    <p:sldId id="301" r:id="rId32"/>
    <p:sldId id="320" r:id="rId33"/>
    <p:sldId id="321"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0611" autoAdjust="0"/>
  </p:normalViewPr>
  <p:slideViewPr>
    <p:cSldViewPr snapToGrid="0">
      <p:cViewPr varScale="1">
        <p:scale>
          <a:sx n="92" d="100"/>
          <a:sy n="92" d="100"/>
        </p:scale>
        <p:origin x="213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oleObject" Target="file:///\\venus\research\SWITCH\TCA%20pensions\Results\Paper_Graphs_Tables_final%20draf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venus\research\SWITCH\TCA%20pensions\Results\Paper_Graphs_Tables_final%20draf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venus\research\SWITCH\TCA%20pensions\Results\Paper_Graphs_Tables_final%20draf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venus.esri.esri.ie\research\SWITCH\TCA%20pensions\Results\Paper_Graphs_Tables_final%20draf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venus\research\SWITCH\TCA%20pensions\Results\Paper_Graphs_Tables_final%20draf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venus\research\SWITCH\TCA%20pensions\Results\Paper_Graphs_Tables_final%20draf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'W&amp;L_SCP_sex_ind'!$F$2</c:f>
              <c:strCache>
                <c:ptCount val="1"/>
                <c:pt idx="0">
                  <c:v>Male</c:v>
                </c:pt>
              </c:strCache>
            </c:strRef>
          </c:tx>
          <c:spPr>
            <a:solidFill>
              <a:schemeClr val="accent1"/>
            </a:solidFill>
            <a:ln>
              <a:noFill/>
            </a:ln>
            <a:effectLst/>
          </c:spPr>
          <c:invertIfNegative val="0"/>
          <c:cat>
            <c:strRef>
              <c:f>'W&amp;L_SCP_sex_ind'!$B$3:$B$7</c:f>
              <c:strCache>
                <c:ptCount val="5"/>
                <c:pt idx="0">
                  <c:v>-10%+</c:v>
                </c:pt>
                <c:pt idx="1">
                  <c:v>-1% - -10%</c:v>
                </c:pt>
                <c:pt idx="2">
                  <c:v>No change </c:v>
                </c:pt>
                <c:pt idx="3">
                  <c:v>+1% - +10%</c:v>
                </c:pt>
                <c:pt idx="4">
                  <c:v>+10%+</c:v>
                </c:pt>
              </c:strCache>
            </c:strRef>
          </c:cat>
          <c:val>
            <c:numRef>
              <c:f>'W&amp;L_SCP_sex_ind'!$F$3:$F$7</c:f>
              <c:numCache>
                <c:formatCode>0.0%</c:formatCode>
                <c:ptCount val="5"/>
                <c:pt idx="0">
                  <c:v>5.0227821612022973E-2</c:v>
                </c:pt>
                <c:pt idx="1">
                  <c:v>6.4172220539843103E-2</c:v>
                </c:pt>
                <c:pt idx="2">
                  <c:v>0.83370649513289241</c:v>
                </c:pt>
                <c:pt idx="3">
                  <c:v>3.9011057614669935E-2</c:v>
                </c:pt>
                <c:pt idx="4">
                  <c:v>1.2882405100571613E-2</c:v>
                </c:pt>
              </c:numCache>
            </c:numRef>
          </c:val>
          <c:extLst>
            <c:ext xmlns:c16="http://schemas.microsoft.com/office/drawing/2014/chart" uri="{C3380CC4-5D6E-409C-BE32-E72D297353CC}">
              <c16:uniqueId val="{00000000-BD8D-454A-8900-74A50C26C142}"/>
            </c:ext>
          </c:extLst>
        </c:ser>
        <c:ser>
          <c:idx val="1"/>
          <c:order val="1"/>
          <c:tx>
            <c:strRef>
              <c:f>'W&amp;L_SCP_sex_ind'!$G$2</c:f>
              <c:strCache>
                <c:ptCount val="1"/>
                <c:pt idx="0">
                  <c:v>Female</c:v>
                </c:pt>
              </c:strCache>
            </c:strRef>
          </c:tx>
          <c:spPr>
            <a:solidFill>
              <a:schemeClr val="accent3"/>
            </a:solidFill>
            <a:ln>
              <a:noFill/>
            </a:ln>
            <a:effectLst/>
          </c:spPr>
          <c:invertIfNegative val="0"/>
          <c:cat>
            <c:strRef>
              <c:f>'W&amp;L_SCP_sex_ind'!$B$3:$B$7</c:f>
              <c:strCache>
                <c:ptCount val="5"/>
                <c:pt idx="0">
                  <c:v>-10%+</c:v>
                </c:pt>
                <c:pt idx="1">
                  <c:v>-1% - -10%</c:v>
                </c:pt>
                <c:pt idx="2">
                  <c:v>No change </c:v>
                </c:pt>
                <c:pt idx="3">
                  <c:v>+1% - +10%</c:v>
                </c:pt>
                <c:pt idx="4">
                  <c:v>+10%+</c:v>
                </c:pt>
              </c:strCache>
            </c:strRef>
          </c:cat>
          <c:val>
            <c:numRef>
              <c:f>'W&amp;L_SCP_sex_ind'!$G$3:$G$7</c:f>
              <c:numCache>
                <c:formatCode>0.0%</c:formatCode>
                <c:ptCount val="5"/>
                <c:pt idx="0">
                  <c:v>7.4606291029869723E-2</c:v>
                </c:pt>
                <c:pt idx="1">
                  <c:v>6.7529052574625312E-2</c:v>
                </c:pt>
                <c:pt idx="2">
                  <c:v>0.55793403693802524</c:v>
                </c:pt>
                <c:pt idx="3">
                  <c:v>0.2040391264304991</c:v>
                </c:pt>
                <c:pt idx="4">
                  <c:v>9.5891493026980593E-2</c:v>
                </c:pt>
              </c:numCache>
            </c:numRef>
          </c:val>
          <c:extLst>
            <c:ext xmlns:c16="http://schemas.microsoft.com/office/drawing/2014/chart" uri="{C3380CC4-5D6E-409C-BE32-E72D297353CC}">
              <c16:uniqueId val="{00000001-BD8D-454A-8900-74A50C26C142}"/>
            </c:ext>
          </c:extLst>
        </c:ser>
        <c:ser>
          <c:idx val="2"/>
          <c:order val="2"/>
          <c:tx>
            <c:strRef>
              <c:f>'W&amp;L_SCP_sex_ind'!$H$2</c:f>
              <c:strCache>
                <c:ptCount val="1"/>
                <c:pt idx="0">
                  <c:v>Total</c:v>
                </c:pt>
              </c:strCache>
            </c:strRef>
          </c:tx>
          <c:spPr>
            <a:solidFill>
              <a:schemeClr val="accent5"/>
            </a:solidFill>
            <a:ln>
              <a:noFill/>
            </a:ln>
            <a:effectLst/>
          </c:spPr>
          <c:invertIfNegative val="0"/>
          <c:cat>
            <c:strRef>
              <c:f>'W&amp;L_SCP_sex_ind'!$B$3:$B$7</c:f>
              <c:strCache>
                <c:ptCount val="5"/>
                <c:pt idx="0">
                  <c:v>-10%+</c:v>
                </c:pt>
                <c:pt idx="1">
                  <c:v>-1% - -10%</c:v>
                </c:pt>
                <c:pt idx="2">
                  <c:v>No change </c:v>
                </c:pt>
                <c:pt idx="3">
                  <c:v>+1% - +10%</c:v>
                </c:pt>
                <c:pt idx="4">
                  <c:v>+10%+</c:v>
                </c:pt>
              </c:strCache>
            </c:strRef>
          </c:cat>
          <c:val>
            <c:numRef>
              <c:f>'W&amp;L_SCP_sex_ind'!$H$3:$H$7</c:f>
              <c:numCache>
                <c:formatCode>0.0%</c:formatCode>
                <c:ptCount val="5"/>
                <c:pt idx="0">
                  <c:v>6.178498254267157E-2</c:v>
                </c:pt>
                <c:pt idx="1">
                  <c:v>6.5763602155242379E-2</c:v>
                </c:pt>
                <c:pt idx="2">
                  <c:v>0.70297036789820122</c:v>
                </c:pt>
                <c:pt idx="3">
                  <c:v>0.11724631991470766</c:v>
                </c:pt>
                <c:pt idx="4">
                  <c:v>5.2234727489177228E-2</c:v>
                </c:pt>
              </c:numCache>
            </c:numRef>
          </c:val>
          <c:extLst>
            <c:ext xmlns:c16="http://schemas.microsoft.com/office/drawing/2014/chart" uri="{C3380CC4-5D6E-409C-BE32-E72D297353CC}">
              <c16:uniqueId val="{00000002-BD8D-454A-8900-74A50C26C142}"/>
            </c:ext>
          </c:extLst>
        </c:ser>
        <c:dLbls>
          <c:showLegendKey val="0"/>
          <c:showVal val="0"/>
          <c:showCatName val="0"/>
          <c:showSerName val="0"/>
          <c:showPercent val="0"/>
          <c:showBubbleSize val="0"/>
        </c:dLbls>
        <c:gapWidth val="219"/>
        <c:overlap val="-27"/>
        <c:axId val="1576891504"/>
        <c:axId val="1297352768"/>
      </c:barChart>
      <c:catAx>
        <c:axId val="1576891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7352768"/>
        <c:crosses val="autoZero"/>
        <c:auto val="1"/>
        <c:lblAlgn val="ctr"/>
        <c:lblOffset val="100"/>
        <c:noMultiLvlLbl val="0"/>
      </c:catAx>
      <c:valAx>
        <c:axId val="1297352768"/>
        <c:scaling>
          <c:orientation val="minMax"/>
          <c:max val="0.9"/>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6891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'W&amp;L_SCP_sex_HH'!$F$2</c:f>
              <c:strCache>
                <c:ptCount val="1"/>
                <c:pt idx="0">
                  <c:v>Male</c:v>
                </c:pt>
              </c:strCache>
            </c:strRef>
          </c:tx>
          <c:spPr>
            <a:solidFill>
              <a:schemeClr val="accent1"/>
            </a:solidFill>
            <a:ln>
              <a:noFill/>
            </a:ln>
            <a:effectLst/>
          </c:spPr>
          <c:invertIfNegative val="0"/>
          <c:cat>
            <c:strRef>
              <c:f>'W&amp;L_SCP_sex_HH'!$B$3:$B$7</c:f>
              <c:strCache>
                <c:ptCount val="5"/>
                <c:pt idx="0">
                  <c:v>-10%+</c:v>
                </c:pt>
                <c:pt idx="1">
                  <c:v>-1% - -10%</c:v>
                </c:pt>
                <c:pt idx="2">
                  <c:v>No change </c:v>
                </c:pt>
                <c:pt idx="3">
                  <c:v>+1% - +10%</c:v>
                </c:pt>
                <c:pt idx="4">
                  <c:v>+10%+</c:v>
                </c:pt>
              </c:strCache>
            </c:strRef>
          </c:cat>
          <c:val>
            <c:numRef>
              <c:f>'W&amp;L_SCP_sex_HH'!$F$3:$F$7</c:f>
              <c:numCache>
                <c:formatCode>0.0%</c:formatCode>
                <c:ptCount val="5"/>
                <c:pt idx="0">
                  <c:v>5.5206534013000491E-2</c:v>
                </c:pt>
                <c:pt idx="1">
                  <c:v>7.6313940508680927E-2</c:v>
                </c:pt>
                <c:pt idx="2">
                  <c:v>0.79561384160794035</c:v>
                </c:pt>
                <c:pt idx="3">
                  <c:v>6.011819152138391E-2</c:v>
                </c:pt>
                <c:pt idx="4">
                  <c:v>1.2747492348994282E-2</c:v>
                </c:pt>
              </c:numCache>
            </c:numRef>
          </c:val>
          <c:extLst>
            <c:ext xmlns:c16="http://schemas.microsoft.com/office/drawing/2014/chart" uri="{C3380CC4-5D6E-409C-BE32-E72D297353CC}">
              <c16:uniqueId val="{00000000-0170-41C4-A43B-A63E03B6882F}"/>
            </c:ext>
          </c:extLst>
        </c:ser>
        <c:ser>
          <c:idx val="1"/>
          <c:order val="1"/>
          <c:tx>
            <c:strRef>
              <c:f>'W&amp;L_SCP_sex_HH'!$G$2</c:f>
              <c:strCache>
                <c:ptCount val="1"/>
                <c:pt idx="0">
                  <c:v>Female</c:v>
                </c:pt>
              </c:strCache>
            </c:strRef>
          </c:tx>
          <c:spPr>
            <a:solidFill>
              <a:schemeClr val="accent3"/>
            </a:solidFill>
            <a:ln>
              <a:noFill/>
            </a:ln>
            <a:effectLst/>
          </c:spPr>
          <c:invertIfNegative val="0"/>
          <c:cat>
            <c:strRef>
              <c:f>'W&amp;L_SCP_sex_HH'!$B$3:$B$7</c:f>
              <c:strCache>
                <c:ptCount val="5"/>
                <c:pt idx="0">
                  <c:v>-10%+</c:v>
                </c:pt>
                <c:pt idx="1">
                  <c:v>-1% - -10%</c:v>
                </c:pt>
                <c:pt idx="2">
                  <c:v>No change </c:v>
                </c:pt>
                <c:pt idx="3">
                  <c:v>+1% - +10%</c:v>
                </c:pt>
                <c:pt idx="4">
                  <c:v>+10%+</c:v>
                </c:pt>
              </c:strCache>
            </c:strRef>
          </c:cat>
          <c:val>
            <c:numRef>
              <c:f>'W&amp;L_SCP_sex_HH'!$G$3:$G$7</c:f>
              <c:numCache>
                <c:formatCode>0.0%</c:formatCode>
                <c:ptCount val="5"/>
                <c:pt idx="0">
                  <c:v>6.5536044511242911E-2</c:v>
                </c:pt>
                <c:pt idx="1">
                  <c:v>0.10195717980590756</c:v>
                </c:pt>
                <c:pt idx="2">
                  <c:v>0.58450683095867251</c:v>
                </c:pt>
                <c:pt idx="3">
                  <c:v>0.19389640930821789</c:v>
                </c:pt>
                <c:pt idx="4">
                  <c:v>5.4103535415959116E-2</c:v>
                </c:pt>
              </c:numCache>
            </c:numRef>
          </c:val>
          <c:extLst>
            <c:ext xmlns:c16="http://schemas.microsoft.com/office/drawing/2014/chart" uri="{C3380CC4-5D6E-409C-BE32-E72D297353CC}">
              <c16:uniqueId val="{00000001-0170-41C4-A43B-A63E03B6882F}"/>
            </c:ext>
          </c:extLst>
        </c:ser>
        <c:ser>
          <c:idx val="2"/>
          <c:order val="2"/>
          <c:tx>
            <c:strRef>
              <c:f>'W&amp;L_SCP_sex_HH'!$H$2</c:f>
              <c:strCache>
                <c:ptCount val="1"/>
                <c:pt idx="0">
                  <c:v>Total</c:v>
                </c:pt>
              </c:strCache>
            </c:strRef>
          </c:tx>
          <c:spPr>
            <a:solidFill>
              <a:schemeClr val="accent5"/>
            </a:solidFill>
            <a:ln>
              <a:noFill/>
            </a:ln>
            <a:effectLst/>
          </c:spPr>
          <c:invertIfNegative val="0"/>
          <c:cat>
            <c:strRef>
              <c:f>'W&amp;L_SCP_sex_HH'!$B$3:$B$7</c:f>
              <c:strCache>
                <c:ptCount val="5"/>
                <c:pt idx="0">
                  <c:v>-10%+</c:v>
                </c:pt>
                <c:pt idx="1">
                  <c:v>-1% - -10%</c:v>
                </c:pt>
                <c:pt idx="2">
                  <c:v>No change </c:v>
                </c:pt>
                <c:pt idx="3">
                  <c:v>+1% - +10%</c:v>
                </c:pt>
                <c:pt idx="4">
                  <c:v>+10%+</c:v>
                </c:pt>
              </c:strCache>
            </c:strRef>
          </c:cat>
          <c:val>
            <c:numRef>
              <c:f>'W&amp;L_SCP_sex_HH'!$H$3:$H$7</c:f>
              <c:numCache>
                <c:formatCode>0.0%</c:formatCode>
                <c:ptCount val="5"/>
                <c:pt idx="0">
                  <c:v>6.0107216109986032E-2</c:v>
                </c:pt>
                <c:pt idx="1">
                  <c:v>8.8479992690342138E-2</c:v>
                </c:pt>
                <c:pt idx="2">
                  <c:v>0.69545727099280463</c:v>
                </c:pt>
                <c:pt idx="3">
                  <c:v>0.12358727042750653</c:v>
                </c:pt>
                <c:pt idx="4">
                  <c:v>3.2368249779360675E-2</c:v>
                </c:pt>
              </c:numCache>
            </c:numRef>
          </c:val>
          <c:extLst>
            <c:ext xmlns:c16="http://schemas.microsoft.com/office/drawing/2014/chart" uri="{C3380CC4-5D6E-409C-BE32-E72D297353CC}">
              <c16:uniqueId val="{00000002-0170-41C4-A43B-A63E03B6882F}"/>
            </c:ext>
          </c:extLst>
        </c:ser>
        <c:dLbls>
          <c:showLegendKey val="0"/>
          <c:showVal val="0"/>
          <c:showCatName val="0"/>
          <c:showSerName val="0"/>
          <c:showPercent val="0"/>
          <c:showBubbleSize val="0"/>
        </c:dLbls>
        <c:gapWidth val="219"/>
        <c:overlap val="-27"/>
        <c:axId val="1576891504"/>
        <c:axId val="1297352768"/>
      </c:barChart>
      <c:catAx>
        <c:axId val="1576891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7352768"/>
        <c:crosses val="autoZero"/>
        <c:auto val="1"/>
        <c:lblAlgn val="ctr"/>
        <c:lblOffset val="100"/>
        <c:noMultiLvlLbl val="0"/>
      </c:catAx>
      <c:valAx>
        <c:axId val="129735276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6891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3"/>
          <c:order val="0"/>
          <c:tx>
            <c:strRef>
              <c:f>'W&amp;L_edu'!$C$2</c:f>
              <c:strCache>
                <c:ptCount val="1"/>
                <c:pt idx="0">
                  <c:v>Primary</c:v>
                </c:pt>
              </c:strCache>
            </c:strRef>
          </c:tx>
          <c:spPr>
            <a:solidFill>
              <a:schemeClr val="accent1">
                <a:lumMod val="60000"/>
              </a:schemeClr>
            </a:solidFill>
            <a:ln>
              <a:noFill/>
            </a:ln>
            <a:effectLst/>
          </c:spPr>
          <c:invertIfNegative val="0"/>
          <c:cat>
            <c:strRef>
              <c:f>'W&amp;L_edu'!$B$3:$B$7</c:f>
              <c:strCache>
                <c:ptCount val="5"/>
                <c:pt idx="0">
                  <c:v>-10%+</c:v>
                </c:pt>
                <c:pt idx="1">
                  <c:v>-1% - -10%</c:v>
                </c:pt>
                <c:pt idx="2">
                  <c:v>No change </c:v>
                </c:pt>
                <c:pt idx="3">
                  <c:v>+1% - +10%</c:v>
                </c:pt>
                <c:pt idx="4">
                  <c:v>+10%+</c:v>
                </c:pt>
              </c:strCache>
            </c:strRef>
          </c:cat>
          <c:val>
            <c:numRef>
              <c:f>'W&amp;L_edu'!$J$3:$J$7</c:f>
              <c:numCache>
                <c:formatCode>0.0%</c:formatCode>
                <c:ptCount val="5"/>
                <c:pt idx="0">
                  <c:v>5.0033357232173878E-2</c:v>
                </c:pt>
                <c:pt idx="1">
                  <c:v>7.3074357135986631E-2</c:v>
                </c:pt>
                <c:pt idx="2">
                  <c:v>0.60730228466996694</c:v>
                </c:pt>
                <c:pt idx="3">
                  <c:v>0.1738485107988722</c:v>
                </c:pt>
                <c:pt idx="4">
                  <c:v>9.5741490163000334E-2</c:v>
                </c:pt>
              </c:numCache>
            </c:numRef>
          </c:val>
          <c:extLst>
            <c:ext xmlns:c16="http://schemas.microsoft.com/office/drawing/2014/chart" uri="{C3380CC4-5D6E-409C-BE32-E72D297353CC}">
              <c16:uniqueId val="{00000000-495C-4C03-88CF-80C4984C5692}"/>
            </c:ext>
          </c:extLst>
        </c:ser>
        <c:ser>
          <c:idx val="4"/>
          <c:order val="1"/>
          <c:tx>
            <c:strRef>
              <c:f>'W&amp;L_edu'!$D$2</c:f>
              <c:strCache>
                <c:ptCount val="1"/>
                <c:pt idx="0">
                  <c:v>Lower sec.</c:v>
                </c:pt>
              </c:strCache>
            </c:strRef>
          </c:tx>
          <c:spPr>
            <a:solidFill>
              <a:schemeClr val="accent3">
                <a:lumMod val="60000"/>
              </a:schemeClr>
            </a:solidFill>
            <a:ln>
              <a:noFill/>
            </a:ln>
            <a:effectLst/>
          </c:spPr>
          <c:invertIfNegative val="0"/>
          <c:cat>
            <c:strRef>
              <c:f>'W&amp;L_edu'!$B$3:$B$7</c:f>
              <c:strCache>
                <c:ptCount val="5"/>
                <c:pt idx="0">
                  <c:v>-10%+</c:v>
                </c:pt>
                <c:pt idx="1">
                  <c:v>-1% - -10%</c:v>
                </c:pt>
                <c:pt idx="2">
                  <c:v>No change </c:v>
                </c:pt>
                <c:pt idx="3">
                  <c:v>+1% - +10%</c:v>
                </c:pt>
                <c:pt idx="4">
                  <c:v>+10%+</c:v>
                </c:pt>
              </c:strCache>
            </c:strRef>
          </c:cat>
          <c:val>
            <c:numRef>
              <c:f>'W&amp;L_edu'!$K$3:$K$7</c:f>
              <c:numCache>
                <c:formatCode>0.0%</c:formatCode>
                <c:ptCount val="5"/>
                <c:pt idx="0">
                  <c:v>5.0366490546305681E-2</c:v>
                </c:pt>
                <c:pt idx="1">
                  <c:v>5.9290936888769762E-2</c:v>
                </c:pt>
                <c:pt idx="2">
                  <c:v>0.69920994895120248</c:v>
                </c:pt>
                <c:pt idx="3">
                  <c:v>0.12236909414476858</c:v>
                </c:pt>
                <c:pt idx="4">
                  <c:v>6.8763529468953491E-2</c:v>
                </c:pt>
              </c:numCache>
            </c:numRef>
          </c:val>
          <c:extLst>
            <c:ext xmlns:c16="http://schemas.microsoft.com/office/drawing/2014/chart" uri="{C3380CC4-5D6E-409C-BE32-E72D297353CC}">
              <c16:uniqueId val="{00000001-495C-4C03-88CF-80C4984C5692}"/>
            </c:ext>
          </c:extLst>
        </c:ser>
        <c:ser>
          <c:idx val="0"/>
          <c:order val="2"/>
          <c:tx>
            <c:strRef>
              <c:f>'W&amp;L_edu'!$E$2</c:f>
              <c:strCache>
                <c:ptCount val="1"/>
                <c:pt idx="0">
                  <c:v>Upper sec.</c:v>
                </c:pt>
              </c:strCache>
            </c:strRef>
          </c:tx>
          <c:spPr>
            <a:solidFill>
              <a:schemeClr val="accent1"/>
            </a:solidFill>
            <a:ln>
              <a:noFill/>
            </a:ln>
            <a:effectLst/>
          </c:spPr>
          <c:invertIfNegative val="0"/>
          <c:cat>
            <c:strRef>
              <c:f>'W&amp;L_edu'!$B$3:$B$7</c:f>
              <c:strCache>
                <c:ptCount val="5"/>
                <c:pt idx="0">
                  <c:v>-10%+</c:v>
                </c:pt>
                <c:pt idx="1">
                  <c:v>-1% - -10%</c:v>
                </c:pt>
                <c:pt idx="2">
                  <c:v>No change </c:v>
                </c:pt>
                <c:pt idx="3">
                  <c:v>+1% - +10%</c:v>
                </c:pt>
                <c:pt idx="4">
                  <c:v>+10%+</c:v>
                </c:pt>
              </c:strCache>
            </c:strRef>
          </c:cat>
          <c:val>
            <c:numRef>
              <c:f>'W&amp;L_edu'!$L$3:$L$7</c:f>
              <c:numCache>
                <c:formatCode>0.0%</c:formatCode>
                <c:ptCount val="5"/>
                <c:pt idx="0">
                  <c:v>7.6217050805759398E-2</c:v>
                </c:pt>
                <c:pt idx="1">
                  <c:v>6.1974567005262625E-2</c:v>
                </c:pt>
                <c:pt idx="2">
                  <c:v>0.71762962118188167</c:v>
                </c:pt>
                <c:pt idx="3">
                  <c:v>0.10798791050514482</c:v>
                </c:pt>
                <c:pt idx="4">
                  <c:v>3.6190850501951435E-2</c:v>
                </c:pt>
              </c:numCache>
            </c:numRef>
          </c:val>
          <c:extLst>
            <c:ext xmlns:c16="http://schemas.microsoft.com/office/drawing/2014/chart" uri="{C3380CC4-5D6E-409C-BE32-E72D297353CC}">
              <c16:uniqueId val="{00000002-495C-4C03-88CF-80C4984C5692}"/>
            </c:ext>
          </c:extLst>
        </c:ser>
        <c:ser>
          <c:idx val="1"/>
          <c:order val="3"/>
          <c:tx>
            <c:strRef>
              <c:f>'W&amp;L_edu'!$F$2</c:f>
              <c:strCache>
                <c:ptCount val="1"/>
                <c:pt idx="0">
                  <c:v>Tertiary</c:v>
                </c:pt>
              </c:strCache>
            </c:strRef>
          </c:tx>
          <c:spPr>
            <a:solidFill>
              <a:schemeClr val="accent3"/>
            </a:solidFill>
            <a:ln>
              <a:noFill/>
            </a:ln>
            <a:effectLst/>
          </c:spPr>
          <c:invertIfNegative val="0"/>
          <c:cat>
            <c:strRef>
              <c:f>'W&amp;L_edu'!$B$3:$B$7</c:f>
              <c:strCache>
                <c:ptCount val="5"/>
                <c:pt idx="0">
                  <c:v>-10%+</c:v>
                </c:pt>
                <c:pt idx="1">
                  <c:v>-1% - -10%</c:v>
                </c:pt>
                <c:pt idx="2">
                  <c:v>No change </c:v>
                </c:pt>
                <c:pt idx="3">
                  <c:v>+1% - +10%</c:v>
                </c:pt>
                <c:pt idx="4">
                  <c:v>+10%+</c:v>
                </c:pt>
              </c:strCache>
            </c:strRef>
          </c:cat>
          <c:val>
            <c:numRef>
              <c:f>'W&amp;L_edu'!$M$3:$M$7</c:f>
              <c:numCache>
                <c:formatCode>0.0%</c:formatCode>
                <c:ptCount val="5"/>
                <c:pt idx="0">
                  <c:v>7.2277332882767317E-2</c:v>
                </c:pt>
                <c:pt idx="1">
                  <c:v>7.9660394897910172E-2</c:v>
                </c:pt>
                <c:pt idx="2">
                  <c:v>0.71281224462195925</c:v>
                </c:pt>
                <c:pt idx="3">
                  <c:v>0.10336506709600091</c:v>
                </c:pt>
                <c:pt idx="4">
                  <c:v>3.1884960501362414E-2</c:v>
                </c:pt>
              </c:numCache>
            </c:numRef>
          </c:val>
          <c:extLst>
            <c:ext xmlns:c16="http://schemas.microsoft.com/office/drawing/2014/chart" uri="{C3380CC4-5D6E-409C-BE32-E72D297353CC}">
              <c16:uniqueId val="{00000003-495C-4C03-88CF-80C4984C5692}"/>
            </c:ext>
          </c:extLst>
        </c:ser>
        <c:ser>
          <c:idx val="2"/>
          <c:order val="4"/>
          <c:tx>
            <c:strRef>
              <c:f>'W&amp;L_edu'!$G$2</c:f>
              <c:strCache>
                <c:ptCount val="1"/>
                <c:pt idx="0">
                  <c:v>Total</c:v>
                </c:pt>
              </c:strCache>
            </c:strRef>
          </c:tx>
          <c:spPr>
            <a:solidFill>
              <a:schemeClr val="accent5"/>
            </a:solidFill>
            <a:ln>
              <a:noFill/>
            </a:ln>
            <a:effectLst/>
          </c:spPr>
          <c:invertIfNegative val="0"/>
          <c:cat>
            <c:strRef>
              <c:f>'W&amp;L_edu'!$B$3:$B$7</c:f>
              <c:strCache>
                <c:ptCount val="5"/>
                <c:pt idx="0">
                  <c:v>-10%+</c:v>
                </c:pt>
                <c:pt idx="1">
                  <c:v>-1% - -10%</c:v>
                </c:pt>
                <c:pt idx="2">
                  <c:v>No change </c:v>
                </c:pt>
                <c:pt idx="3">
                  <c:v>+1% - +10%</c:v>
                </c:pt>
                <c:pt idx="4">
                  <c:v>+10%+</c:v>
                </c:pt>
              </c:strCache>
            </c:strRef>
          </c:cat>
          <c:val>
            <c:numRef>
              <c:f>'W&amp;L_edu'!$N$3:$N$7</c:f>
              <c:numCache>
                <c:formatCode>0.0%</c:formatCode>
                <c:ptCount val="5"/>
                <c:pt idx="0">
                  <c:v>6.3299317412505912E-2</c:v>
                </c:pt>
                <c:pt idx="1">
                  <c:v>6.757534131076226E-2</c:v>
                </c:pt>
                <c:pt idx="2">
                  <c:v>0.69524755532955707</c:v>
                </c:pt>
                <c:pt idx="3">
                  <c:v>0.1203365178971517</c:v>
                </c:pt>
                <c:pt idx="4">
                  <c:v>5.3541268050023023E-2</c:v>
                </c:pt>
              </c:numCache>
            </c:numRef>
          </c:val>
          <c:extLst>
            <c:ext xmlns:c16="http://schemas.microsoft.com/office/drawing/2014/chart" uri="{C3380CC4-5D6E-409C-BE32-E72D297353CC}">
              <c16:uniqueId val="{00000004-495C-4C03-88CF-80C4984C5692}"/>
            </c:ext>
          </c:extLst>
        </c:ser>
        <c:dLbls>
          <c:showLegendKey val="0"/>
          <c:showVal val="0"/>
          <c:showCatName val="0"/>
          <c:showSerName val="0"/>
          <c:showPercent val="0"/>
          <c:showBubbleSize val="0"/>
        </c:dLbls>
        <c:gapWidth val="219"/>
        <c:overlap val="-27"/>
        <c:axId val="1576891504"/>
        <c:axId val="1297352768"/>
      </c:barChart>
      <c:catAx>
        <c:axId val="1576891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97352768"/>
        <c:crosses val="autoZero"/>
        <c:auto val="1"/>
        <c:lblAlgn val="ctr"/>
        <c:lblOffset val="100"/>
        <c:noMultiLvlLbl val="0"/>
      </c:catAx>
      <c:valAx>
        <c:axId val="129735276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68915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'Quintile impacts'!$B$2</c:f>
              <c:strCache>
                <c:ptCount val="1"/>
                <c:pt idx="0">
                  <c:v>SCP only</c:v>
                </c:pt>
              </c:strCache>
            </c:strRef>
          </c:tx>
          <c:spPr>
            <a:solidFill>
              <a:schemeClr val="accent3"/>
            </a:solidFill>
            <a:ln>
              <a:noFill/>
            </a:ln>
            <a:effectLst/>
          </c:spPr>
          <c:invertIfNegative val="0"/>
          <c:val>
            <c:numRef>
              <c:f>'Quintile impacts'!$B$3:$B$7</c:f>
              <c:numCache>
                <c:formatCode>0.000</c:formatCode>
                <c:ptCount val="5"/>
                <c:pt idx="0">
                  <c:v>-1.7954255428794825</c:v>
                </c:pt>
                <c:pt idx="1">
                  <c:v>6.8015234694339788E-2</c:v>
                </c:pt>
                <c:pt idx="2">
                  <c:v>-5.0263439059827853E-3</c:v>
                </c:pt>
                <c:pt idx="3">
                  <c:v>-3.7145293678898419E-2</c:v>
                </c:pt>
                <c:pt idx="4">
                  <c:v>-1.3152821430578827</c:v>
                </c:pt>
              </c:numCache>
            </c:numRef>
          </c:val>
          <c:extLst>
            <c:ext xmlns:c16="http://schemas.microsoft.com/office/drawing/2014/chart" uri="{C3380CC4-5D6E-409C-BE32-E72D297353CC}">
              <c16:uniqueId val="{00000000-E1BD-4D9A-8D40-C917CE5729F8}"/>
            </c:ext>
          </c:extLst>
        </c:ser>
        <c:ser>
          <c:idx val="0"/>
          <c:order val="1"/>
          <c:tx>
            <c:strRef>
              <c:f>'Quintile impacts'!$C$2</c:f>
              <c:strCache>
                <c:ptCount val="1"/>
                <c:pt idx="0">
                  <c:v>Total Pension income</c:v>
                </c:pt>
              </c:strCache>
            </c:strRef>
          </c:tx>
          <c:spPr>
            <a:solidFill>
              <a:schemeClr val="accent1"/>
            </a:solidFill>
            <a:ln>
              <a:noFill/>
            </a:ln>
            <a:effectLst/>
          </c:spPr>
          <c:invertIfNegative val="0"/>
          <c:val>
            <c:numRef>
              <c:f>'Quintile impacts'!$C$3:$C$7</c:f>
              <c:numCache>
                <c:formatCode>0.000</c:formatCode>
                <c:ptCount val="5"/>
                <c:pt idx="0">
                  <c:v>-1.7723697679859085</c:v>
                </c:pt>
                <c:pt idx="1">
                  <c:v>7.205680602307267E-2</c:v>
                </c:pt>
                <c:pt idx="2">
                  <c:v>1.6970035121480577E-2</c:v>
                </c:pt>
                <c:pt idx="3">
                  <c:v>-9.2616682141995893E-4</c:v>
                </c:pt>
                <c:pt idx="4">
                  <c:v>-1.0767616652764742</c:v>
                </c:pt>
              </c:numCache>
            </c:numRef>
          </c:val>
          <c:extLst>
            <c:ext xmlns:c16="http://schemas.microsoft.com/office/drawing/2014/chart" uri="{C3380CC4-5D6E-409C-BE32-E72D297353CC}">
              <c16:uniqueId val="{00000001-E1BD-4D9A-8D40-C917CE5729F8}"/>
            </c:ext>
          </c:extLst>
        </c:ser>
        <c:dLbls>
          <c:showLegendKey val="0"/>
          <c:showVal val="0"/>
          <c:showCatName val="0"/>
          <c:showSerName val="0"/>
          <c:showPercent val="0"/>
          <c:showBubbleSize val="0"/>
        </c:dLbls>
        <c:gapWidth val="219"/>
        <c:overlap val="-27"/>
        <c:axId val="1156863951"/>
        <c:axId val="1156868271"/>
      </c:barChart>
      <c:catAx>
        <c:axId val="1156863951"/>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E" dirty="0"/>
                  <a:t>Income Quintile</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56868271"/>
        <c:crosses val="autoZero"/>
        <c:auto val="1"/>
        <c:lblAlgn val="ctr"/>
        <c:lblOffset val="100"/>
        <c:noMultiLvlLbl val="0"/>
      </c:catAx>
      <c:valAx>
        <c:axId val="115686827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568639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4979199028692836E-2"/>
          <c:y val="5.2494182907987567E-2"/>
          <c:w val="0.90007749031371076"/>
          <c:h val="0.7577442713277861"/>
        </c:manualLayout>
      </c:layout>
      <c:barChart>
        <c:barDir val="col"/>
        <c:grouping val="clustered"/>
        <c:varyColors val="0"/>
        <c:ser>
          <c:idx val="0"/>
          <c:order val="0"/>
          <c:tx>
            <c:strRef>
              <c:f>'W&amp;L_incPriv_sex_ind'!$F$2</c:f>
              <c:strCache>
                <c:ptCount val="1"/>
                <c:pt idx="0">
                  <c:v>Male</c:v>
                </c:pt>
              </c:strCache>
            </c:strRef>
          </c:tx>
          <c:spPr>
            <a:solidFill>
              <a:schemeClr val="accent1"/>
            </a:solidFill>
            <a:ln>
              <a:noFill/>
            </a:ln>
            <a:effectLst/>
          </c:spPr>
          <c:invertIfNegative val="0"/>
          <c:cat>
            <c:strRef>
              <c:f>'W&amp;L_incPriv_sex_ind'!$B$3:$B$7</c:f>
              <c:strCache>
                <c:ptCount val="5"/>
                <c:pt idx="0">
                  <c:v>-10%+</c:v>
                </c:pt>
                <c:pt idx="1">
                  <c:v>-1% - -10%</c:v>
                </c:pt>
                <c:pt idx="2">
                  <c:v>No change </c:v>
                </c:pt>
                <c:pt idx="3">
                  <c:v>+1% - +10%</c:v>
                </c:pt>
                <c:pt idx="4">
                  <c:v>+10%+</c:v>
                </c:pt>
              </c:strCache>
            </c:strRef>
          </c:cat>
          <c:val>
            <c:numRef>
              <c:f>'W&amp;L_incPriv_sex_ind'!$F$3:$F$7</c:f>
              <c:numCache>
                <c:formatCode>0.0%</c:formatCode>
                <c:ptCount val="5"/>
                <c:pt idx="0">
                  <c:v>4.2788612210616396E-2</c:v>
                </c:pt>
                <c:pt idx="1">
                  <c:v>6.8980267550263638E-2</c:v>
                </c:pt>
                <c:pt idx="2">
                  <c:v>0.83851454214331289</c:v>
                </c:pt>
                <c:pt idx="3">
                  <c:v>3.6834172995235462E-2</c:v>
                </c:pt>
                <c:pt idx="4">
                  <c:v>1.2882405100571613E-2</c:v>
                </c:pt>
              </c:numCache>
            </c:numRef>
          </c:val>
          <c:extLst>
            <c:ext xmlns:c16="http://schemas.microsoft.com/office/drawing/2014/chart" uri="{C3380CC4-5D6E-409C-BE32-E72D297353CC}">
              <c16:uniqueId val="{00000000-9676-4C30-A8C2-92B8A292030F}"/>
            </c:ext>
          </c:extLst>
        </c:ser>
        <c:ser>
          <c:idx val="1"/>
          <c:order val="1"/>
          <c:tx>
            <c:strRef>
              <c:f>'W&amp;L_incPriv_sex_ind'!$G$2</c:f>
              <c:strCache>
                <c:ptCount val="1"/>
                <c:pt idx="0">
                  <c:v>Female</c:v>
                </c:pt>
              </c:strCache>
            </c:strRef>
          </c:tx>
          <c:spPr>
            <a:solidFill>
              <a:schemeClr val="accent3"/>
            </a:solidFill>
            <a:ln>
              <a:noFill/>
            </a:ln>
            <a:effectLst/>
          </c:spPr>
          <c:invertIfNegative val="0"/>
          <c:cat>
            <c:strRef>
              <c:f>'W&amp;L_incPriv_sex_ind'!$B$3:$B$7</c:f>
              <c:strCache>
                <c:ptCount val="5"/>
                <c:pt idx="0">
                  <c:v>-10%+</c:v>
                </c:pt>
                <c:pt idx="1">
                  <c:v>-1% - -10%</c:v>
                </c:pt>
                <c:pt idx="2">
                  <c:v>No change </c:v>
                </c:pt>
                <c:pt idx="3">
                  <c:v>+1% - +10%</c:v>
                </c:pt>
                <c:pt idx="4">
                  <c:v>+10%+</c:v>
                </c:pt>
              </c:strCache>
            </c:strRef>
          </c:cat>
          <c:val>
            <c:numRef>
              <c:f>'W&amp;L_incPriv_sex_ind'!$G$3:$G$7</c:f>
              <c:numCache>
                <c:formatCode>0.0%</c:formatCode>
                <c:ptCount val="5"/>
                <c:pt idx="0">
                  <c:v>7.1955544566833424E-2</c:v>
                </c:pt>
                <c:pt idx="1">
                  <c:v>6.8212475800584413E-2</c:v>
                </c:pt>
                <c:pt idx="2">
                  <c:v>0.56255210663813882</c:v>
                </c:pt>
                <c:pt idx="3">
                  <c:v>0.20799945773095868</c:v>
                </c:pt>
                <c:pt idx="4">
                  <c:v>8.9280415263484694E-2</c:v>
                </c:pt>
              </c:numCache>
            </c:numRef>
          </c:val>
          <c:extLst>
            <c:ext xmlns:c16="http://schemas.microsoft.com/office/drawing/2014/chart" uri="{C3380CC4-5D6E-409C-BE32-E72D297353CC}">
              <c16:uniqueId val="{00000001-9676-4C30-A8C2-92B8A292030F}"/>
            </c:ext>
          </c:extLst>
        </c:ser>
        <c:ser>
          <c:idx val="2"/>
          <c:order val="2"/>
          <c:tx>
            <c:strRef>
              <c:f>'W&amp;L_incPriv_sex_ind'!$H$2</c:f>
              <c:strCache>
                <c:ptCount val="1"/>
                <c:pt idx="0">
                  <c:v>Total</c:v>
                </c:pt>
              </c:strCache>
            </c:strRef>
          </c:tx>
          <c:spPr>
            <a:solidFill>
              <a:schemeClr val="accent5"/>
            </a:solidFill>
            <a:ln>
              <a:noFill/>
            </a:ln>
            <a:effectLst/>
          </c:spPr>
          <c:invertIfNegative val="0"/>
          <c:cat>
            <c:strRef>
              <c:f>'W&amp;L_incPriv_sex_ind'!$B$3:$B$7</c:f>
              <c:strCache>
                <c:ptCount val="5"/>
                <c:pt idx="0">
                  <c:v>-10%+</c:v>
                </c:pt>
                <c:pt idx="1">
                  <c:v>-1% - -10%</c:v>
                </c:pt>
                <c:pt idx="2">
                  <c:v>No change </c:v>
                </c:pt>
                <c:pt idx="3">
                  <c:v>+1% - +10%</c:v>
                </c:pt>
                <c:pt idx="4">
                  <c:v>+10%+</c:v>
                </c:pt>
              </c:strCache>
            </c:strRef>
          </c:cat>
          <c:val>
            <c:numRef>
              <c:f>'W&amp;L_incPriv_sex_ind'!$H$3:$H$7</c:f>
              <c:numCache>
                <c:formatCode>0.0%</c:formatCode>
                <c:ptCount val="5"/>
                <c:pt idx="0">
                  <c:v>5.6615851538749547E-2</c:v>
                </c:pt>
                <c:pt idx="1">
                  <c:v>6.8616278627900401E-2</c:v>
                </c:pt>
                <c:pt idx="2">
                  <c:v>0.707688351898071</c:v>
                </c:pt>
                <c:pt idx="3">
                  <c:v>0.11797892033457714</c:v>
                </c:pt>
                <c:pt idx="4">
                  <c:v>4.9100597600701922E-2</c:v>
                </c:pt>
              </c:numCache>
            </c:numRef>
          </c:val>
          <c:extLst>
            <c:ext xmlns:c16="http://schemas.microsoft.com/office/drawing/2014/chart" uri="{C3380CC4-5D6E-409C-BE32-E72D297353CC}">
              <c16:uniqueId val="{00000002-9676-4C30-A8C2-92B8A292030F}"/>
            </c:ext>
          </c:extLst>
        </c:ser>
        <c:dLbls>
          <c:showLegendKey val="0"/>
          <c:showVal val="0"/>
          <c:showCatName val="0"/>
          <c:showSerName val="0"/>
          <c:showPercent val="0"/>
          <c:showBubbleSize val="0"/>
        </c:dLbls>
        <c:gapWidth val="219"/>
        <c:overlap val="-27"/>
        <c:axId val="1576891504"/>
        <c:axId val="1297352768"/>
      </c:barChart>
      <c:catAx>
        <c:axId val="1576891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1297352768"/>
        <c:crosses val="autoZero"/>
        <c:auto val="1"/>
        <c:lblAlgn val="ctr"/>
        <c:lblOffset val="100"/>
        <c:noMultiLvlLbl val="0"/>
      </c:catAx>
      <c:valAx>
        <c:axId val="12973527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1576891504"/>
        <c:crosses val="autoZero"/>
        <c:crossBetween val="between"/>
      </c:valAx>
      <c:spPr>
        <a:noFill/>
        <a:ln>
          <a:noFill/>
        </a:ln>
        <a:effectLst/>
      </c:spPr>
    </c:plotArea>
    <c:legend>
      <c:legendPos val="b"/>
      <c:layout>
        <c:manualLayout>
          <c:xMode val="edge"/>
          <c:yMode val="edge"/>
          <c:x val="0.2635799096541504"/>
          <c:y val="0.91450159155637456"/>
          <c:w val="0.50912135983002127"/>
          <c:h val="8.5498408443625398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ysClr val="windowText" lastClr="000000"/>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972766826965422E-2"/>
          <c:y val="5.0870651477843622E-2"/>
          <c:w val="0.90141873205446632"/>
          <c:h val="0.75691407426530699"/>
        </c:manualLayout>
      </c:layout>
      <c:barChart>
        <c:barDir val="col"/>
        <c:grouping val="clustered"/>
        <c:varyColors val="0"/>
        <c:ser>
          <c:idx val="0"/>
          <c:order val="0"/>
          <c:tx>
            <c:strRef>
              <c:f>'W&amp;L_incPriv_sex_HH'!$F$2</c:f>
              <c:strCache>
                <c:ptCount val="1"/>
                <c:pt idx="0">
                  <c:v>Male</c:v>
                </c:pt>
              </c:strCache>
            </c:strRef>
          </c:tx>
          <c:spPr>
            <a:solidFill>
              <a:schemeClr val="accent1"/>
            </a:solidFill>
            <a:ln>
              <a:noFill/>
            </a:ln>
            <a:effectLst/>
          </c:spPr>
          <c:invertIfNegative val="0"/>
          <c:cat>
            <c:strRef>
              <c:f>'W&amp;L_incPriv_sex_HH'!$B$3:$B$7</c:f>
              <c:strCache>
                <c:ptCount val="5"/>
                <c:pt idx="0">
                  <c:v>-10%+</c:v>
                </c:pt>
                <c:pt idx="1">
                  <c:v>-1% - -10%</c:v>
                </c:pt>
                <c:pt idx="2">
                  <c:v>No change </c:v>
                </c:pt>
                <c:pt idx="3">
                  <c:v>+1% - +10%</c:v>
                </c:pt>
                <c:pt idx="4">
                  <c:v>+10%+</c:v>
                </c:pt>
              </c:strCache>
            </c:strRef>
          </c:cat>
          <c:val>
            <c:numRef>
              <c:f>'W&amp;L_incPriv_sex_HH'!$F$3:$F$7</c:f>
              <c:numCache>
                <c:formatCode>0.0%</c:formatCode>
                <c:ptCount val="5"/>
                <c:pt idx="0">
                  <c:v>4.6454775465079395E-2</c:v>
                </c:pt>
                <c:pt idx="1">
                  <c:v>8.11289850730086E-2</c:v>
                </c:pt>
                <c:pt idx="2">
                  <c:v>0.79955055559153376</c:v>
                </c:pt>
                <c:pt idx="3">
                  <c:v>6.011819152138391E-2</c:v>
                </c:pt>
                <c:pt idx="4">
                  <c:v>1.2747492348994282E-2</c:v>
                </c:pt>
              </c:numCache>
            </c:numRef>
          </c:val>
          <c:extLst>
            <c:ext xmlns:c16="http://schemas.microsoft.com/office/drawing/2014/chart" uri="{C3380CC4-5D6E-409C-BE32-E72D297353CC}">
              <c16:uniqueId val="{00000000-8914-4F90-B240-1D0240F83B54}"/>
            </c:ext>
          </c:extLst>
        </c:ser>
        <c:ser>
          <c:idx val="1"/>
          <c:order val="1"/>
          <c:tx>
            <c:strRef>
              <c:f>'W&amp;L_incPriv_sex_HH'!$G$2</c:f>
              <c:strCache>
                <c:ptCount val="1"/>
                <c:pt idx="0">
                  <c:v>Female</c:v>
                </c:pt>
              </c:strCache>
            </c:strRef>
          </c:tx>
          <c:spPr>
            <a:solidFill>
              <a:schemeClr val="accent3"/>
            </a:solidFill>
            <a:ln>
              <a:noFill/>
            </a:ln>
            <a:effectLst/>
          </c:spPr>
          <c:invertIfNegative val="0"/>
          <c:cat>
            <c:strRef>
              <c:f>'W&amp;L_incPriv_sex_HH'!$B$3:$B$7</c:f>
              <c:strCache>
                <c:ptCount val="5"/>
                <c:pt idx="0">
                  <c:v>-10%+</c:v>
                </c:pt>
                <c:pt idx="1">
                  <c:v>-1% - -10%</c:v>
                </c:pt>
                <c:pt idx="2">
                  <c:v>No change </c:v>
                </c:pt>
                <c:pt idx="3">
                  <c:v>+1% - +10%</c:v>
                </c:pt>
                <c:pt idx="4">
                  <c:v>+10%+</c:v>
                </c:pt>
              </c:strCache>
            </c:strRef>
          </c:cat>
          <c:val>
            <c:numRef>
              <c:f>'W&amp;L_incPriv_sex_HH'!$G$3:$G$7</c:f>
              <c:numCache>
                <c:formatCode>0.0%</c:formatCode>
                <c:ptCount val="5"/>
                <c:pt idx="0">
                  <c:v>6.2802351607406506E-2</c:v>
                </c:pt>
                <c:pt idx="1">
                  <c:v>0.10067327979478945</c:v>
                </c:pt>
                <c:pt idx="2">
                  <c:v>0.59109222389586324</c:v>
                </c:pt>
                <c:pt idx="3">
                  <c:v>0.1940050405753232</c:v>
                </c:pt>
                <c:pt idx="4">
                  <c:v>5.1427104126617613E-2</c:v>
                </c:pt>
              </c:numCache>
            </c:numRef>
          </c:val>
          <c:extLst>
            <c:ext xmlns:c16="http://schemas.microsoft.com/office/drawing/2014/chart" uri="{C3380CC4-5D6E-409C-BE32-E72D297353CC}">
              <c16:uniqueId val="{00000001-8914-4F90-B240-1D0240F83B54}"/>
            </c:ext>
          </c:extLst>
        </c:ser>
        <c:ser>
          <c:idx val="2"/>
          <c:order val="2"/>
          <c:tx>
            <c:strRef>
              <c:f>'W&amp;L_incPriv_sex_HH'!$H$2</c:f>
              <c:strCache>
                <c:ptCount val="1"/>
                <c:pt idx="0">
                  <c:v>Total</c:v>
                </c:pt>
              </c:strCache>
            </c:strRef>
          </c:tx>
          <c:spPr>
            <a:solidFill>
              <a:schemeClr val="accent5"/>
            </a:solidFill>
            <a:ln>
              <a:noFill/>
            </a:ln>
            <a:effectLst/>
          </c:spPr>
          <c:invertIfNegative val="0"/>
          <c:cat>
            <c:strRef>
              <c:f>'W&amp;L_incPriv_sex_HH'!$B$3:$B$7</c:f>
              <c:strCache>
                <c:ptCount val="5"/>
                <c:pt idx="0">
                  <c:v>-10%+</c:v>
                </c:pt>
                <c:pt idx="1">
                  <c:v>-1% - -10%</c:v>
                </c:pt>
                <c:pt idx="2">
                  <c:v>No change </c:v>
                </c:pt>
                <c:pt idx="3">
                  <c:v>+1% - +10%</c:v>
                </c:pt>
                <c:pt idx="4">
                  <c:v>+10%+</c:v>
                </c:pt>
              </c:strCache>
            </c:strRef>
          </c:cat>
          <c:val>
            <c:numRef>
              <c:f>'W&amp;L_incPriv_sex_HH'!$H$3:$H$7</c:f>
              <c:numCache>
                <c:formatCode>0.0%</c:formatCode>
                <c:ptCount val="5"/>
                <c:pt idx="0">
                  <c:v>5.4210638992537162E-2</c:v>
                </c:pt>
                <c:pt idx="1">
                  <c:v>9.0401484022260614E-2</c:v>
                </c:pt>
                <c:pt idx="2">
                  <c:v>0.70065061117671656</c:v>
                </c:pt>
                <c:pt idx="3">
                  <c:v>0.12363880891095803</c:v>
                </c:pt>
                <c:pt idx="4">
                  <c:v>3.1098456897527639E-2</c:v>
                </c:pt>
              </c:numCache>
            </c:numRef>
          </c:val>
          <c:extLst>
            <c:ext xmlns:c16="http://schemas.microsoft.com/office/drawing/2014/chart" uri="{C3380CC4-5D6E-409C-BE32-E72D297353CC}">
              <c16:uniqueId val="{00000002-8914-4F90-B240-1D0240F83B54}"/>
            </c:ext>
          </c:extLst>
        </c:ser>
        <c:dLbls>
          <c:showLegendKey val="0"/>
          <c:showVal val="0"/>
          <c:showCatName val="0"/>
          <c:showSerName val="0"/>
          <c:showPercent val="0"/>
          <c:showBubbleSize val="0"/>
        </c:dLbls>
        <c:gapWidth val="219"/>
        <c:overlap val="-27"/>
        <c:axId val="1576891504"/>
        <c:axId val="1297352768"/>
      </c:barChart>
      <c:catAx>
        <c:axId val="1576891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1297352768"/>
        <c:crosses val="autoZero"/>
        <c:auto val="1"/>
        <c:lblAlgn val="ctr"/>
        <c:lblOffset val="100"/>
        <c:noMultiLvlLbl val="0"/>
      </c:catAx>
      <c:valAx>
        <c:axId val="12973527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crossAx val="1576891504"/>
        <c:crosses val="autoZero"/>
        <c:crossBetween val="between"/>
      </c:valAx>
      <c:spPr>
        <a:noFill/>
        <a:ln>
          <a:noFill/>
        </a:ln>
        <a:effectLst/>
      </c:spPr>
    </c:plotArea>
    <c:legend>
      <c:legendPos val="b"/>
      <c:layout>
        <c:manualLayout>
          <c:xMode val="edge"/>
          <c:yMode val="edge"/>
          <c:x val="0.28688756187355774"/>
          <c:y val="0.91714587222988875"/>
          <c:w val="0.45978192323275036"/>
          <c:h val="8.2854127770111211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E27662-D928-479B-93E3-5C612372B31D}" type="datetimeFigureOut">
              <a:rPr lang="en-IE" smtClean="0"/>
              <a:t>12/06/2024</a:t>
            </a:fld>
            <a:endParaRPr lang="en-IE"/>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DF8E5C-0588-486F-B2D7-F242F3F71D76}" type="slidenum">
              <a:rPr lang="en-IE" smtClean="0"/>
              <a:t>‹#›</a:t>
            </a:fld>
            <a:endParaRPr lang="en-IE"/>
          </a:p>
        </p:txBody>
      </p:sp>
    </p:spTree>
    <p:extLst>
      <p:ext uri="{BB962C8B-B14F-4D97-AF65-F5344CB8AC3E}">
        <p14:creationId xmlns:p14="http://schemas.microsoft.com/office/powerpoint/2010/main" val="3386997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Homemakers scheme: Specifically for a child under 12 or for a person over 12 who is incapacitated and needs full-time care.</a:t>
            </a:r>
          </a:p>
          <a:p>
            <a:endParaRPr lang="en-IE" dirty="0"/>
          </a:p>
        </p:txBody>
      </p:sp>
      <p:sp>
        <p:nvSpPr>
          <p:cNvPr id="4" name="Slide Number Placeholder 3"/>
          <p:cNvSpPr>
            <a:spLocks noGrp="1"/>
          </p:cNvSpPr>
          <p:nvPr>
            <p:ph type="sldNum" sz="quarter" idx="5"/>
          </p:nvPr>
        </p:nvSpPr>
        <p:spPr/>
        <p:txBody>
          <a:bodyPr/>
          <a:lstStyle/>
          <a:p>
            <a:fld id="{39DF8E5C-0588-486F-B2D7-F242F3F71D76}" type="slidenum">
              <a:rPr lang="en-IE" smtClean="0"/>
              <a:t>3</a:t>
            </a:fld>
            <a:endParaRPr lang="en-IE"/>
          </a:p>
        </p:txBody>
      </p:sp>
    </p:spTree>
    <p:extLst>
      <p:ext uri="{BB962C8B-B14F-4D97-AF65-F5344CB8AC3E}">
        <p14:creationId xmlns:p14="http://schemas.microsoft.com/office/powerpoint/2010/main" val="762629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 - Don’t forget to mention that these are projected figures </a:t>
            </a:r>
          </a:p>
          <a:p>
            <a:r>
              <a:rPr lang="en-IE" dirty="0"/>
              <a:t>-  Including 0 except for average private pensions </a:t>
            </a:r>
          </a:p>
        </p:txBody>
      </p:sp>
      <p:sp>
        <p:nvSpPr>
          <p:cNvPr id="4" name="Slide Number Placeholder 3"/>
          <p:cNvSpPr>
            <a:spLocks noGrp="1"/>
          </p:cNvSpPr>
          <p:nvPr>
            <p:ph type="sldNum" sz="quarter" idx="5"/>
          </p:nvPr>
        </p:nvSpPr>
        <p:spPr/>
        <p:txBody>
          <a:bodyPr/>
          <a:lstStyle/>
          <a:p>
            <a:fld id="{39DF8E5C-0588-486F-B2D7-F242F3F71D76}" type="slidenum">
              <a:rPr lang="en-IE" smtClean="0"/>
              <a:t>19</a:t>
            </a:fld>
            <a:endParaRPr lang="en-IE"/>
          </a:p>
        </p:txBody>
      </p:sp>
    </p:spTree>
    <p:extLst>
      <p:ext uri="{BB962C8B-B14F-4D97-AF65-F5344CB8AC3E}">
        <p14:creationId xmlns:p14="http://schemas.microsoft.com/office/powerpoint/2010/main" val="2120769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-30% of women will see an increase as opposed to just 5% of men</a:t>
            </a:r>
          </a:p>
          <a:p>
            <a:pPr marL="171450" indent="-171450">
              <a:buFontTx/>
              <a:buChar char="-"/>
            </a:pPr>
            <a:r>
              <a:rPr lang="en-IE" dirty="0"/>
              <a:t>A non-trivial tenth of women will see an increase of 10% or more</a:t>
            </a:r>
          </a:p>
          <a:p>
            <a:pPr marL="171450" indent="-171450">
              <a:buFontTx/>
              <a:buChar char="-"/>
            </a:pPr>
            <a:r>
              <a:rPr lang="en-IE" dirty="0"/>
              <a:t>We don’t show results for private pensions due to the results being almost unchanged – most people with private pensions are in the no-change category </a:t>
            </a:r>
          </a:p>
          <a:p>
            <a:pPr marL="171450" indent="-171450">
              <a:buFontTx/>
              <a:buChar char="-"/>
            </a:pPr>
            <a:r>
              <a:rPr lang="en-IE" dirty="0"/>
              <a:t>Slight rise in losses at couple income – 11% of men to 13% and 14% of women to 17%</a:t>
            </a:r>
          </a:p>
          <a:p>
            <a:pPr marL="171450" indent="-171450">
              <a:buFontTx/>
              <a:buChar char="-"/>
            </a:pPr>
            <a:r>
              <a:rPr lang="en-IE" dirty="0"/>
              <a:t>Some larger gains of women are reduced due to losses from their male partners </a:t>
            </a:r>
          </a:p>
          <a:p>
            <a:pPr marL="171450" indent="-171450">
              <a:buFontTx/>
              <a:buChar char="-"/>
            </a:pPr>
            <a:endParaRPr lang="en-IE" dirty="0"/>
          </a:p>
          <a:p>
            <a:pPr marL="171450" indent="-171450">
              <a:buFontTx/>
              <a:buChar char="-"/>
            </a:pPr>
            <a:r>
              <a:rPr lang="en-IE" dirty="0"/>
              <a:t>*point out the no change category are those getting the maximum rate under both approaches….</a:t>
            </a:r>
          </a:p>
        </p:txBody>
      </p:sp>
      <p:sp>
        <p:nvSpPr>
          <p:cNvPr id="4" name="Slide Number Placeholder 3"/>
          <p:cNvSpPr>
            <a:spLocks noGrp="1"/>
          </p:cNvSpPr>
          <p:nvPr>
            <p:ph type="sldNum" sz="quarter" idx="5"/>
          </p:nvPr>
        </p:nvSpPr>
        <p:spPr/>
        <p:txBody>
          <a:bodyPr/>
          <a:lstStyle/>
          <a:p>
            <a:fld id="{39DF8E5C-0588-486F-B2D7-F242F3F71D76}" type="slidenum">
              <a:rPr lang="en-IE" smtClean="0"/>
              <a:t>22</a:t>
            </a:fld>
            <a:endParaRPr lang="en-IE"/>
          </a:p>
        </p:txBody>
      </p:sp>
    </p:spTree>
    <p:extLst>
      <p:ext uri="{BB962C8B-B14F-4D97-AF65-F5344CB8AC3E}">
        <p14:creationId xmlns:p14="http://schemas.microsoft.com/office/powerpoint/2010/main" val="40144447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What’s going on here? While a lot more women get the max rate (up from 54 to 75%) at an overall level the SPC average rate has fallen by €2/0.8%. So the gains of these women are offset by partner losses, or by losses by other women who benefitted from the generosity of the YAM…..</a:t>
            </a:r>
          </a:p>
          <a:p>
            <a:r>
              <a:rPr lang="en-IE" dirty="0"/>
              <a:t>*Impacts are very small! Not possible to break them down more due to small sample sizes but important to note that small numbers may lose substantially -  the SNCP cushions this a bit though….</a:t>
            </a:r>
          </a:p>
        </p:txBody>
      </p:sp>
      <p:sp>
        <p:nvSpPr>
          <p:cNvPr id="4" name="Slide Number Placeholder 3"/>
          <p:cNvSpPr>
            <a:spLocks noGrp="1"/>
          </p:cNvSpPr>
          <p:nvPr>
            <p:ph type="sldNum" sz="quarter" idx="5"/>
          </p:nvPr>
        </p:nvSpPr>
        <p:spPr/>
        <p:txBody>
          <a:bodyPr/>
          <a:lstStyle/>
          <a:p>
            <a:fld id="{39DF8E5C-0588-486F-B2D7-F242F3F71D76}" type="slidenum">
              <a:rPr lang="en-IE" smtClean="0"/>
              <a:t>24</a:t>
            </a:fld>
            <a:endParaRPr lang="en-IE"/>
          </a:p>
        </p:txBody>
      </p:sp>
    </p:spTree>
    <p:extLst>
      <p:ext uri="{BB962C8B-B14F-4D97-AF65-F5344CB8AC3E}">
        <p14:creationId xmlns:p14="http://schemas.microsoft.com/office/powerpoint/2010/main" val="456556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Overall small fall in average SPC.</a:t>
            </a:r>
          </a:p>
          <a:p>
            <a:r>
              <a:rPr lang="en-IE" dirty="0"/>
              <a:t>No real change in men getting the max/large increase for women</a:t>
            </a:r>
          </a:p>
          <a:p>
            <a:r>
              <a:rPr lang="en-IE" dirty="0"/>
              <a:t>No strong concentration of losses amongst couples.</a:t>
            </a:r>
          </a:p>
          <a:p>
            <a:r>
              <a:rPr lang="en-IE" dirty="0"/>
              <a:t>The TCA will be less </a:t>
            </a:r>
            <a:r>
              <a:rPr lang="en-IE" dirty="0" err="1"/>
              <a:t>generaous</a:t>
            </a:r>
            <a:r>
              <a:rPr lang="en-IE" dirty="0"/>
              <a:t> at all rates below the maximum – that coupled with sharper losses (albeit very small) in the poorest income quintile means government should monitor elderly poverty rates </a:t>
            </a:r>
          </a:p>
          <a:p>
            <a:r>
              <a:rPr lang="en-IE" dirty="0"/>
              <a:t>Our results are affected by the cohort analysed – the negative effect of the 1994 caring restriction will have been particularly felt by this cohort. That, coupled with rising female participation means the positive impact on women will be less likely with future cohorts. </a:t>
            </a:r>
          </a:p>
          <a:p>
            <a:r>
              <a:rPr lang="en-IE" dirty="0"/>
              <a:t>Will the full move to TCA help close the gender pension gap? Slightly (Whelan et al 2019 paper finding women more likely to get &lt; the max) but this is mainly driven by occupational/private pension gaps.</a:t>
            </a:r>
          </a:p>
        </p:txBody>
      </p:sp>
      <p:sp>
        <p:nvSpPr>
          <p:cNvPr id="4" name="Slide Number Placeholder 3"/>
          <p:cNvSpPr>
            <a:spLocks noGrp="1"/>
          </p:cNvSpPr>
          <p:nvPr>
            <p:ph type="sldNum" sz="quarter" idx="5"/>
          </p:nvPr>
        </p:nvSpPr>
        <p:spPr/>
        <p:txBody>
          <a:bodyPr/>
          <a:lstStyle/>
          <a:p>
            <a:fld id="{39DF8E5C-0588-486F-B2D7-F242F3F71D76}" type="slidenum">
              <a:rPr lang="en-IE" smtClean="0"/>
              <a:t>25</a:t>
            </a:fld>
            <a:endParaRPr lang="en-IE"/>
          </a:p>
        </p:txBody>
      </p:sp>
    </p:spTree>
    <p:extLst>
      <p:ext uri="{BB962C8B-B14F-4D97-AF65-F5344CB8AC3E}">
        <p14:creationId xmlns:p14="http://schemas.microsoft.com/office/powerpoint/2010/main" val="297881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Meanwhile further reforms are ongoing that should lead to higher SPC coverage – long term carers scheme; ability to continue working and paying PRSI past traditional SPA and autoenrolment into pensions…..</a:t>
            </a:r>
          </a:p>
        </p:txBody>
      </p:sp>
      <p:sp>
        <p:nvSpPr>
          <p:cNvPr id="4" name="Slide Number Placeholder 3"/>
          <p:cNvSpPr>
            <a:spLocks noGrp="1"/>
          </p:cNvSpPr>
          <p:nvPr>
            <p:ph type="sldNum" sz="quarter" idx="5"/>
          </p:nvPr>
        </p:nvSpPr>
        <p:spPr/>
        <p:txBody>
          <a:bodyPr/>
          <a:lstStyle/>
          <a:p>
            <a:fld id="{39DF8E5C-0588-486F-B2D7-F242F3F71D76}" type="slidenum">
              <a:rPr lang="en-IE" smtClean="0"/>
              <a:t>26</a:t>
            </a:fld>
            <a:endParaRPr lang="en-IE"/>
          </a:p>
        </p:txBody>
      </p:sp>
    </p:spTree>
    <p:extLst>
      <p:ext uri="{BB962C8B-B14F-4D97-AF65-F5344CB8AC3E}">
        <p14:creationId xmlns:p14="http://schemas.microsoft.com/office/powerpoint/2010/main" val="721901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39DF8E5C-0588-486F-B2D7-F242F3F71D76}" type="slidenum">
              <a:rPr lang="en-IE" smtClean="0"/>
              <a:t>29</a:t>
            </a:fld>
            <a:endParaRPr lang="en-IE"/>
          </a:p>
        </p:txBody>
      </p:sp>
    </p:spTree>
    <p:extLst>
      <p:ext uri="{BB962C8B-B14F-4D97-AF65-F5344CB8AC3E}">
        <p14:creationId xmlns:p14="http://schemas.microsoft.com/office/powerpoint/2010/main" val="37290982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 only issue might be unemployed – however, if they are actually disabled they would be still getting credited and if they’re employed they’ll still be getting contributions, with the caveat of the 10 year limit for TCA</a:t>
            </a:r>
            <a:endParaRPr lang="en-IE" dirty="0"/>
          </a:p>
        </p:txBody>
      </p:sp>
      <p:sp>
        <p:nvSpPr>
          <p:cNvPr id="4" name="Slide Number Placeholder 3"/>
          <p:cNvSpPr>
            <a:spLocks noGrp="1"/>
          </p:cNvSpPr>
          <p:nvPr>
            <p:ph type="sldNum" sz="quarter" idx="5"/>
          </p:nvPr>
        </p:nvSpPr>
        <p:spPr/>
        <p:txBody>
          <a:bodyPr/>
          <a:lstStyle/>
          <a:p>
            <a:fld id="{39DF8E5C-0588-486F-B2D7-F242F3F71D76}" type="slidenum">
              <a:rPr lang="en-IE" smtClean="0"/>
              <a:t>30</a:t>
            </a:fld>
            <a:endParaRPr lang="en-IE"/>
          </a:p>
        </p:txBody>
      </p:sp>
    </p:spTree>
    <p:extLst>
      <p:ext uri="{BB962C8B-B14F-4D97-AF65-F5344CB8AC3E}">
        <p14:creationId xmlns:p14="http://schemas.microsoft.com/office/powerpoint/2010/main" val="537524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Change post Budget 2012</a:t>
            </a:r>
          </a:p>
        </p:txBody>
      </p:sp>
      <p:sp>
        <p:nvSpPr>
          <p:cNvPr id="4" name="Slide Number Placeholder 3"/>
          <p:cNvSpPr>
            <a:spLocks noGrp="1"/>
          </p:cNvSpPr>
          <p:nvPr>
            <p:ph type="sldNum" sz="quarter" idx="5"/>
          </p:nvPr>
        </p:nvSpPr>
        <p:spPr/>
        <p:txBody>
          <a:bodyPr/>
          <a:lstStyle/>
          <a:p>
            <a:fld id="{39DF8E5C-0588-486F-B2D7-F242F3F71D76}" type="slidenum">
              <a:rPr lang="en-IE" smtClean="0"/>
              <a:t>4</a:t>
            </a:fld>
            <a:endParaRPr lang="en-IE"/>
          </a:p>
        </p:txBody>
      </p:sp>
    </p:spTree>
    <p:extLst>
      <p:ext uri="{BB962C8B-B14F-4D97-AF65-F5344CB8AC3E}">
        <p14:creationId xmlns:p14="http://schemas.microsoft.com/office/powerpoint/2010/main" val="3405138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800" dirty="0">
                <a:effectLst/>
                <a:latin typeface="Calibri" panose="020F0502020204030204" pitchFamily="34" charset="0"/>
                <a:ea typeface="Calibri" panose="020F0502020204030204" pitchFamily="34" charset="0"/>
              </a:rPr>
              <a:t>The combined total of Credited Contributions and </a:t>
            </a:r>
            <a:r>
              <a:rPr lang="en-IE" sz="1800" dirty="0" err="1">
                <a:effectLst/>
                <a:latin typeface="Calibri" panose="020F0502020204030204" pitchFamily="34" charset="0"/>
                <a:ea typeface="Calibri" panose="020F0502020204030204" pitchFamily="34" charset="0"/>
              </a:rPr>
              <a:t>HomeCaring</a:t>
            </a:r>
            <a:r>
              <a:rPr lang="en-IE" sz="1800" dirty="0">
                <a:effectLst/>
                <a:latin typeface="Calibri" panose="020F0502020204030204" pitchFamily="34" charset="0"/>
                <a:ea typeface="Calibri" panose="020F0502020204030204" pitchFamily="34" charset="0"/>
              </a:rPr>
              <a:t> Periods cannot be more than 1,040 PRSI/20 years. For those with no </a:t>
            </a:r>
            <a:r>
              <a:rPr lang="en-IE" sz="1800" dirty="0" err="1">
                <a:effectLst/>
                <a:latin typeface="Calibri" panose="020F0502020204030204" pitchFamily="34" charset="0"/>
                <a:ea typeface="Calibri" panose="020F0502020204030204" pitchFamily="34" charset="0"/>
              </a:rPr>
              <a:t>HomeCaring</a:t>
            </a:r>
            <a:r>
              <a:rPr lang="en-IE" sz="1800" dirty="0">
                <a:effectLst/>
                <a:latin typeface="Calibri" panose="020F0502020204030204" pitchFamily="34" charset="0"/>
                <a:ea typeface="Calibri" panose="020F0502020204030204" pitchFamily="34" charset="0"/>
              </a:rPr>
              <a:t> Periods, the maximum number of Credited Contributions that can be used is 520 PRSI/10 years) and for those with no credited contributions, the maximum number of </a:t>
            </a:r>
            <a:r>
              <a:rPr lang="en-IE" sz="1800" dirty="0" err="1">
                <a:effectLst/>
                <a:latin typeface="Calibri" panose="020F0502020204030204" pitchFamily="34" charset="0"/>
                <a:ea typeface="Calibri" panose="020F0502020204030204" pitchFamily="34" charset="0"/>
              </a:rPr>
              <a:t>HomeCaring</a:t>
            </a:r>
            <a:r>
              <a:rPr lang="en-IE" sz="1800" dirty="0">
                <a:effectLst/>
                <a:latin typeface="Calibri" panose="020F0502020204030204" pitchFamily="34" charset="0"/>
                <a:ea typeface="Calibri" panose="020F0502020204030204" pitchFamily="34" charset="0"/>
              </a:rPr>
              <a:t> Periods that can be used is 1,040 PRSI/20 years.</a:t>
            </a:r>
            <a:endParaRPr lang="en-IE" dirty="0"/>
          </a:p>
        </p:txBody>
      </p:sp>
      <p:sp>
        <p:nvSpPr>
          <p:cNvPr id="4" name="Slide Number Placeholder 3"/>
          <p:cNvSpPr>
            <a:spLocks noGrp="1"/>
          </p:cNvSpPr>
          <p:nvPr>
            <p:ph type="sldNum" sz="quarter" idx="5"/>
          </p:nvPr>
        </p:nvSpPr>
        <p:spPr/>
        <p:txBody>
          <a:bodyPr/>
          <a:lstStyle/>
          <a:p>
            <a:fld id="{39DF8E5C-0588-486F-B2D7-F242F3F71D76}" type="slidenum">
              <a:rPr lang="en-IE" smtClean="0"/>
              <a:t>7</a:t>
            </a:fld>
            <a:endParaRPr lang="en-IE"/>
          </a:p>
        </p:txBody>
      </p:sp>
    </p:spTree>
    <p:extLst>
      <p:ext uri="{BB962C8B-B14F-4D97-AF65-F5344CB8AC3E}">
        <p14:creationId xmlns:p14="http://schemas.microsoft.com/office/powerpoint/2010/main" val="1266132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IE" dirty="0"/>
              <a:t>Wave 1 used due to attrition </a:t>
            </a:r>
          </a:p>
          <a:p>
            <a:pPr marL="171450" indent="-171450">
              <a:buFontTx/>
              <a:buChar char="-"/>
            </a:pPr>
            <a:r>
              <a:rPr lang="en-IE" dirty="0"/>
              <a:t>SPA is 66 for the cohort</a:t>
            </a:r>
          </a:p>
          <a:p>
            <a:pPr marL="171450" indent="-171450">
              <a:buFontTx/>
              <a:buChar char="-"/>
            </a:pPr>
            <a:r>
              <a:rPr lang="en-IE" dirty="0"/>
              <a:t>Ideally people retiring when full switch happens, but we don’t have data </a:t>
            </a:r>
          </a:p>
          <a:p>
            <a:pPr marL="171450" indent="-171450">
              <a:buFontTx/>
              <a:buChar char="-"/>
            </a:pPr>
            <a:r>
              <a:rPr lang="en-IE" dirty="0"/>
              <a:t>Starting sample 1959 – dropped when can’t calculate SCP entitlements due to missing info, people not eligible for SCP only SNCP </a:t>
            </a:r>
          </a:p>
          <a:p>
            <a:pPr marL="171450" indent="-171450">
              <a:buFontTx/>
              <a:buChar char="-"/>
            </a:pPr>
            <a:r>
              <a:rPr lang="en-IE" dirty="0"/>
              <a:t>We also collect information on spouses who are not in the cohort to derive </a:t>
            </a:r>
            <a:r>
              <a:rPr lang="en-IE" dirty="0" err="1"/>
              <a:t>hh</a:t>
            </a:r>
            <a:r>
              <a:rPr lang="en-IE" dirty="0"/>
              <a:t> income, these individuals are dropped from the final sample</a:t>
            </a:r>
          </a:p>
          <a:p>
            <a:pPr marL="171450" indent="-171450">
              <a:buFontTx/>
              <a:buChar char="-"/>
            </a:pPr>
            <a:r>
              <a:rPr lang="en-IE" dirty="0"/>
              <a:t>Already retired also included in the sample – we can still calculate their state pension entitlements, since they won’t be able to avail of them until they reach SPA. We just don’t project any contributions </a:t>
            </a:r>
          </a:p>
        </p:txBody>
      </p:sp>
      <p:sp>
        <p:nvSpPr>
          <p:cNvPr id="4" name="Slide Number Placeholder 3"/>
          <p:cNvSpPr>
            <a:spLocks noGrp="1"/>
          </p:cNvSpPr>
          <p:nvPr>
            <p:ph type="sldNum" sz="quarter" idx="5"/>
          </p:nvPr>
        </p:nvSpPr>
        <p:spPr/>
        <p:txBody>
          <a:bodyPr/>
          <a:lstStyle/>
          <a:p>
            <a:fld id="{39DF8E5C-0588-486F-B2D7-F242F3F71D76}" type="slidenum">
              <a:rPr lang="en-IE" smtClean="0"/>
              <a:t>13</a:t>
            </a:fld>
            <a:endParaRPr lang="en-IE"/>
          </a:p>
        </p:txBody>
      </p:sp>
    </p:spTree>
    <p:extLst>
      <p:ext uri="{BB962C8B-B14F-4D97-AF65-F5344CB8AC3E}">
        <p14:creationId xmlns:p14="http://schemas.microsoft.com/office/powerpoint/2010/main" val="623070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 - TILDA Retirement Income Adequacy Model (</a:t>
            </a:r>
            <a:r>
              <a:rPr lang="en-IE" dirty="0" err="1"/>
              <a:t>Beirne</a:t>
            </a:r>
            <a:r>
              <a:rPr lang="en-IE" dirty="0"/>
              <a:t> et al. 2020) </a:t>
            </a:r>
          </a:p>
          <a:p>
            <a:pPr marL="171450" indent="-171450">
              <a:buFontTx/>
              <a:buChar char="-"/>
            </a:pPr>
            <a:r>
              <a:rPr lang="en-IE" dirty="0"/>
              <a:t>Originally used to assess income adequacy in retirement</a:t>
            </a:r>
          </a:p>
          <a:p>
            <a:pPr marL="171450" indent="-171450">
              <a:buFontTx/>
              <a:buChar char="-"/>
            </a:pPr>
            <a:r>
              <a:rPr lang="en-IE" dirty="0"/>
              <a:t>Simulates state, occupation and private pension income, as well as employment income </a:t>
            </a:r>
          </a:p>
          <a:p>
            <a:pPr marL="171450" indent="-171450">
              <a:buFontTx/>
              <a:buChar char="-"/>
            </a:pPr>
            <a:r>
              <a:rPr lang="en-IE" dirty="0"/>
              <a:t>We use information on time spent in work to derive paid contributions, unemployed for credited and caring for caring contributions</a:t>
            </a:r>
          </a:p>
          <a:p>
            <a:pPr marL="171450" indent="-171450">
              <a:buFontTx/>
              <a:buChar char="-"/>
            </a:pPr>
            <a:r>
              <a:rPr lang="en-IE" dirty="0"/>
              <a:t>Credited – receiving a payment from Department of Social Protection. Can be counted only if minimum of 520 paid exists. TCA 10 year cap, YAM no cap </a:t>
            </a:r>
          </a:p>
          <a:p>
            <a:pPr marL="171450" indent="-171450">
              <a:buFontTx/>
              <a:buChar char="-"/>
            </a:pPr>
            <a:r>
              <a:rPr lang="en-IE" dirty="0"/>
              <a:t>Caring – </a:t>
            </a:r>
            <a:r>
              <a:rPr lang="en-IE" dirty="0" err="1"/>
              <a:t>HomeMaker’s</a:t>
            </a:r>
            <a:r>
              <a:rPr lang="en-IE" dirty="0"/>
              <a:t> scheme under YAM (only periods after 6</a:t>
            </a:r>
            <a:r>
              <a:rPr lang="en-IE" baseline="30000" dirty="0"/>
              <a:t>th</a:t>
            </a:r>
            <a:r>
              <a:rPr lang="en-IE" dirty="0"/>
              <a:t> April 1994), </a:t>
            </a:r>
            <a:r>
              <a:rPr lang="en-IE" dirty="0" err="1"/>
              <a:t>HomeCaring</a:t>
            </a:r>
            <a:r>
              <a:rPr lang="en-IE" dirty="0"/>
              <a:t> periods scheme under TCA</a:t>
            </a:r>
          </a:p>
          <a:p>
            <a:pPr marL="171450" indent="-171450">
              <a:buFontTx/>
              <a:buChar char="-"/>
            </a:pPr>
            <a:r>
              <a:rPr lang="en-IE" dirty="0"/>
              <a:t>TCA – cap on credited plus caring of 20 years, unless they fall under long-term carers. This cap doesn’t apply to long-term carers </a:t>
            </a:r>
          </a:p>
          <a:p>
            <a:pPr marL="171450" indent="-171450">
              <a:buFontTx/>
              <a:buChar char="-"/>
            </a:pPr>
            <a:r>
              <a:rPr lang="en-IE" dirty="0"/>
              <a:t>YAM – no cap on credited contributions, 20 years caring. No cap on combination either, since they’re treated differently (one in nominator and other in denominator) </a:t>
            </a:r>
          </a:p>
        </p:txBody>
      </p:sp>
      <p:sp>
        <p:nvSpPr>
          <p:cNvPr id="4" name="Slide Number Placeholder 3"/>
          <p:cNvSpPr>
            <a:spLocks noGrp="1"/>
          </p:cNvSpPr>
          <p:nvPr>
            <p:ph type="sldNum" sz="quarter" idx="5"/>
          </p:nvPr>
        </p:nvSpPr>
        <p:spPr/>
        <p:txBody>
          <a:bodyPr/>
          <a:lstStyle/>
          <a:p>
            <a:fld id="{39DF8E5C-0588-486F-B2D7-F242F3F71D76}" type="slidenum">
              <a:rPr lang="en-IE" smtClean="0"/>
              <a:t>14</a:t>
            </a:fld>
            <a:endParaRPr lang="en-IE"/>
          </a:p>
        </p:txBody>
      </p:sp>
    </p:spTree>
    <p:extLst>
      <p:ext uri="{BB962C8B-B14F-4D97-AF65-F5344CB8AC3E}">
        <p14:creationId xmlns:p14="http://schemas.microsoft.com/office/powerpoint/2010/main" val="194900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 - Don’t forget to mention that these are projected figures </a:t>
            </a:r>
          </a:p>
          <a:p>
            <a:r>
              <a:rPr lang="en-IE" dirty="0"/>
              <a:t>-  Including 0 except for average private pensions </a:t>
            </a:r>
          </a:p>
        </p:txBody>
      </p:sp>
      <p:sp>
        <p:nvSpPr>
          <p:cNvPr id="4" name="Slide Number Placeholder 3"/>
          <p:cNvSpPr>
            <a:spLocks noGrp="1"/>
          </p:cNvSpPr>
          <p:nvPr>
            <p:ph type="sldNum" sz="quarter" idx="5"/>
          </p:nvPr>
        </p:nvSpPr>
        <p:spPr/>
        <p:txBody>
          <a:bodyPr/>
          <a:lstStyle/>
          <a:p>
            <a:fld id="{39DF8E5C-0588-486F-B2D7-F242F3F71D76}" type="slidenum">
              <a:rPr lang="en-IE" smtClean="0"/>
              <a:t>15</a:t>
            </a:fld>
            <a:endParaRPr lang="en-IE"/>
          </a:p>
        </p:txBody>
      </p:sp>
    </p:spTree>
    <p:extLst>
      <p:ext uri="{BB962C8B-B14F-4D97-AF65-F5344CB8AC3E}">
        <p14:creationId xmlns:p14="http://schemas.microsoft.com/office/powerpoint/2010/main" val="1937871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 - Don’t forget to mention that these are projected figures </a:t>
            </a:r>
          </a:p>
          <a:p>
            <a:r>
              <a:rPr lang="en-IE" dirty="0"/>
              <a:t>-  Including 0 except for average private pensions </a:t>
            </a:r>
          </a:p>
        </p:txBody>
      </p:sp>
      <p:sp>
        <p:nvSpPr>
          <p:cNvPr id="4" name="Slide Number Placeholder 3"/>
          <p:cNvSpPr>
            <a:spLocks noGrp="1"/>
          </p:cNvSpPr>
          <p:nvPr>
            <p:ph type="sldNum" sz="quarter" idx="5"/>
          </p:nvPr>
        </p:nvSpPr>
        <p:spPr/>
        <p:txBody>
          <a:bodyPr/>
          <a:lstStyle/>
          <a:p>
            <a:fld id="{39DF8E5C-0588-486F-B2D7-F242F3F71D76}" type="slidenum">
              <a:rPr lang="en-IE" smtClean="0"/>
              <a:t>16</a:t>
            </a:fld>
            <a:endParaRPr lang="en-IE"/>
          </a:p>
        </p:txBody>
      </p:sp>
    </p:spTree>
    <p:extLst>
      <p:ext uri="{BB962C8B-B14F-4D97-AF65-F5344CB8AC3E}">
        <p14:creationId xmlns:p14="http://schemas.microsoft.com/office/powerpoint/2010/main" val="4089737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 - Don’t forget to mention that these are projected figures </a:t>
            </a:r>
          </a:p>
          <a:p>
            <a:r>
              <a:rPr lang="en-IE" dirty="0"/>
              <a:t>-  Including 0 except for average private pensions </a:t>
            </a:r>
          </a:p>
        </p:txBody>
      </p:sp>
      <p:sp>
        <p:nvSpPr>
          <p:cNvPr id="4" name="Slide Number Placeholder 3"/>
          <p:cNvSpPr>
            <a:spLocks noGrp="1"/>
          </p:cNvSpPr>
          <p:nvPr>
            <p:ph type="sldNum" sz="quarter" idx="5"/>
          </p:nvPr>
        </p:nvSpPr>
        <p:spPr/>
        <p:txBody>
          <a:bodyPr/>
          <a:lstStyle/>
          <a:p>
            <a:fld id="{39DF8E5C-0588-486F-B2D7-F242F3F71D76}" type="slidenum">
              <a:rPr lang="en-IE" smtClean="0"/>
              <a:t>17</a:t>
            </a:fld>
            <a:endParaRPr lang="en-IE"/>
          </a:p>
        </p:txBody>
      </p:sp>
    </p:spTree>
    <p:extLst>
      <p:ext uri="{BB962C8B-B14F-4D97-AF65-F5344CB8AC3E}">
        <p14:creationId xmlns:p14="http://schemas.microsoft.com/office/powerpoint/2010/main" val="1540740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 - Don’t forget to mention that these are projected figures </a:t>
            </a:r>
          </a:p>
          <a:p>
            <a:r>
              <a:rPr lang="en-IE" dirty="0"/>
              <a:t>-  Including 0 except for average private pensions </a:t>
            </a:r>
          </a:p>
        </p:txBody>
      </p:sp>
      <p:sp>
        <p:nvSpPr>
          <p:cNvPr id="4" name="Slide Number Placeholder 3"/>
          <p:cNvSpPr>
            <a:spLocks noGrp="1"/>
          </p:cNvSpPr>
          <p:nvPr>
            <p:ph type="sldNum" sz="quarter" idx="5"/>
          </p:nvPr>
        </p:nvSpPr>
        <p:spPr/>
        <p:txBody>
          <a:bodyPr/>
          <a:lstStyle/>
          <a:p>
            <a:fld id="{39DF8E5C-0588-486F-B2D7-F242F3F71D76}" type="slidenum">
              <a:rPr lang="en-IE" smtClean="0"/>
              <a:t>18</a:t>
            </a:fld>
            <a:endParaRPr lang="en-IE"/>
          </a:p>
        </p:txBody>
      </p:sp>
    </p:spTree>
    <p:extLst>
      <p:ext uri="{BB962C8B-B14F-4D97-AF65-F5344CB8AC3E}">
        <p14:creationId xmlns:p14="http://schemas.microsoft.com/office/powerpoint/2010/main" val="12571903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localhost/Users/paul/Desktop/Work/PM%20Comm%20Work/ESRI/2413%20ESRI%20Literature/Powerpoint/esripowerpointcover%20v83.png" TargetMode="External"/><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file://localhost/Users/paul/Desktop/Work/PM%20Comm%20Work/ESRI/Powerpoint/powerpointcover%20v7.jpg" TargetMode="Externa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file://localhost/Users/paul/Desktop/Work/PM%20Comm%20Work/ESRI/2413%20ESRI%20Literature/Powerpoint/esripowerpointcover%20v82.png" TargetMode="External"/><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C28FA-B84F-43AE-8EEB-8849F6FA204C}"/>
              </a:ext>
            </a:extLst>
          </p:cNvPr>
          <p:cNvSpPr>
            <a:spLocks noGrp="1"/>
          </p:cNvSpPr>
          <p:nvPr>
            <p:ph type="title"/>
          </p:nvPr>
        </p:nvSpPr>
        <p:spPr/>
        <p:txBody>
          <a:bodyPr/>
          <a:lstStyle/>
          <a:p>
            <a:r>
              <a:rPr lang="en-US"/>
              <a:t>Click to edit Master title style</a:t>
            </a:r>
            <a:endParaRPr lang="en-IE"/>
          </a:p>
        </p:txBody>
      </p:sp>
      <p:sp>
        <p:nvSpPr>
          <p:cNvPr id="3" name="Footer Placeholder 2">
            <a:extLst>
              <a:ext uri="{FF2B5EF4-FFF2-40B4-BE49-F238E27FC236}">
                <a16:creationId xmlns:a16="http://schemas.microsoft.com/office/drawing/2014/main" id="{7D720439-C5C0-4643-B454-0A3CD9CCD000}"/>
              </a:ext>
            </a:extLst>
          </p:cNvPr>
          <p:cNvSpPr>
            <a:spLocks noGrp="1"/>
          </p:cNvSpPr>
          <p:nvPr>
            <p:ph type="ft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4" name="esripowerpointcover v83.png" descr="/Users/paul/Desktop/Work/PM Comm Work/ESRI/2413 ESRI Literature/Powerpoint/esripowerpointcover v83.png">
            <a:extLst>
              <a:ext uri="{FF2B5EF4-FFF2-40B4-BE49-F238E27FC236}">
                <a16:creationId xmlns:a16="http://schemas.microsoft.com/office/drawing/2014/main" id="{8871533D-53E3-4144-81F0-D9D7C1C75796}"/>
              </a:ext>
            </a:extLst>
          </p:cNvPr>
          <p:cNvPicPr>
            <a:picLocks noChangeAspect="1"/>
          </p:cNvPicPr>
          <p:nvPr userDrawn="1"/>
        </p:nvPicPr>
        <p:blipFill>
          <a:blip r:embed="rId2" r:link="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5" name="powerpointcover v7.jpg" descr="/Users/paul/Desktop/Work/PM Comm Work/ESRI/Powerpoint/powerpointcover v7.jpg">
            <a:extLst>
              <a:ext uri="{FF2B5EF4-FFF2-40B4-BE49-F238E27FC236}">
                <a16:creationId xmlns:a16="http://schemas.microsoft.com/office/drawing/2014/main" id="{D58CC18D-A10C-49BC-9CE0-4A602B383600}"/>
              </a:ext>
            </a:extLst>
          </p:cNvPr>
          <p:cNvPicPr>
            <a:picLocks noChangeAspect="1"/>
          </p:cNvPicPr>
          <p:nvPr userDrawn="1"/>
        </p:nvPicPr>
        <p:blipFill>
          <a:blip r:embed="rId4" r:link="rId5" cstate="print">
            <a:extLst>
              <a:ext uri="{28A0092B-C50C-407E-A947-70E740481C1C}">
                <a14:useLocalDpi xmlns:a14="http://schemas.microsoft.com/office/drawing/2010/main" val="0"/>
              </a:ext>
            </a:extLst>
          </a:blip>
          <a:stretch>
            <a:fillRect/>
          </a:stretch>
        </p:blipFill>
        <p:spPr>
          <a:xfrm>
            <a:off x="3246120" y="1916498"/>
            <a:ext cx="5897880" cy="4171690"/>
          </a:xfrm>
          <a:prstGeom prst="rect">
            <a:avLst/>
          </a:prstGeom>
        </p:spPr>
      </p:pic>
      <p:sp>
        <p:nvSpPr>
          <p:cNvPr id="6" name="Rectangle 5">
            <a:extLst>
              <a:ext uri="{FF2B5EF4-FFF2-40B4-BE49-F238E27FC236}">
                <a16:creationId xmlns:a16="http://schemas.microsoft.com/office/drawing/2014/main" id="{6F495FF3-D5E7-4E1F-9800-3CB2CFF270E8}"/>
              </a:ext>
            </a:extLst>
          </p:cNvPr>
          <p:cNvSpPr/>
          <p:nvPr userDrawn="1"/>
        </p:nvSpPr>
        <p:spPr>
          <a:xfrm>
            <a:off x="0" y="1916498"/>
            <a:ext cx="3260954" cy="4172728"/>
          </a:xfrm>
          <a:prstGeom prst="rect">
            <a:avLst/>
          </a:prstGeom>
          <a:solidFill>
            <a:srgbClr val="18214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Text Placeholder 13">
            <a:extLst>
              <a:ext uri="{FF2B5EF4-FFF2-40B4-BE49-F238E27FC236}">
                <a16:creationId xmlns:a16="http://schemas.microsoft.com/office/drawing/2014/main" id="{4CF407BE-D98C-4695-BF44-A0E393482F35}"/>
              </a:ext>
            </a:extLst>
          </p:cNvPr>
          <p:cNvSpPr>
            <a:spLocks noGrp="1"/>
          </p:cNvSpPr>
          <p:nvPr>
            <p:ph type="body" sz="quarter" idx="13" hasCustomPrompt="1"/>
          </p:nvPr>
        </p:nvSpPr>
        <p:spPr>
          <a:xfrm>
            <a:off x="3352800" y="382588"/>
            <a:ext cx="5557838" cy="1035050"/>
          </a:xfrm>
        </p:spPr>
        <p:txBody>
          <a:bodyPr/>
          <a:lstStyle>
            <a:lvl1pPr marL="0" indent="0">
              <a:buNone/>
              <a:defRPr>
                <a:solidFill>
                  <a:srgbClr val="182140"/>
                </a:solidFill>
              </a:defRPr>
            </a:lvl1pPr>
          </a:lstStyle>
          <a:p>
            <a:pPr lvl="0"/>
            <a:r>
              <a:rPr lang="en-US" dirty="0"/>
              <a:t>ENTER PRESENTATION TITLE</a:t>
            </a:r>
          </a:p>
        </p:txBody>
      </p:sp>
      <p:sp>
        <p:nvSpPr>
          <p:cNvPr id="11" name="Rectangle 10">
            <a:extLst>
              <a:ext uri="{FF2B5EF4-FFF2-40B4-BE49-F238E27FC236}">
                <a16:creationId xmlns:a16="http://schemas.microsoft.com/office/drawing/2014/main" id="{F81DB856-512A-469A-866E-85DDF30D51C0}"/>
              </a:ext>
            </a:extLst>
          </p:cNvPr>
          <p:cNvSpPr/>
          <p:nvPr userDrawn="1"/>
        </p:nvSpPr>
        <p:spPr>
          <a:xfrm>
            <a:off x="1805515" y="6389046"/>
            <a:ext cx="4607479" cy="369332"/>
          </a:xfrm>
          <a:prstGeom prst="rect">
            <a:avLst/>
          </a:prstGeom>
        </p:spPr>
        <p:txBody>
          <a:bodyPr wrap="none">
            <a:spAutoFit/>
          </a:bodyPr>
          <a:lstStyle/>
          <a:p>
            <a:pPr algn="r"/>
            <a:r>
              <a:rPr lang="en-US" sz="1800" kern="1200" dirty="0">
                <a:solidFill>
                  <a:srgbClr val="182140"/>
                </a:solidFill>
                <a:latin typeface="+mn-lt"/>
                <a:ea typeface="+mn-ea"/>
                <a:cs typeface="DIN Next LT Pro"/>
              </a:rPr>
              <a:t>@</a:t>
            </a:r>
            <a:r>
              <a:rPr lang="en-US" sz="1800" kern="1200" dirty="0" err="1">
                <a:solidFill>
                  <a:srgbClr val="182140"/>
                </a:solidFill>
                <a:latin typeface="+mn-lt"/>
                <a:ea typeface="+mn-ea"/>
                <a:cs typeface="DIN Next LT Pro"/>
              </a:rPr>
              <a:t>ESRIDublin</a:t>
            </a:r>
            <a:r>
              <a:rPr lang="en-US" sz="1800" kern="1200" dirty="0">
                <a:solidFill>
                  <a:srgbClr val="182140"/>
                </a:solidFill>
                <a:latin typeface="+mn-lt"/>
                <a:ea typeface="+mn-ea"/>
                <a:cs typeface="DIN Next LT Pro"/>
              </a:rPr>
              <a:t>	#</a:t>
            </a:r>
            <a:r>
              <a:rPr lang="en-US" sz="1800" kern="1200" dirty="0" err="1">
                <a:solidFill>
                  <a:srgbClr val="182140"/>
                </a:solidFill>
                <a:latin typeface="+mn-lt"/>
                <a:ea typeface="+mn-ea"/>
                <a:cs typeface="DIN Next LT Pro"/>
              </a:rPr>
              <a:t>ESRIevents</a:t>
            </a:r>
            <a:r>
              <a:rPr lang="en-US" sz="1800" kern="1200" dirty="0">
                <a:solidFill>
                  <a:srgbClr val="182140"/>
                </a:solidFill>
                <a:latin typeface="+mn-lt"/>
                <a:ea typeface="+mn-ea"/>
                <a:cs typeface="DIN Next LT Pro"/>
              </a:rPr>
              <a:t>	#</a:t>
            </a:r>
            <a:r>
              <a:rPr lang="en-US" sz="1800" kern="1200" dirty="0" err="1">
                <a:solidFill>
                  <a:srgbClr val="182140"/>
                </a:solidFill>
                <a:latin typeface="+mn-lt"/>
                <a:ea typeface="+mn-ea"/>
                <a:cs typeface="DIN Next LT Pro"/>
              </a:rPr>
              <a:t>ESRIpublications</a:t>
            </a:r>
            <a:endParaRPr lang="en-US" sz="1800" kern="1200" dirty="0">
              <a:solidFill>
                <a:srgbClr val="182140"/>
              </a:solidFill>
              <a:latin typeface="+mn-lt"/>
              <a:ea typeface="+mn-ea"/>
              <a:cs typeface="DIN Next LT Pro"/>
            </a:endParaRPr>
          </a:p>
        </p:txBody>
      </p:sp>
      <p:sp>
        <p:nvSpPr>
          <p:cNvPr id="12" name="Rectangle 11">
            <a:extLst>
              <a:ext uri="{FF2B5EF4-FFF2-40B4-BE49-F238E27FC236}">
                <a16:creationId xmlns:a16="http://schemas.microsoft.com/office/drawing/2014/main" id="{DD69A8EC-A319-4153-8794-A8FE8F410DB3}"/>
              </a:ext>
            </a:extLst>
          </p:cNvPr>
          <p:cNvSpPr/>
          <p:nvPr userDrawn="1"/>
        </p:nvSpPr>
        <p:spPr>
          <a:xfrm>
            <a:off x="6418642" y="6379521"/>
            <a:ext cx="1326517" cy="369332"/>
          </a:xfrm>
          <a:prstGeom prst="rect">
            <a:avLst/>
          </a:prstGeom>
        </p:spPr>
        <p:txBody>
          <a:bodyPr wrap="none">
            <a:spAutoFit/>
          </a:bodyPr>
          <a:lstStyle/>
          <a:p>
            <a:r>
              <a:rPr lang="en-US" sz="1800" b="1" kern="1200" dirty="0">
                <a:solidFill>
                  <a:srgbClr val="182140"/>
                </a:solidFill>
                <a:latin typeface="+mn-lt"/>
                <a:ea typeface="+mn-ea"/>
                <a:cs typeface="DIN Next LT Pro"/>
              </a:rPr>
              <a:t>www.esri.ie</a:t>
            </a:r>
            <a:endParaRPr lang="en-IE" dirty="0"/>
          </a:p>
        </p:txBody>
      </p:sp>
    </p:spTree>
    <p:extLst>
      <p:ext uri="{BB962C8B-B14F-4D97-AF65-F5344CB8AC3E}">
        <p14:creationId xmlns:p14="http://schemas.microsoft.com/office/powerpoint/2010/main" val="1134318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mall Content Area">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597982" y="6349713"/>
            <a:ext cx="1585415" cy="365125"/>
          </a:xfrm>
          <a:prstGeom prst="rect">
            <a:avLst/>
          </a:prstGeom>
        </p:spPr>
        <p:txBody>
          <a:bodyPr/>
          <a:lstStyle>
            <a:lvl1pPr>
              <a:defRPr sz="1200"/>
            </a:lvl1pPr>
          </a:lstStyle>
          <a:p>
            <a:fld id="{176461CD-94D7-4E9C-B586-E36A3D3A8C47}" type="datetime3">
              <a:rPr lang="en-US" smtClean="0">
                <a:solidFill>
                  <a:prstClr val="black"/>
                </a:solidFill>
              </a:rPr>
              <a:t>12 June 2024</a:t>
            </a:fld>
            <a:endParaRPr lang="en-US" dirty="0">
              <a:solidFill>
                <a:prstClr val="black"/>
              </a:solidFill>
            </a:endParaRPr>
          </a:p>
        </p:txBody>
      </p:sp>
      <p:sp>
        <p:nvSpPr>
          <p:cNvPr id="6" name="Slide Number Placeholder 5"/>
          <p:cNvSpPr>
            <a:spLocks noGrp="1"/>
          </p:cNvSpPr>
          <p:nvPr>
            <p:ph type="sldNum" sz="quarter" idx="12"/>
          </p:nvPr>
        </p:nvSpPr>
        <p:spPr>
          <a:xfrm>
            <a:off x="-1549021" y="6349714"/>
            <a:ext cx="2133600" cy="365125"/>
          </a:xfrm>
          <a:prstGeom prst="rect">
            <a:avLst/>
          </a:prstGeom>
        </p:spPr>
        <p:txBody>
          <a:bodyPr/>
          <a:lstStyle>
            <a:lvl1pPr>
              <a:defRPr sz="1200"/>
            </a:lvl1pPr>
          </a:lstStyle>
          <a:p>
            <a:pPr algn="r"/>
            <a:fld id="{6032EFF6-B497-1D4E-A557-D85E06E93D4C}" type="slidenum">
              <a:rPr lang="en-US" smtClean="0">
                <a:solidFill>
                  <a:prstClr val="black"/>
                </a:solidFill>
              </a:rPr>
              <a:pPr algn="r"/>
              <a:t>‹#›</a:t>
            </a:fld>
            <a:endParaRPr lang="en-US" dirty="0">
              <a:solidFill>
                <a:prstClr val="black"/>
              </a:solidFill>
            </a:endParaRPr>
          </a:p>
        </p:txBody>
      </p:sp>
      <p:sp>
        <p:nvSpPr>
          <p:cNvPr id="3" name="Content Placeholder 2"/>
          <p:cNvSpPr>
            <a:spLocks noGrp="1"/>
          </p:cNvSpPr>
          <p:nvPr>
            <p:ph sz="quarter" idx="13" hasCustomPrompt="1"/>
          </p:nvPr>
        </p:nvSpPr>
        <p:spPr>
          <a:xfrm>
            <a:off x="1141413" y="1806575"/>
            <a:ext cx="7629525" cy="4038600"/>
          </a:xfrm>
        </p:spPr>
        <p:txBody>
          <a:bodyPr/>
          <a:lstStyle>
            <a:lvl1pPr marL="0" indent="0">
              <a:buFont typeface="Arial" panose="020B0604020202020204" pitchFamily="34" charset="0"/>
              <a:buNone/>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IE" dirty="0"/>
              <a:t>Content</a:t>
            </a:r>
          </a:p>
        </p:txBody>
      </p:sp>
      <p:sp>
        <p:nvSpPr>
          <p:cNvPr id="9" name="Text Placeholder 8"/>
          <p:cNvSpPr>
            <a:spLocks noGrp="1"/>
          </p:cNvSpPr>
          <p:nvPr>
            <p:ph type="body" sz="quarter" idx="14" hasCustomPrompt="1"/>
          </p:nvPr>
        </p:nvSpPr>
        <p:spPr>
          <a:xfrm>
            <a:off x="1155803" y="533400"/>
            <a:ext cx="7461148" cy="1003300"/>
          </a:xfrm>
        </p:spPr>
        <p:txBody>
          <a:bodyPr/>
          <a:lstStyle>
            <a:lvl1pPr marL="0" indent="0">
              <a:buClrTx/>
              <a:buFont typeface="Arial" panose="020B0604020202020204" pitchFamily="34" charset="0"/>
              <a:buNone/>
              <a:defRPr/>
            </a:lvl1pPr>
            <a:lvl2pPr marL="742950" indent="-285750">
              <a:buClrTx/>
              <a:buFont typeface="Arial" panose="020B0604020202020204" pitchFamily="34" charset="0"/>
              <a:buChar char="•"/>
              <a:defRPr/>
            </a:lvl2pPr>
            <a:lvl3pPr marL="1143000" indent="-228600">
              <a:buClrTx/>
              <a:buFont typeface="Arial" panose="020B0604020202020204" pitchFamily="34" charset="0"/>
              <a:buChar char="•"/>
              <a:defRPr/>
            </a:lvl3pPr>
            <a:lvl4pPr marL="1600200" indent="-228600">
              <a:buClrTx/>
              <a:buFont typeface="Arial" panose="020B0604020202020204" pitchFamily="34" charset="0"/>
              <a:buChar char="•"/>
              <a:defRPr/>
            </a:lvl4pPr>
            <a:lvl5pPr marL="2057400" indent="-228600">
              <a:buClrTx/>
              <a:buFont typeface="Arial" panose="020B0604020202020204" pitchFamily="34" charset="0"/>
              <a:buChar char="•"/>
              <a:defRPr/>
            </a:lvl5pPr>
          </a:lstStyle>
          <a:p>
            <a:pPr lvl="0"/>
            <a:r>
              <a:rPr lang="en-US" dirty="0"/>
              <a:t>TITLE</a:t>
            </a:r>
          </a:p>
        </p:txBody>
      </p:sp>
    </p:spTree>
    <p:extLst>
      <p:ext uri="{BB962C8B-B14F-4D97-AF65-F5344CB8AC3E}">
        <p14:creationId xmlns:p14="http://schemas.microsoft.com/office/powerpoint/2010/main" val="38693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content area">
    <p:spTree>
      <p:nvGrpSpPr>
        <p:cNvPr id="1" name=""/>
        <p:cNvGrpSpPr/>
        <p:nvPr/>
      </p:nvGrpSpPr>
      <p:grpSpPr>
        <a:xfrm>
          <a:off x="0" y="0"/>
          <a:ext cx="0" cy="0"/>
          <a:chOff x="0" y="0"/>
          <a:chExt cx="0" cy="0"/>
        </a:xfrm>
      </p:grpSpPr>
      <p:pic>
        <p:nvPicPr>
          <p:cNvPr id="5" name="esripowerpointcover v82.png" descr="/Users/paul/Desktop/Work/PM Comm Work/ESRI/2413 ESRI Literature/Powerpoint/esripowerpointcover v82.png">
            <a:extLst>
              <a:ext uri="{FF2B5EF4-FFF2-40B4-BE49-F238E27FC236}">
                <a16:creationId xmlns:a16="http://schemas.microsoft.com/office/drawing/2014/main" id="{915E3D1A-0339-4BED-BDAB-378BFF37905D}"/>
              </a:ext>
            </a:extLst>
          </p:cNvPr>
          <p:cNvPicPr>
            <a:picLocks noChangeAspect="1"/>
          </p:cNvPicPr>
          <p:nvPr userDrawn="1"/>
        </p:nvPicPr>
        <p:blipFill>
          <a:blip r:embed="rId2" r:link="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Rectangle 6">
            <a:extLst>
              <a:ext uri="{FF2B5EF4-FFF2-40B4-BE49-F238E27FC236}">
                <a16:creationId xmlns:a16="http://schemas.microsoft.com/office/drawing/2014/main" id="{2D58AC7E-A684-4869-9240-57DEFE0BD665}"/>
              </a:ext>
            </a:extLst>
          </p:cNvPr>
          <p:cNvSpPr/>
          <p:nvPr userDrawn="1"/>
        </p:nvSpPr>
        <p:spPr>
          <a:xfrm>
            <a:off x="1828799" y="6336883"/>
            <a:ext cx="4483019" cy="338554"/>
          </a:xfrm>
          <a:prstGeom prst="rect">
            <a:avLst/>
          </a:prstGeom>
        </p:spPr>
        <p:txBody>
          <a:bodyPr wrap="square">
            <a:spAutoFit/>
          </a:bodyPr>
          <a:lstStyle/>
          <a:p>
            <a:pPr algn="r"/>
            <a:r>
              <a:rPr lang="en-US" sz="1600" dirty="0">
                <a:solidFill>
                  <a:srgbClr val="182140"/>
                </a:solidFill>
                <a:latin typeface="+mn-lt"/>
                <a:cs typeface="DIN Next LT Pro"/>
              </a:rPr>
              <a:t>@</a:t>
            </a:r>
            <a:r>
              <a:rPr lang="en-US" sz="1600" dirty="0" err="1">
                <a:solidFill>
                  <a:srgbClr val="182140"/>
                </a:solidFill>
                <a:latin typeface="+mn-lt"/>
                <a:cs typeface="DIN Next LT Pro"/>
              </a:rPr>
              <a:t>ESRIDublin</a:t>
            </a:r>
            <a:r>
              <a:rPr lang="en-US" sz="1600" baseline="0" dirty="0">
                <a:solidFill>
                  <a:srgbClr val="182140"/>
                </a:solidFill>
                <a:latin typeface="+mn-lt"/>
                <a:cs typeface="DIN Next LT Pro"/>
              </a:rPr>
              <a:t>     </a:t>
            </a:r>
            <a:r>
              <a:rPr lang="en-US" sz="1600" dirty="0">
                <a:solidFill>
                  <a:srgbClr val="182140"/>
                </a:solidFill>
                <a:latin typeface="+mn-lt"/>
                <a:cs typeface="DIN Next LT Pro"/>
              </a:rPr>
              <a:t>#</a:t>
            </a:r>
            <a:r>
              <a:rPr lang="en-US" sz="1600" dirty="0" err="1">
                <a:solidFill>
                  <a:srgbClr val="182140"/>
                </a:solidFill>
                <a:latin typeface="+mn-lt"/>
                <a:cs typeface="DIN Next LT Pro"/>
              </a:rPr>
              <a:t>ESRIevents</a:t>
            </a:r>
            <a:r>
              <a:rPr lang="en-US" sz="1600" dirty="0">
                <a:solidFill>
                  <a:srgbClr val="182140"/>
                </a:solidFill>
                <a:latin typeface="+mn-lt"/>
                <a:cs typeface="DIN Next LT Pro"/>
              </a:rPr>
              <a:t>     #</a:t>
            </a:r>
            <a:r>
              <a:rPr lang="en-US" sz="1600" dirty="0" err="1">
                <a:solidFill>
                  <a:srgbClr val="182140"/>
                </a:solidFill>
                <a:latin typeface="+mn-lt"/>
                <a:cs typeface="DIN Next LT Pro"/>
              </a:rPr>
              <a:t>ESRIpublications</a:t>
            </a:r>
            <a:endParaRPr lang="en-US" sz="1600" dirty="0">
              <a:solidFill>
                <a:srgbClr val="182140"/>
              </a:solidFill>
              <a:latin typeface="+mn-lt"/>
              <a:cs typeface="DIN Next LT Pro"/>
            </a:endParaRPr>
          </a:p>
        </p:txBody>
      </p:sp>
      <p:sp>
        <p:nvSpPr>
          <p:cNvPr id="2" name="Rectangle 1">
            <a:extLst>
              <a:ext uri="{FF2B5EF4-FFF2-40B4-BE49-F238E27FC236}">
                <a16:creationId xmlns:a16="http://schemas.microsoft.com/office/drawing/2014/main" id="{1B76B337-88E6-4999-BE74-ACBAE2FA9515}"/>
              </a:ext>
            </a:extLst>
          </p:cNvPr>
          <p:cNvSpPr/>
          <p:nvPr userDrawn="1"/>
        </p:nvSpPr>
        <p:spPr>
          <a:xfrm>
            <a:off x="6501815" y="6308209"/>
            <a:ext cx="1326517" cy="369332"/>
          </a:xfrm>
          <a:prstGeom prst="rect">
            <a:avLst/>
          </a:prstGeom>
        </p:spPr>
        <p:txBody>
          <a:bodyPr wrap="none">
            <a:spAutoFit/>
          </a:bodyPr>
          <a:lstStyle/>
          <a:p>
            <a:r>
              <a:rPr lang="en-US" sz="1800" b="1" kern="1200" dirty="0">
                <a:solidFill>
                  <a:srgbClr val="182140"/>
                </a:solidFill>
                <a:latin typeface="+mn-lt"/>
                <a:ea typeface="+mn-ea"/>
                <a:cs typeface="DIN Next LT Pro"/>
              </a:rPr>
              <a:t>www.esri.ie</a:t>
            </a:r>
            <a:endParaRPr lang="en-IE" sz="1800" dirty="0"/>
          </a:p>
        </p:txBody>
      </p:sp>
      <p:sp>
        <p:nvSpPr>
          <p:cNvPr id="8" name="Slide Number Placeholder 5">
            <a:extLst>
              <a:ext uri="{FF2B5EF4-FFF2-40B4-BE49-F238E27FC236}">
                <a16:creationId xmlns:a16="http://schemas.microsoft.com/office/drawing/2014/main" id="{F2FE8BB4-D57E-433C-9B86-664E645741C1}"/>
              </a:ext>
            </a:extLst>
          </p:cNvPr>
          <p:cNvSpPr>
            <a:spLocks noGrp="1"/>
          </p:cNvSpPr>
          <p:nvPr>
            <p:ph type="sldNum" sz="quarter" idx="12"/>
          </p:nvPr>
        </p:nvSpPr>
        <p:spPr>
          <a:xfrm>
            <a:off x="-1549021" y="6397339"/>
            <a:ext cx="2133600" cy="365125"/>
          </a:xfrm>
          <a:prstGeom prst="rect">
            <a:avLst/>
          </a:prstGeom>
        </p:spPr>
        <p:txBody>
          <a:bodyPr/>
          <a:lstStyle>
            <a:lvl1pPr>
              <a:defRPr sz="1200"/>
            </a:lvl1pPr>
          </a:lstStyle>
          <a:p>
            <a:pPr algn="r"/>
            <a:fld id="{6032EFF6-B497-1D4E-A557-D85E06E93D4C}" type="slidenum">
              <a:rPr lang="en-US" smtClean="0">
                <a:solidFill>
                  <a:prstClr val="black"/>
                </a:solidFill>
              </a:rPr>
              <a:pPr algn="r"/>
              <a:t>‹#›</a:t>
            </a:fld>
            <a:endParaRPr lang="en-US" dirty="0">
              <a:solidFill>
                <a:prstClr val="black"/>
              </a:solidFill>
            </a:endParaRPr>
          </a:p>
        </p:txBody>
      </p:sp>
      <p:sp>
        <p:nvSpPr>
          <p:cNvPr id="9" name="Date Placeholder 3">
            <a:extLst>
              <a:ext uri="{FF2B5EF4-FFF2-40B4-BE49-F238E27FC236}">
                <a16:creationId xmlns:a16="http://schemas.microsoft.com/office/drawing/2014/main" id="{BA395D20-41D5-462A-8F6D-9ED7F7F2AA3A}"/>
              </a:ext>
            </a:extLst>
          </p:cNvPr>
          <p:cNvSpPr>
            <a:spLocks noGrp="1"/>
          </p:cNvSpPr>
          <p:nvPr>
            <p:ph type="dt" sz="half" idx="10"/>
          </p:nvPr>
        </p:nvSpPr>
        <p:spPr>
          <a:xfrm>
            <a:off x="570931" y="6397339"/>
            <a:ext cx="1585415" cy="365125"/>
          </a:xfrm>
          <a:prstGeom prst="rect">
            <a:avLst/>
          </a:prstGeom>
        </p:spPr>
        <p:txBody>
          <a:bodyPr/>
          <a:lstStyle>
            <a:lvl1pPr>
              <a:defRPr sz="1200"/>
            </a:lvl1p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p:cNvSpPr>
            <a:spLocks noGrp="1"/>
          </p:cNvSpPr>
          <p:nvPr>
            <p:ph type="body" sz="quarter" idx="13" hasCustomPrompt="1"/>
          </p:nvPr>
        </p:nvSpPr>
        <p:spPr>
          <a:xfrm>
            <a:off x="1997075" y="314325"/>
            <a:ext cx="6759575" cy="614363"/>
          </a:xfrm>
        </p:spPr>
        <p:txBody>
          <a:bodyPr/>
          <a:lstStyle>
            <a:lvl1pPr marL="0" indent="0">
              <a:buClrTx/>
              <a:buFont typeface="Arial" panose="020B0604020202020204" pitchFamily="34" charset="0"/>
              <a:buNone/>
              <a:defRPr baseline="0"/>
            </a:lvl1pPr>
            <a:lvl2pPr marL="742950" indent="-285750">
              <a:buClrTx/>
              <a:buFont typeface="Arial" panose="020B0604020202020204" pitchFamily="34" charset="0"/>
              <a:buChar char="•"/>
              <a:defRPr/>
            </a:lvl2pPr>
            <a:lvl3pPr marL="1143000" indent="-228600">
              <a:buClrTx/>
              <a:buFont typeface="Arial" panose="020B0604020202020204" pitchFamily="34" charset="0"/>
              <a:buChar char="•"/>
              <a:defRPr/>
            </a:lvl3pPr>
            <a:lvl4pPr marL="1600200" indent="-228600">
              <a:buClrTx/>
              <a:buFont typeface="Arial" panose="020B0604020202020204" pitchFamily="34" charset="0"/>
              <a:buChar char="•"/>
              <a:defRPr/>
            </a:lvl4pPr>
            <a:lvl5pPr marL="2057400" indent="-228600">
              <a:buClrTx/>
              <a:buFont typeface="Arial" panose="020B0604020202020204" pitchFamily="34" charset="0"/>
              <a:buChar char="•"/>
              <a:defRPr/>
            </a:lvl5pPr>
          </a:lstStyle>
          <a:p>
            <a:pPr lvl="0"/>
            <a:r>
              <a:rPr lang="en-IE" dirty="0"/>
              <a:t>TITLE</a:t>
            </a:r>
          </a:p>
        </p:txBody>
      </p:sp>
      <p:sp>
        <p:nvSpPr>
          <p:cNvPr id="10" name="Content Placeholder 9"/>
          <p:cNvSpPr>
            <a:spLocks noGrp="1"/>
          </p:cNvSpPr>
          <p:nvPr>
            <p:ph sz="quarter" idx="14" hasCustomPrompt="1"/>
          </p:nvPr>
        </p:nvSpPr>
        <p:spPr>
          <a:xfrm>
            <a:off x="223838" y="1208088"/>
            <a:ext cx="8601075" cy="4891087"/>
          </a:xfrm>
        </p:spPr>
        <p:txBody>
          <a:bodyPr/>
          <a:lstStyle>
            <a:lvl1pPr marL="0" indent="0">
              <a:buClrTx/>
              <a:buFont typeface="Arial" panose="020B0604020202020204" pitchFamily="34" charset="0"/>
              <a:buNone/>
              <a:defRPr baseline="0"/>
            </a:lvl1pPr>
            <a:lvl2pPr marL="742950" indent="-285750">
              <a:buClrTx/>
              <a:buFont typeface="Arial" panose="020B0604020202020204" pitchFamily="34" charset="0"/>
              <a:buChar char="•"/>
              <a:defRPr/>
            </a:lvl2pPr>
            <a:lvl3pPr marL="1143000" indent="-228600">
              <a:buClrTx/>
              <a:buFont typeface="Arial" panose="020B0604020202020204" pitchFamily="34" charset="0"/>
              <a:buChar char="•"/>
              <a:defRPr/>
            </a:lvl3pPr>
            <a:lvl4pPr marL="1600200" indent="-228600">
              <a:buClrTx/>
              <a:buFont typeface="Arial" panose="020B0604020202020204" pitchFamily="34" charset="0"/>
              <a:buChar char="•"/>
              <a:defRPr/>
            </a:lvl4pPr>
            <a:lvl5pPr marL="2057400" indent="-228600">
              <a:buClrTx/>
              <a:buFont typeface="Arial" panose="020B0604020202020204" pitchFamily="34" charset="0"/>
              <a:buChar char="•"/>
              <a:defRPr/>
            </a:lvl5pPr>
          </a:lstStyle>
          <a:p>
            <a:pPr lvl="0"/>
            <a:r>
              <a:rPr lang="en-US" dirty="0"/>
              <a:t>Content</a:t>
            </a:r>
            <a:endParaRPr lang="en-IE" dirty="0"/>
          </a:p>
        </p:txBody>
      </p:sp>
    </p:spTree>
    <p:extLst>
      <p:ext uri="{BB962C8B-B14F-4D97-AF65-F5344CB8AC3E}">
        <p14:creationId xmlns:p14="http://schemas.microsoft.com/office/powerpoint/2010/main" val="41056228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file://localhost/Users/paul/Desktop/Work/PM%20Comm%20Work/ESRI/2413%20ESRI%20Literature/Powerpoint/esripowerpointcover%20v8.png" TargetMode="Externa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ga-IE" dirty="0"/>
              <a:t>Click to edit Master title style</a:t>
            </a:r>
            <a:endParaRPr lang="en-US" dirty="0"/>
          </a:p>
        </p:txBody>
      </p:sp>
      <p:sp>
        <p:nvSpPr>
          <p:cNvPr id="3" name="Text Placeholder 2"/>
          <p:cNvSpPr>
            <a:spLocks noGrp="1"/>
          </p:cNvSpPr>
          <p:nvPr>
            <p:ph type="body" idx="1"/>
          </p:nvPr>
        </p:nvSpPr>
        <p:spPr>
          <a:xfrm>
            <a:off x="457200" y="1600200"/>
            <a:ext cx="8229600" cy="4354681"/>
          </a:xfrm>
          <a:prstGeom prst="rect">
            <a:avLst/>
          </a:prstGeom>
        </p:spPr>
        <p:txBody>
          <a:bodyPr vert="horz" lIns="91440" tIns="45720" rIns="91440" bIns="45720" rtlCol="0">
            <a:normAutofit/>
          </a:bodyPr>
          <a:lstStyle/>
          <a:p>
            <a:pPr lvl="0"/>
            <a:r>
              <a:rPr lang="ga-IE" dirty="0"/>
              <a:t>Click to edit Master text styles</a:t>
            </a:r>
          </a:p>
          <a:p>
            <a:pPr lvl="1"/>
            <a:r>
              <a:rPr lang="ga-IE" dirty="0"/>
              <a:t>Second level</a:t>
            </a:r>
          </a:p>
          <a:p>
            <a:pPr lvl="2"/>
            <a:r>
              <a:rPr lang="ga-IE" dirty="0"/>
              <a:t>Third level</a:t>
            </a:r>
          </a:p>
          <a:p>
            <a:pPr lvl="3"/>
            <a:r>
              <a:rPr lang="ga-IE" dirty="0"/>
              <a:t>Fourth level</a:t>
            </a:r>
          </a:p>
          <a:p>
            <a:pPr lvl="4"/>
            <a:r>
              <a:rPr lang="ga-IE" dirty="0"/>
              <a:t>Fifth level</a:t>
            </a:r>
            <a:endParaRPr lang="en-US" dirty="0"/>
          </a:p>
        </p:txBody>
      </p:sp>
      <p:sp>
        <p:nvSpPr>
          <p:cNvPr id="5" name="Footer Placeholder 4"/>
          <p:cNvSpPr>
            <a:spLocks noGrp="1"/>
          </p:cNvSpPr>
          <p:nvPr>
            <p:ph type="ftr" sz="quarter" idx="3"/>
          </p:nvPr>
        </p:nvSpPr>
        <p:spPr>
          <a:xfrm>
            <a:off x="457200" y="6293630"/>
            <a:ext cx="2895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8" name="esripowerpointcover v8.png" descr="/Users/paul/Desktop/Work/PM Comm Work/ESRI/2413 ESRI Literature/Powerpoint/esripowerpointcover v8.png"/>
          <p:cNvPicPr>
            <a:picLocks noChangeAspect="1"/>
          </p:cNvPicPr>
          <p:nvPr userDrawn="1"/>
        </p:nvPicPr>
        <p:blipFill>
          <a:blip r:embed="rId5" r:link="rId6"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Rectangle 5">
            <a:extLst>
              <a:ext uri="{FF2B5EF4-FFF2-40B4-BE49-F238E27FC236}">
                <a16:creationId xmlns:a16="http://schemas.microsoft.com/office/drawing/2014/main" id="{CF2B4F3B-FAF1-49E7-B28C-C05D4937F710}"/>
              </a:ext>
            </a:extLst>
          </p:cNvPr>
          <p:cNvSpPr/>
          <p:nvPr userDrawn="1"/>
        </p:nvSpPr>
        <p:spPr>
          <a:xfrm>
            <a:off x="1921421" y="6300920"/>
            <a:ext cx="5329921" cy="338554"/>
          </a:xfrm>
          <a:prstGeom prst="rect">
            <a:avLst/>
          </a:prstGeom>
        </p:spPr>
        <p:txBody>
          <a:bodyPr wrap="none">
            <a:spAutoFit/>
          </a:bodyPr>
          <a:lstStyle/>
          <a:p>
            <a:pPr algn="r"/>
            <a:r>
              <a:rPr lang="en-US" sz="1600" dirty="0">
                <a:solidFill>
                  <a:srgbClr val="182140"/>
                </a:solidFill>
                <a:latin typeface="+mj-lt"/>
                <a:cs typeface="DIN Next LT Pro"/>
              </a:rPr>
              <a:t>www.esri.ie</a:t>
            </a:r>
            <a:r>
              <a:rPr lang="en-US" sz="1600" baseline="0" dirty="0">
                <a:solidFill>
                  <a:srgbClr val="182140"/>
                </a:solidFill>
                <a:latin typeface="+mj-lt"/>
                <a:cs typeface="DIN Next LT Pro"/>
              </a:rPr>
              <a:t>   </a:t>
            </a:r>
            <a:r>
              <a:rPr lang="en-US" sz="1600" dirty="0">
                <a:solidFill>
                  <a:srgbClr val="182140"/>
                </a:solidFill>
                <a:latin typeface="+mj-lt"/>
                <a:cs typeface="DIN Next LT Pro"/>
              </a:rPr>
              <a:t>@</a:t>
            </a:r>
            <a:r>
              <a:rPr lang="en-US" sz="1600" dirty="0" err="1">
                <a:solidFill>
                  <a:srgbClr val="182140"/>
                </a:solidFill>
                <a:latin typeface="+mj-lt"/>
                <a:cs typeface="DIN Next LT Pro"/>
              </a:rPr>
              <a:t>ESRIDublin</a:t>
            </a:r>
            <a:r>
              <a:rPr lang="en-US" sz="1600" baseline="0" dirty="0">
                <a:solidFill>
                  <a:srgbClr val="182140"/>
                </a:solidFill>
                <a:latin typeface="+mj-lt"/>
                <a:cs typeface="DIN Next LT Pro"/>
              </a:rPr>
              <a:t>     </a:t>
            </a:r>
            <a:r>
              <a:rPr lang="en-US" sz="1600" dirty="0">
                <a:solidFill>
                  <a:srgbClr val="182140"/>
                </a:solidFill>
                <a:latin typeface="+mj-lt"/>
                <a:cs typeface="DIN Next LT Pro"/>
              </a:rPr>
              <a:t>#</a:t>
            </a:r>
            <a:r>
              <a:rPr lang="en-US" sz="1600" dirty="0" err="1">
                <a:solidFill>
                  <a:srgbClr val="182140"/>
                </a:solidFill>
                <a:latin typeface="+mj-lt"/>
                <a:cs typeface="DIN Next LT Pro"/>
              </a:rPr>
              <a:t>ESRIevents</a:t>
            </a:r>
            <a:r>
              <a:rPr lang="en-US" sz="1600" dirty="0">
                <a:solidFill>
                  <a:srgbClr val="182140"/>
                </a:solidFill>
                <a:latin typeface="+mj-lt"/>
                <a:cs typeface="DIN Next LT Pro"/>
              </a:rPr>
              <a:t>     #</a:t>
            </a:r>
            <a:r>
              <a:rPr lang="en-US" sz="1600" dirty="0" err="1">
                <a:solidFill>
                  <a:srgbClr val="182140"/>
                </a:solidFill>
                <a:latin typeface="+mj-lt"/>
                <a:cs typeface="DIN Next LT Pro"/>
              </a:rPr>
              <a:t>ESRIpublications</a:t>
            </a:r>
            <a:endParaRPr lang="en-US" sz="1600" dirty="0">
              <a:solidFill>
                <a:srgbClr val="182140"/>
              </a:solidFill>
              <a:latin typeface="+mj-lt"/>
              <a:cs typeface="DIN Next LT Pro"/>
            </a:endParaRPr>
          </a:p>
        </p:txBody>
      </p:sp>
      <p:sp>
        <p:nvSpPr>
          <p:cNvPr id="7" name="Date Placeholder 3">
            <a:extLst>
              <a:ext uri="{FF2B5EF4-FFF2-40B4-BE49-F238E27FC236}">
                <a16:creationId xmlns:a16="http://schemas.microsoft.com/office/drawing/2014/main" id="{9B5C6CDB-F91D-496E-B5A5-CB48DA75B86D}"/>
              </a:ext>
            </a:extLst>
          </p:cNvPr>
          <p:cNvSpPr>
            <a:spLocks noGrp="1"/>
          </p:cNvSpPr>
          <p:nvPr>
            <p:ph type="dt" sz="half" idx="2"/>
          </p:nvPr>
        </p:nvSpPr>
        <p:spPr>
          <a:xfrm>
            <a:off x="599506" y="6349714"/>
            <a:ext cx="1585415" cy="365125"/>
          </a:xfrm>
          <a:prstGeom prst="rect">
            <a:avLst/>
          </a:prstGeom>
        </p:spPr>
        <p:txBody>
          <a:bodyPr/>
          <a:lstStyle>
            <a:lvl1pPr>
              <a:defRPr sz="1200"/>
            </a:lvl1pPr>
          </a:lstStyle>
          <a:p>
            <a:fld id="{176461CD-94D7-4E9C-B586-E36A3D3A8C47}" type="datetime3">
              <a:rPr lang="en-US" smtClean="0">
                <a:solidFill>
                  <a:prstClr val="black"/>
                </a:solidFill>
              </a:rPr>
              <a:t>12 June 2024</a:t>
            </a:fld>
            <a:endParaRPr lang="en-US" dirty="0">
              <a:solidFill>
                <a:prstClr val="black"/>
              </a:solidFill>
            </a:endParaRPr>
          </a:p>
        </p:txBody>
      </p:sp>
      <p:sp>
        <p:nvSpPr>
          <p:cNvPr id="9" name="Slide Number Placeholder 5">
            <a:extLst>
              <a:ext uri="{FF2B5EF4-FFF2-40B4-BE49-F238E27FC236}">
                <a16:creationId xmlns:a16="http://schemas.microsoft.com/office/drawing/2014/main" id="{52180F9D-AE94-4596-BED8-AFBA57A8F315}"/>
              </a:ext>
            </a:extLst>
          </p:cNvPr>
          <p:cNvSpPr>
            <a:spLocks noGrp="1"/>
          </p:cNvSpPr>
          <p:nvPr>
            <p:ph type="sldNum" sz="quarter" idx="4"/>
          </p:nvPr>
        </p:nvSpPr>
        <p:spPr>
          <a:xfrm>
            <a:off x="-1529971" y="6349714"/>
            <a:ext cx="2133600" cy="365125"/>
          </a:xfrm>
          <a:prstGeom prst="rect">
            <a:avLst/>
          </a:prstGeom>
        </p:spPr>
        <p:txBody>
          <a:bodyPr/>
          <a:lstStyle>
            <a:lvl1pPr>
              <a:defRPr sz="1200"/>
            </a:lvl1pPr>
          </a:lstStyle>
          <a:p>
            <a:pPr algn="r"/>
            <a:fld id="{6032EFF6-B497-1D4E-A557-D85E06E93D4C}" type="slidenum">
              <a:rPr lang="en-US" smtClean="0">
                <a:solidFill>
                  <a:prstClr val="black"/>
                </a:solidFill>
              </a:rPr>
              <a:pPr algn="r"/>
              <a:t>‹#›</a:t>
            </a:fld>
            <a:endParaRPr lang="en-US" dirty="0">
              <a:solidFill>
                <a:prstClr val="black"/>
              </a:solidFill>
            </a:endParaRPr>
          </a:p>
        </p:txBody>
      </p:sp>
    </p:spTree>
    <p:extLst>
      <p:ext uri="{BB962C8B-B14F-4D97-AF65-F5344CB8AC3E}">
        <p14:creationId xmlns:p14="http://schemas.microsoft.com/office/powerpoint/2010/main" val="2256757739"/>
      </p:ext>
    </p:extLst>
  </p:cSld>
  <p:clrMap bg1="lt1" tx1="dk1" bg2="lt2" tx2="dk2" accent1="accent1" accent2="accent2" accent3="accent3" accent4="accent4" accent5="accent5" accent6="accent6" hlink="hlink" folHlink="folHlink"/>
  <p:sldLayoutIdLst>
    <p:sldLayoutId id="2147483664" r:id="rId1"/>
    <p:sldLayoutId id="2147483663" r:id="rId2"/>
    <p:sldLayoutId id="2147483665" r:id="rId3"/>
  </p:sldLayoutIdLst>
  <p:hf hdr="0" ftr="0"/>
  <p:txStyles>
    <p:titleStyle>
      <a:lvl1pPr algn="l" defTabSz="4572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rgbClr val="AD1120"/>
        </a:buClr>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rgbClr val="AD1120"/>
        </a:buClr>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rgbClr val="AD1120"/>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2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chart" Target="../charts/char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ormAutofit fontScale="92500"/>
          </a:bodyPr>
          <a:lstStyle/>
          <a:p>
            <a:pPr algn="ctr">
              <a:lnSpc>
                <a:spcPct val="150000"/>
              </a:lnSpc>
            </a:pPr>
            <a:r>
              <a:rPr lang="en-US" sz="4000" b="1" dirty="0"/>
              <a:t>Budget Perspectives 2025</a:t>
            </a:r>
            <a:endParaRPr lang="en-IE" sz="4000" dirty="0"/>
          </a:p>
        </p:txBody>
      </p:sp>
      <p:sp>
        <p:nvSpPr>
          <p:cNvPr id="4" name="Title 1"/>
          <p:cNvSpPr txBox="1">
            <a:spLocks/>
          </p:cNvSpPr>
          <p:nvPr/>
        </p:nvSpPr>
        <p:spPr>
          <a:xfrm>
            <a:off x="399668" y="1922801"/>
            <a:ext cx="2649525" cy="4171690"/>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kern="1200">
                <a:solidFill>
                  <a:schemeClr val="tx1"/>
                </a:solidFill>
                <a:latin typeface="+mj-lt"/>
                <a:ea typeface="+mj-ea"/>
                <a:cs typeface="+mj-cs"/>
              </a:defRPr>
            </a:lvl1pPr>
          </a:lstStyle>
          <a:p>
            <a:r>
              <a:rPr lang="en-US" sz="1600" dirty="0">
                <a:solidFill>
                  <a:schemeClr val="bg1"/>
                </a:solidFill>
                <a:cs typeface="DIN Next LT Pro"/>
              </a:rPr>
              <a:t>DATE</a:t>
            </a:r>
          </a:p>
          <a:p>
            <a:r>
              <a:rPr lang="en-US" sz="1600" dirty="0">
                <a:solidFill>
                  <a:schemeClr val="bg2">
                    <a:lumMod val="75000"/>
                  </a:schemeClr>
                </a:solidFill>
                <a:cs typeface="DIN Next LT Pro"/>
              </a:rPr>
              <a:t>13</a:t>
            </a:r>
            <a:r>
              <a:rPr lang="en-US" sz="1600" baseline="30000" dirty="0">
                <a:solidFill>
                  <a:schemeClr val="bg2">
                    <a:lumMod val="75000"/>
                  </a:schemeClr>
                </a:solidFill>
                <a:cs typeface="DIN Next LT Pro"/>
              </a:rPr>
              <a:t>th</a:t>
            </a:r>
            <a:r>
              <a:rPr lang="en-US" sz="1600" dirty="0">
                <a:solidFill>
                  <a:schemeClr val="bg2">
                    <a:lumMod val="75000"/>
                  </a:schemeClr>
                </a:solidFill>
                <a:cs typeface="DIN Next LT Pro"/>
              </a:rPr>
              <a:t> June 2024</a:t>
            </a:r>
            <a:endParaRPr lang="en-US" sz="1600" dirty="0">
              <a:solidFill>
                <a:schemeClr val="bg1"/>
              </a:solidFill>
              <a:cs typeface="DIN Next LT Pro"/>
            </a:endParaRPr>
          </a:p>
          <a:p>
            <a:r>
              <a:rPr lang="en-US" sz="1600" dirty="0">
                <a:solidFill>
                  <a:schemeClr val="bg1"/>
                </a:solidFill>
                <a:cs typeface="DIN Next LT Pro"/>
              </a:rPr>
              <a:t>VENUE</a:t>
            </a:r>
          </a:p>
          <a:p>
            <a:r>
              <a:rPr lang="en-US" sz="1600" dirty="0">
                <a:solidFill>
                  <a:schemeClr val="bg2">
                    <a:lumMod val="75000"/>
                  </a:schemeClr>
                </a:solidFill>
              </a:rPr>
              <a:t>ESRI</a:t>
            </a:r>
          </a:p>
        </p:txBody>
      </p:sp>
    </p:spTree>
    <p:extLst>
      <p:ext uri="{BB962C8B-B14F-4D97-AF65-F5344CB8AC3E}">
        <p14:creationId xmlns:p14="http://schemas.microsoft.com/office/powerpoint/2010/main" val="1210242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8269ABF-67FA-364E-327A-3BBF79D57170}"/>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10</a:t>
            </a:fld>
            <a:endParaRPr lang="en-US" dirty="0">
              <a:solidFill>
                <a:prstClr val="black"/>
              </a:solidFill>
            </a:endParaRPr>
          </a:p>
        </p:txBody>
      </p:sp>
      <p:sp>
        <p:nvSpPr>
          <p:cNvPr id="3" name="Date Placeholder 2">
            <a:extLst>
              <a:ext uri="{FF2B5EF4-FFF2-40B4-BE49-F238E27FC236}">
                <a16:creationId xmlns:a16="http://schemas.microsoft.com/office/drawing/2014/main" id="{B794B57D-AE71-E3BA-BAFA-F1A9E281E2C1}"/>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A17900F9-95A7-D390-FE6C-5D10EEAC649C}"/>
              </a:ext>
            </a:extLst>
          </p:cNvPr>
          <p:cNvSpPr>
            <a:spLocks noGrp="1"/>
          </p:cNvSpPr>
          <p:nvPr>
            <p:ph type="body" sz="quarter" idx="13"/>
          </p:nvPr>
        </p:nvSpPr>
        <p:spPr/>
        <p:txBody>
          <a:bodyPr/>
          <a:lstStyle/>
          <a:p>
            <a:r>
              <a:rPr lang="en-IE" dirty="0"/>
              <a:t>Generosity of banded approach</a:t>
            </a:r>
          </a:p>
          <a:p>
            <a:endParaRPr lang="en-IE" dirty="0"/>
          </a:p>
        </p:txBody>
      </p:sp>
      <p:graphicFrame>
        <p:nvGraphicFramePr>
          <p:cNvPr id="9" name="Content Placeholder 8">
            <a:extLst>
              <a:ext uri="{FF2B5EF4-FFF2-40B4-BE49-F238E27FC236}">
                <a16:creationId xmlns:a16="http://schemas.microsoft.com/office/drawing/2014/main" id="{D57C5814-1488-27D8-E3C2-A50024489437}"/>
              </a:ext>
            </a:extLst>
          </p:cNvPr>
          <p:cNvGraphicFramePr>
            <a:graphicFrameLocks noGrp="1"/>
          </p:cNvGraphicFramePr>
          <p:nvPr>
            <p:ph sz="quarter" idx="14"/>
            <p:extLst>
              <p:ext uri="{D42A27DB-BD31-4B8C-83A1-F6EECF244321}">
                <p14:modId xmlns:p14="http://schemas.microsoft.com/office/powerpoint/2010/main" val="1292755888"/>
              </p:ext>
            </p:extLst>
          </p:nvPr>
        </p:nvGraphicFramePr>
        <p:xfrm>
          <a:off x="790806" y="1111828"/>
          <a:ext cx="7366057" cy="4759035"/>
        </p:xfrm>
        <a:graphic>
          <a:graphicData uri="http://schemas.openxmlformats.org/drawingml/2006/table">
            <a:tbl>
              <a:tblPr firstRow="1" firstCol="1" bandRow="1"/>
              <a:tblGrid>
                <a:gridCol w="1896097">
                  <a:extLst>
                    <a:ext uri="{9D8B030D-6E8A-4147-A177-3AD203B41FA5}">
                      <a16:colId xmlns:a16="http://schemas.microsoft.com/office/drawing/2014/main" val="76169727"/>
                    </a:ext>
                  </a:extLst>
                </a:gridCol>
                <a:gridCol w="1423331">
                  <a:extLst>
                    <a:ext uri="{9D8B030D-6E8A-4147-A177-3AD203B41FA5}">
                      <a16:colId xmlns:a16="http://schemas.microsoft.com/office/drawing/2014/main" val="1623643376"/>
                    </a:ext>
                  </a:extLst>
                </a:gridCol>
                <a:gridCol w="2022894">
                  <a:extLst>
                    <a:ext uri="{9D8B030D-6E8A-4147-A177-3AD203B41FA5}">
                      <a16:colId xmlns:a16="http://schemas.microsoft.com/office/drawing/2014/main" val="3179964273"/>
                    </a:ext>
                  </a:extLst>
                </a:gridCol>
                <a:gridCol w="2023735">
                  <a:extLst>
                    <a:ext uri="{9D8B030D-6E8A-4147-A177-3AD203B41FA5}">
                      <a16:colId xmlns:a16="http://schemas.microsoft.com/office/drawing/2014/main" val="3644000704"/>
                    </a:ext>
                  </a:extLst>
                </a:gridCol>
              </a:tblGrid>
              <a:tr h="1141503">
                <a:tc>
                  <a:txBody>
                    <a:bodyPr/>
                    <a:lstStyle/>
                    <a:p>
                      <a:pPr algn="ctr">
                        <a:lnSpc>
                          <a:spcPct val="115000"/>
                        </a:lnSpc>
                        <a:spcAft>
                          <a:spcPts val="1000"/>
                        </a:spcAft>
                      </a:pPr>
                      <a:r>
                        <a:rPr lang="en-IE" sz="18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Yearly Average Contributions</a:t>
                      </a:r>
                      <a:endParaRPr lang="en-IE" sz="18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algn="ctr">
                        <a:lnSpc>
                          <a:spcPct val="115000"/>
                        </a:lnSpc>
                        <a:spcAft>
                          <a:spcPts val="1000"/>
                        </a:spcAft>
                      </a:pPr>
                      <a:r>
                        <a:rPr lang="en-IE" sz="18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YAM</a:t>
                      </a:r>
                      <a:endParaRPr lang="en-IE" sz="18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algn="ctr">
                        <a:lnSpc>
                          <a:spcPct val="115000"/>
                        </a:lnSpc>
                        <a:spcAft>
                          <a:spcPts val="1000"/>
                        </a:spcAft>
                      </a:pPr>
                      <a:r>
                        <a:rPr lang="en-IE" sz="1800" b="1" dirty="0">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Equivalent TCA rate**</a:t>
                      </a:r>
                      <a:endParaRPr lang="en-IE" sz="1800" dirty="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algn="ctr">
                        <a:lnSpc>
                          <a:spcPct val="115000"/>
                        </a:lnSpc>
                        <a:spcAft>
                          <a:spcPts val="1000"/>
                        </a:spcAft>
                      </a:pPr>
                      <a:r>
                        <a:rPr lang="en-IE" sz="1800" b="1" dirty="0">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 Difference TCA v YAM</a:t>
                      </a:r>
                      <a:endParaRPr lang="en-IE" sz="1800" dirty="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extLst>
                  <a:ext uri="{0D108BD9-81ED-4DB2-BD59-A6C34878D82A}">
                    <a16:rowId xmlns:a16="http://schemas.microsoft.com/office/drawing/2014/main" val="2611773045"/>
                  </a:ext>
                </a:extLst>
              </a:tr>
              <a:tr h="602922">
                <a:tc>
                  <a:txBody>
                    <a:bodyPr/>
                    <a:lstStyle/>
                    <a:p>
                      <a:pPr indent="104140">
                        <a:lnSpc>
                          <a:spcPct val="115000"/>
                        </a:lnSpc>
                        <a:spcAft>
                          <a:spcPts val="1000"/>
                        </a:spcAft>
                      </a:pPr>
                      <a:r>
                        <a:rPr lang="en-IE" sz="1800" b="1"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48 +</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€277.30</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€255.97 - €277.3</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0%/-8%</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662025723"/>
                  </a:ext>
                </a:extLst>
              </a:tr>
              <a:tr h="602922">
                <a:tc>
                  <a:txBody>
                    <a:bodyPr/>
                    <a:lstStyle/>
                    <a:p>
                      <a:pPr indent="104140">
                        <a:lnSpc>
                          <a:spcPct val="115000"/>
                        </a:lnSpc>
                        <a:spcAft>
                          <a:spcPts val="1000"/>
                        </a:spcAft>
                      </a:pPr>
                      <a:r>
                        <a:rPr lang="en-IE" sz="1800" b="1"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40 – 47</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€271.90</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€213.31 - €250.64</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-8%/-22%</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4148548557"/>
                  </a:ext>
                </a:extLst>
              </a:tr>
              <a:tr h="602922">
                <a:tc>
                  <a:txBody>
                    <a:bodyPr/>
                    <a:lstStyle/>
                    <a:p>
                      <a:pPr indent="104140">
                        <a:lnSpc>
                          <a:spcPct val="115000"/>
                        </a:lnSpc>
                        <a:spcAft>
                          <a:spcPts val="1000"/>
                        </a:spcAft>
                      </a:pPr>
                      <a:r>
                        <a:rPr lang="en-IE" sz="1800" b="1">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30 – 39</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€249.30</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€159.98 - €207.98</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-17%/-36%</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461846372"/>
                  </a:ext>
                </a:extLst>
              </a:tr>
              <a:tr h="602922">
                <a:tc>
                  <a:txBody>
                    <a:bodyPr/>
                    <a:lstStyle/>
                    <a:p>
                      <a:pPr indent="104140">
                        <a:lnSpc>
                          <a:spcPct val="115000"/>
                        </a:lnSpc>
                        <a:spcAft>
                          <a:spcPts val="1000"/>
                        </a:spcAft>
                      </a:pPr>
                      <a:r>
                        <a:rPr lang="en-IE" sz="1800" b="1"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20 – 29</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€236.10</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€106.65 - €154.65</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-34%/-55%</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360000029"/>
                  </a:ext>
                </a:extLst>
              </a:tr>
              <a:tr h="602922">
                <a:tc>
                  <a:txBody>
                    <a:bodyPr/>
                    <a:lstStyle/>
                    <a:p>
                      <a:pPr indent="104140">
                        <a:lnSpc>
                          <a:spcPct val="115000"/>
                        </a:lnSpc>
                        <a:spcAft>
                          <a:spcPts val="1000"/>
                        </a:spcAft>
                      </a:pPr>
                      <a:r>
                        <a:rPr lang="en-IE" sz="1800" b="1"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15 – 19</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€180.70</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€79.99 - €101.32</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-44%/-56%</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058280817"/>
                  </a:ext>
                </a:extLst>
              </a:tr>
              <a:tr h="602922">
                <a:tc>
                  <a:txBody>
                    <a:bodyPr/>
                    <a:lstStyle/>
                    <a:p>
                      <a:pPr indent="104140">
                        <a:lnSpc>
                          <a:spcPct val="115000"/>
                        </a:lnSpc>
                        <a:spcAft>
                          <a:spcPts val="1000"/>
                        </a:spcAft>
                      </a:pPr>
                      <a:r>
                        <a:rPr lang="en-IE" sz="1800" b="1">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10 – 14</a:t>
                      </a:r>
                      <a:endParaRPr lang="en-IE" sz="18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€110.80</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€53.33 - €74.66</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-33%/-52%</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632686791"/>
                  </a:ext>
                </a:extLst>
              </a:tr>
            </a:tbl>
          </a:graphicData>
        </a:graphic>
      </p:graphicFrame>
      <p:sp>
        <p:nvSpPr>
          <p:cNvPr id="11" name="TextBox 10">
            <a:extLst>
              <a:ext uri="{FF2B5EF4-FFF2-40B4-BE49-F238E27FC236}">
                <a16:creationId xmlns:a16="http://schemas.microsoft.com/office/drawing/2014/main" id="{2EE17533-863B-CB87-30E7-FCBDC37531E7}"/>
              </a:ext>
            </a:extLst>
          </p:cNvPr>
          <p:cNvSpPr txBox="1"/>
          <p:nvPr/>
        </p:nvSpPr>
        <p:spPr>
          <a:xfrm>
            <a:off x="790805" y="5949435"/>
            <a:ext cx="5126247" cy="369332"/>
          </a:xfrm>
          <a:prstGeom prst="rect">
            <a:avLst/>
          </a:prstGeom>
          <a:noFill/>
        </p:spPr>
        <p:txBody>
          <a:bodyPr wrap="square">
            <a:spAutoFit/>
          </a:bodyPr>
          <a:lstStyle/>
          <a:p>
            <a:pPr marR="521970" indent="-539750" algn="l">
              <a:spcAft>
                <a:spcPts val="1200"/>
              </a:spcAft>
            </a:pPr>
            <a:r>
              <a:rPr lang="en-IE" sz="1800" b="0" i="0" dirty="0">
                <a:effectLst/>
                <a:latin typeface="Calibri" panose="020F0502020204030204" pitchFamily="34" charset="0"/>
                <a:ea typeface="Batang" panose="02030600000101010101" pitchFamily="18" charset="-127"/>
                <a:cs typeface="Times New Roman" panose="02020603050405020304" pitchFamily="18" charset="0"/>
              </a:rPr>
              <a:t>** based on 40 years of contributions.</a:t>
            </a:r>
            <a:endParaRPr lang="en-IE" sz="2000" b="1" i="1" dirty="0">
              <a:effectLst/>
              <a:latin typeface="Calibri" panose="020F0502020204030204" pitchFamily="34" charset="0"/>
              <a:ea typeface="Batang" panose="02030600000101010101" pitchFamily="18" charset="-127"/>
              <a:cs typeface="Times New Roman" panose="02020603050405020304" pitchFamily="18" charset="0"/>
            </a:endParaRPr>
          </a:p>
        </p:txBody>
      </p:sp>
    </p:spTree>
    <p:extLst>
      <p:ext uri="{BB962C8B-B14F-4D97-AF65-F5344CB8AC3E}">
        <p14:creationId xmlns:p14="http://schemas.microsoft.com/office/powerpoint/2010/main" val="652849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8269ABF-67FA-364E-327A-3BBF79D57170}"/>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11</a:t>
            </a:fld>
            <a:endParaRPr lang="en-US" dirty="0">
              <a:solidFill>
                <a:prstClr val="black"/>
              </a:solidFill>
            </a:endParaRPr>
          </a:p>
        </p:txBody>
      </p:sp>
      <p:sp>
        <p:nvSpPr>
          <p:cNvPr id="3" name="Date Placeholder 2">
            <a:extLst>
              <a:ext uri="{FF2B5EF4-FFF2-40B4-BE49-F238E27FC236}">
                <a16:creationId xmlns:a16="http://schemas.microsoft.com/office/drawing/2014/main" id="{B794B57D-AE71-E3BA-BAFA-F1A9E281E2C1}"/>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A17900F9-95A7-D390-FE6C-5D10EEAC649C}"/>
              </a:ext>
            </a:extLst>
          </p:cNvPr>
          <p:cNvSpPr>
            <a:spLocks noGrp="1"/>
          </p:cNvSpPr>
          <p:nvPr>
            <p:ph type="body" sz="quarter" idx="13"/>
          </p:nvPr>
        </p:nvSpPr>
        <p:spPr/>
        <p:txBody>
          <a:bodyPr/>
          <a:lstStyle/>
          <a:p>
            <a:r>
              <a:rPr lang="en-IE" dirty="0"/>
              <a:t>Generosity of banded approach</a:t>
            </a:r>
          </a:p>
          <a:p>
            <a:endParaRPr lang="en-IE" dirty="0"/>
          </a:p>
        </p:txBody>
      </p:sp>
      <p:graphicFrame>
        <p:nvGraphicFramePr>
          <p:cNvPr id="9" name="Content Placeholder 8">
            <a:extLst>
              <a:ext uri="{FF2B5EF4-FFF2-40B4-BE49-F238E27FC236}">
                <a16:creationId xmlns:a16="http://schemas.microsoft.com/office/drawing/2014/main" id="{D57C5814-1488-27D8-E3C2-A50024489437}"/>
              </a:ext>
            </a:extLst>
          </p:cNvPr>
          <p:cNvGraphicFramePr>
            <a:graphicFrameLocks noGrp="1"/>
          </p:cNvGraphicFramePr>
          <p:nvPr>
            <p:ph sz="quarter" idx="14"/>
            <p:extLst>
              <p:ext uri="{D42A27DB-BD31-4B8C-83A1-F6EECF244321}">
                <p14:modId xmlns:p14="http://schemas.microsoft.com/office/powerpoint/2010/main" val="212372576"/>
              </p:ext>
            </p:extLst>
          </p:nvPr>
        </p:nvGraphicFramePr>
        <p:xfrm>
          <a:off x="790806" y="1111828"/>
          <a:ext cx="7366057" cy="4759035"/>
        </p:xfrm>
        <a:graphic>
          <a:graphicData uri="http://schemas.openxmlformats.org/drawingml/2006/table">
            <a:tbl>
              <a:tblPr firstRow="1" firstCol="1" bandRow="1"/>
              <a:tblGrid>
                <a:gridCol w="1896097">
                  <a:extLst>
                    <a:ext uri="{9D8B030D-6E8A-4147-A177-3AD203B41FA5}">
                      <a16:colId xmlns:a16="http://schemas.microsoft.com/office/drawing/2014/main" val="76169727"/>
                    </a:ext>
                  </a:extLst>
                </a:gridCol>
                <a:gridCol w="1423331">
                  <a:extLst>
                    <a:ext uri="{9D8B030D-6E8A-4147-A177-3AD203B41FA5}">
                      <a16:colId xmlns:a16="http://schemas.microsoft.com/office/drawing/2014/main" val="1623643376"/>
                    </a:ext>
                  </a:extLst>
                </a:gridCol>
                <a:gridCol w="2022894">
                  <a:extLst>
                    <a:ext uri="{9D8B030D-6E8A-4147-A177-3AD203B41FA5}">
                      <a16:colId xmlns:a16="http://schemas.microsoft.com/office/drawing/2014/main" val="3179964273"/>
                    </a:ext>
                  </a:extLst>
                </a:gridCol>
                <a:gridCol w="2023735">
                  <a:extLst>
                    <a:ext uri="{9D8B030D-6E8A-4147-A177-3AD203B41FA5}">
                      <a16:colId xmlns:a16="http://schemas.microsoft.com/office/drawing/2014/main" val="3644000704"/>
                    </a:ext>
                  </a:extLst>
                </a:gridCol>
              </a:tblGrid>
              <a:tr h="1141503">
                <a:tc>
                  <a:txBody>
                    <a:bodyPr/>
                    <a:lstStyle/>
                    <a:p>
                      <a:pPr algn="ctr">
                        <a:lnSpc>
                          <a:spcPct val="115000"/>
                        </a:lnSpc>
                        <a:spcAft>
                          <a:spcPts val="1000"/>
                        </a:spcAft>
                      </a:pPr>
                      <a:r>
                        <a:rPr lang="en-IE" sz="18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Yearly Average Contributions</a:t>
                      </a:r>
                      <a:endParaRPr lang="en-IE" sz="18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algn="ctr">
                        <a:lnSpc>
                          <a:spcPct val="115000"/>
                        </a:lnSpc>
                        <a:spcAft>
                          <a:spcPts val="1000"/>
                        </a:spcAft>
                      </a:pPr>
                      <a:r>
                        <a:rPr lang="en-IE" sz="18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YAM</a:t>
                      </a:r>
                      <a:endParaRPr lang="en-IE" sz="18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algn="ctr">
                        <a:lnSpc>
                          <a:spcPct val="115000"/>
                        </a:lnSpc>
                        <a:spcAft>
                          <a:spcPts val="1000"/>
                        </a:spcAft>
                      </a:pPr>
                      <a:r>
                        <a:rPr lang="en-IE" sz="1800" b="1" dirty="0">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Equivalent TCA rate**</a:t>
                      </a:r>
                      <a:endParaRPr lang="en-IE" sz="1800" dirty="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algn="ctr">
                        <a:lnSpc>
                          <a:spcPct val="115000"/>
                        </a:lnSpc>
                        <a:spcAft>
                          <a:spcPts val="1000"/>
                        </a:spcAft>
                      </a:pPr>
                      <a:r>
                        <a:rPr lang="en-IE" sz="1800" b="1" dirty="0">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 Difference TCA v YAM</a:t>
                      </a:r>
                      <a:endParaRPr lang="en-IE" sz="1800" dirty="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extLst>
                  <a:ext uri="{0D108BD9-81ED-4DB2-BD59-A6C34878D82A}">
                    <a16:rowId xmlns:a16="http://schemas.microsoft.com/office/drawing/2014/main" val="2611773045"/>
                  </a:ext>
                </a:extLst>
              </a:tr>
              <a:tr h="602922">
                <a:tc>
                  <a:txBody>
                    <a:bodyPr/>
                    <a:lstStyle/>
                    <a:p>
                      <a:pPr indent="104140">
                        <a:lnSpc>
                          <a:spcPct val="115000"/>
                        </a:lnSpc>
                        <a:spcAft>
                          <a:spcPts val="1000"/>
                        </a:spcAft>
                      </a:pPr>
                      <a:r>
                        <a:rPr lang="en-IE" sz="1800" b="1"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48 +</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€277.30</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€255.97 - €277.3</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0%/</a:t>
                      </a:r>
                      <a:r>
                        <a:rPr lang="en-IE" sz="1800" dirty="0">
                          <a:solidFill>
                            <a:srgbClr val="FF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-8%</a:t>
                      </a:r>
                      <a:endParaRPr lang="en-IE" sz="1800" dirty="0">
                        <a:solidFill>
                          <a:srgbClr val="FF0000"/>
                        </a:solidFill>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662025723"/>
                  </a:ext>
                </a:extLst>
              </a:tr>
              <a:tr h="602922">
                <a:tc>
                  <a:txBody>
                    <a:bodyPr/>
                    <a:lstStyle/>
                    <a:p>
                      <a:pPr indent="104140">
                        <a:lnSpc>
                          <a:spcPct val="115000"/>
                        </a:lnSpc>
                        <a:spcAft>
                          <a:spcPts val="1000"/>
                        </a:spcAft>
                      </a:pPr>
                      <a:r>
                        <a:rPr lang="en-IE" sz="1800" b="1"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40 – 47</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€271.90</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€213.31 - €250.64</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FF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-8%/-22%</a:t>
                      </a:r>
                      <a:endParaRPr lang="en-IE" sz="1800" dirty="0">
                        <a:solidFill>
                          <a:srgbClr val="FF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4148548557"/>
                  </a:ext>
                </a:extLst>
              </a:tr>
              <a:tr h="602922">
                <a:tc>
                  <a:txBody>
                    <a:bodyPr/>
                    <a:lstStyle/>
                    <a:p>
                      <a:pPr indent="104140">
                        <a:lnSpc>
                          <a:spcPct val="115000"/>
                        </a:lnSpc>
                        <a:spcAft>
                          <a:spcPts val="1000"/>
                        </a:spcAft>
                      </a:pPr>
                      <a:r>
                        <a:rPr lang="en-IE" sz="1800" b="1">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30 – 39</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€249.30</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€159.98 - €207.98</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FF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-17%/-36%</a:t>
                      </a:r>
                      <a:endParaRPr lang="en-IE" sz="1800" dirty="0">
                        <a:solidFill>
                          <a:srgbClr val="FF0000"/>
                        </a:solidFill>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461846372"/>
                  </a:ext>
                </a:extLst>
              </a:tr>
              <a:tr h="602922">
                <a:tc>
                  <a:txBody>
                    <a:bodyPr/>
                    <a:lstStyle/>
                    <a:p>
                      <a:pPr indent="104140">
                        <a:lnSpc>
                          <a:spcPct val="115000"/>
                        </a:lnSpc>
                        <a:spcAft>
                          <a:spcPts val="1000"/>
                        </a:spcAft>
                      </a:pPr>
                      <a:r>
                        <a:rPr lang="en-IE" sz="1800" b="1"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20 – 29</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€236.10</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€106.65 - €154.65</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FF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-34%/-55%</a:t>
                      </a:r>
                      <a:endParaRPr lang="en-IE" sz="1800" dirty="0">
                        <a:solidFill>
                          <a:srgbClr val="FF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360000029"/>
                  </a:ext>
                </a:extLst>
              </a:tr>
              <a:tr h="602922">
                <a:tc>
                  <a:txBody>
                    <a:bodyPr/>
                    <a:lstStyle/>
                    <a:p>
                      <a:pPr indent="104140">
                        <a:lnSpc>
                          <a:spcPct val="115000"/>
                        </a:lnSpc>
                        <a:spcAft>
                          <a:spcPts val="1000"/>
                        </a:spcAft>
                      </a:pPr>
                      <a:r>
                        <a:rPr lang="en-IE" sz="1800" b="1"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15 – 19</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€180.70</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€79.99 - €101.32</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FF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-44%/-56%</a:t>
                      </a:r>
                      <a:endParaRPr lang="en-IE" sz="1800" dirty="0">
                        <a:solidFill>
                          <a:srgbClr val="FF0000"/>
                        </a:solidFill>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058280817"/>
                  </a:ext>
                </a:extLst>
              </a:tr>
              <a:tr h="602922">
                <a:tc>
                  <a:txBody>
                    <a:bodyPr/>
                    <a:lstStyle/>
                    <a:p>
                      <a:pPr indent="104140">
                        <a:lnSpc>
                          <a:spcPct val="115000"/>
                        </a:lnSpc>
                        <a:spcAft>
                          <a:spcPts val="1000"/>
                        </a:spcAft>
                      </a:pPr>
                      <a:r>
                        <a:rPr lang="en-IE" sz="1800" b="1">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10 – 14</a:t>
                      </a:r>
                      <a:endParaRPr lang="en-IE" sz="18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€110.80</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€53.33 - €74.66</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FF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-33%/-52%</a:t>
                      </a:r>
                      <a:endParaRPr lang="en-IE" sz="1800" dirty="0">
                        <a:solidFill>
                          <a:srgbClr val="FF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632686791"/>
                  </a:ext>
                </a:extLst>
              </a:tr>
            </a:tbl>
          </a:graphicData>
        </a:graphic>
      </p:graphicFrame>
      <p:sp>
        <p:nvSpPr>
          <p:cNvPr id="11" name="TextBox 10">
            <a:extLst>
              <a:ext uri="{FF2B5EF4-FFF2-40B4-BE49-F238E27FC236}">
                <a16:creationId xmlns:a16="http://schemas.microsoft.com/office/drawing/2014/main" id="{2EE17533-863B-CB87-30E7-FCBDC37531E7}"/>
              </a:ext>
            </a:extLst>
          </p:cNvPr>
          <p:cNvSpPr txBox="1"/>
          <p:nvPr/>
        </p:nvSpPr>
        <p:spPr>
          <a:xfrm>
            <a:off x="790805" y="5949435"/>
            <a:ext cx="5126247" cy="369332"/>
          </a:xfrm>
          <a:prstGeom prst="rect">
            <a:avLst/>
          </a:prstGeom>
          <a:noFill/>
        </p:spPr>
        <p:txBody>
          <a:bodyPr wrap="square">
            <a:spAutoFit/>
          </a:bodyPr>
          <a:lstStyle/>
          <a:p>
            <a:pPr marR="521970" indent="-539750" algn="l">
              <a:spcAft>
                <a:spcPts val="1200"/>
              </a:spcAft>
            </a:pPr>
            <a:r>
              <a:rPr lang="en-IE" sz="1800" b="0" i="0" dirty="0">
                <a:effectLst/>
                <a:latin typeface="Calibri" panose="020F0502020204030204" pitchFamily="34" charset="0"/>
                <a:ea typeface="Batang" panose="02030600000101010101" pitchFamily="18" charset="-127"/>
                <a:cs typeface="Times New Roman" panose="02020603050405020304" pitchFamily="18" charset="0"/>
              </a:rPr>
              <a:t>** based on 40 years of contributions.</a:t>
            </a:r>
            <a:endParaRPr lang="en-IE" sz="2000" b="1" i="1" dirty="0">
              <a:effectLst/>
              <a:latin typeface="Calibri" panose="020F0502020204030204" pitchFamily="34" charset="0"/>
              <a:ea typeface="Batang" panose="02030600000101010101" pitchFamily="18" charset="-127"/>
              <a:cs typeface="Times New Roman" panose="02020603050405020304" pitchFamily="18" charset="0"/>
            </a:endParaRPr>
          </a:p>
        </p:txBody>
      </p:sp>
    </p:spTree>
    <p:extLst>
      <p:ext uri="{BB962C8B-B14F-4D97-AF65-F5344CB8AC3E}">
        <p14:creationId xmlns:p14="http://schemas.microsoft.com/office/powerpoint/2010/main" val="1585462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D08B492-A7D8-0533-AF90-02DA1B98FF94}"/>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12</a:t>
            </a:fld>
            <a:endParaRPr lang="en-US" dirty="0">
              <a:solidFill>
                <a:prstClr val="black"/>
              </a:solidFill>
            </a:endParaRPr>
          </a:p>
        </p:txBody>
      </p:sp>
      <p:sp>
        <p:nvSpPr>
          <p:cNvPr id="3" name="Date Placeholder 2">
            <a:extLst>
              <a:ext uri="{FF2B5EF4-FFF2-40B4-BE49-F238E27FC236}">
                <a16:creationId xmlns:a16="http://schemas.microsoft.com/office/drawing/2014/main" id="{19B4D0D8-4D6C-D9EC-D403-DF53F9E4B946}"/>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6C0A244D-3469-297F-F18C-2BE5EC498B35}"/>
              </a:ext>
            </a:extLst>
          </p:cNvPr>
          <p:cNvSpPr>
            <a:spLocks noGrp="1"/>
          </p:cNvSpPr>
          <p:nvPr>
            <p:ph type="body" sz="quarter" idx="13"/>
          </p:nvPr>
        </p:nvSpPr>
        <p:spPr/>
        <p:txBody>
          <a:bodyPr/>
          <a:lstStyle/>
          <a:p>
            <a:r>
              <a:rPr lang="en-IE" dirty="0"/>
              <a:t>Examples:</a:t>
            </a:r>
          </a:p>
        </p:txBody>
      </p:sp>
      <p:sp>
        <p:nvSpPr>
          <p:cNvPr id="5" name="Content Placeholder 4">
            <a:extLst>
              <a:ext uri="{FF2B5EF4-FFF2-40B4-BE49-F238E27FC236}">
                <a16:creationId xmlns:a16="http://schemas.microsoft.com/office/drawing/2014/main" id="{1FEC55DE-2DC3-A1DF-3F31-0CF984B81C5F}"/>
              </a:ext>
            </a:extLst>
          </p:cNvPr>
          <p:cNvSpPr>
            <a:spLocks noGrp="1"/>
          </p:cNvSpPr>
          <p:nvPr>
            <p:ph sz="quarter" idx="14"/>
          </p:nvPr>
        </p:nvSpPr>
        <p:spPr/>
        <p:txBody>
          <a:bodyPr/>
          <a:lstStyle/>
          <a:p>
            <a:pPr marL="457200" indent="-457200">
              <a:buFont typeface="Arial" panose="020B0604020202020204" pitchFamily="34" charset="0"/>
              <a:buChar char="•"/>
            </a:pPr>
            <a:r>
              <a:rPr lang="en-IE" dirty="0"/>
              <a:t>Person enters employment aged 56. Works for 10 years paying PRSI.</a:t>
            </a:r>
          </a:p>
          <a:p>
            <a:pPr marL="457200" indent="-457200">
              <a:buFont typeface="Arial" panose="020B0604020202020204" pitchFamily="34" charset="0"/>
              <a:buChar char="•"/>
            </a:pPr>
            <a:endParaRPr lang="en-IE" dirty="0"/>
          </a:p>
          <a:p>
            <a:endParaRPr lang="en-IE" dirty="0"/>
          </a:p>
          <a:p>
            <a:pPr marL="457200" indent="-457200">
              <a:buFont typeface="Arial" panose="020B0604020202020204" pitchFamily="34" charset="0"/>
              <a:buChar char="•"/>
            </a:pPr>
            <a:r>
              <a:rPr lang="en-IE" dirty="0"/>
              <a:t>Person starts work at 16. Works for 10 years, cares for children for 20 years (pre-1994), returns to work for 20 years.</a:t>
            </a:r>
          </a:p>
        </p:txBody>
      </p:sp>
      <p:graphicFrame>
        <p:nvGraphicFramePr>
          <p:cNvPr id="6" name="Table 5">
            <a:extLst>
              <a:ext uri="{FF2B5EF4-FFF2-40B4-BE49-F238E27FC236}">
                <a16:creationId xmlns:a16="http://schemas.microsoft.com/office/drawing/2014/main" id="{052F4D50-FB02-844F-EEDE-6DA5F44F8F53}"/>
              </a:ext>
            </a:extLst>
          </p:cNvPr>
          <p:cNvGraphicFramePr>
            <a:graphicFrameLocks noGrp="1"/>
          </p:cNvGraphicFramePr>
          <p:nvPr>
            <p:extLst>
              <p:ext uri="{D42A27DB-BD31-4B8C-83A1-F6EECF244321}">
                <p14:modId xmlns:p14="http://schemas.microsoft.com/office/powerpoint/2010/main" val="3054234307"/>
              </p:ext>
            </p:extLst>
          </p:nvPr>
        </p:nvGraphicFramePr>
        <p:xfrm>
          <a:off x="900544" y="2269835"/>
          <a:ext cx="7464138" cy="1188720"/>
        </p:xfrm>
        <a:graphic>
          <a:graphicData uri="http://schemas.openxmlformats.org/drawingml/2006/table">
            <a:tbl>
              <a:tblPr firstRow="1" bandRow="1">
                <a:tableStyleId>{5C22544A-7EE6-4342-B048-85BDC9FD1C3A}</a:tableStyleId>
              </a:tblPr>
              <a:tblGrid>
                <a:gridCol w="3732069">
                  <a:extLst>
                    <a:ext uri="{9D8B030D-6E8A-4147-A177-3AD203B41FA5}">
                      <a16:colId xmlns:a16="http://schemas.microsoft.com/office/drawing/2014/main" val="669029677"/>
                    </a:ext>
                  </a:extLst>
                </a:gridCol>
                <a:gridCol w="3732069">
                  <a:extLst>
                    <a:ext uri="{9D8B030D-6E8A-4147-A177-3AD203B41FA5}">
                      <a16:colId xmlns:a16="http://schemas.microsoft.com/office/drawing/2014/main" val="2740821020"/>
                    </a:ext>
                  </a:extLst>
                </a:gridCol>
              </a:tblGrid>
              <a:tr h="992910">
                <a:tc>
                  <a:txBody>
                    <a:bodyPr/>
                    <a:lstStyle/>
                    <a:p>
                      <a:pPr algn="ctr"/>
                      <a:r>
                        <a:rPr lang="en-IE" dirty="0"/>
                        <a:t>YAM:</a:t>
                      </a:r>
                    </a:p>
                    <a:p>
                      <a:pPr algn="ctr"/>
                      <a:r>
                        <a:rPr lang="en-IE" dirty="0"/>
                        <a:t>520/10=52 yearly average</a:t>
                      </a:r>
                    </a:p>
                    <a:p>
                      <a:pPr algn="ctr"/>
                      <a:r>
                        <a:rPr lang="en-IE" dirty="0"/>
                        <a:t>SPC=€277.30 (max)</a:t>
                      </a:r>
                    </a:p>
                    <a:p>
                      <a:pPr algn="ctr"/>
                      <a:endParaRPr lang="en-IE" dirty="0"/>
                    </a:p>
                  </a:txBody>
                  <a:tcPr/>
                </a:tc>
                <a:tc>
                  <a:txBody>
                    <a:bodyPr/>
                    <a:lstStyle/>
                    <a:p>
                      <a:pPr algn="ctr"/>
                      <a:r>
                        <a:rPr lang="en-IE" dirty="0"/>
                        <a:t>TCA:</a:t>
                      </a:r>
                    </a:p>
                    <a:p>
                      <a:pPr algn="ctr"/>
                      <a:r>
                        <a:rPr lang="en-IE" dirty="0"/>
                        <a:t>520/2080 * 277.30</a:t>
                      </a:r>
                    </a:p>
                    <a:p>
                      <a:pPr algn="ctr"/>
                      <a:r>
                        <a:rPr lang="en-IE" dirty="0"/>
                        <a:t>SPC=€70.68 (25% of maximum)</a:t>
                      </a:r>
                    </a:p>
                  </a:txBody>
                  <a:tcPr/>
                </a:tc>
                <a:extLst>
                  <a:ext uri="{0D108BD9-81ED-4DB2-BD59-A6C34878D82A}">
                    <a16:rowId xmlns:a16="http://schemas.microsoft.com/office/drawing/2014/main" val="2684676460"/>
                  </a:ext>
                </a:extLst>
              </a:tr>
            </a:tbl>
          </a:graphicData>
        </a:graphic>
      </p:graphicFrame>
      <p:graphicFrame>
        <p:nvGraphicFramePr>
          <p:cNvPr id="7" name="Table 6">
            <a:extLst>
              <a:ext uri="{FF2B5EF4-FFF2-40B4-BE49-F238E27FC236}">
                <a16:creationId xmlns:a16="http://schemas.microsoft.com/office/drawing/2014/main" id="{58B3DE18-28DB-007B-738E-BE001AD74B4B}"/>
              </a:ext>
            </a:extLst>
          </p:cNvPr>
          <p:cNvGraphicFramePr>
            <a:graphicFrameLocks noGrp="1"/>
          </p:cNvGraphicFramePr>
          <p:nvPr>
            <p:extLst>
              <p:ext uri="{D42A27DB-BD31-4B8C-83A1-F6EECF244321}">
                <p14:modId xmlns:p14="http://schemas.microsoft.com/office/powerpoint/2010/main" val="1419957074"/>
              </p:ext>
            </p:extLst>
          </p:nvPr>
        </p:nvGraphicFramePr>
        <p:xfrm>
          <a:off x="990599" y="4911608"/>
          <a:ext cx="7464138" cy="1188720"/>
        </p:xfrm>
        <a:graphic>
          <a:graphicData uri="http://schemas.openxmlformats.org/drawingml/2006/table">
            <a:tbl>
              <a:tblPr firstRow="1" bandRow="1">
                <a:tableStyleId>{5C22544A-7EE6-4342-B048-85BDC9FD1C3A}</a:tableStyleId>
              </a:tblPr>
              <a:tblGrid>
                <a:gridCol w="3732069">
                  <a:extLst>
                    <a:ext uri="{9D8B030D-6E8A-4147-A177-3AD203B41FA5}">
                      <a16:colId xmlns:a16="http://schemas.microsoft.com/office/drawing/2014/main" val="669029677"/>
                    </a:ext>
                  </a:extLst>
                </a:gridCol>
                <a:gridCol w="3732069">
                  <a:extLst>
                    <a:ext uri="{9D8B030D-6E8A-4147-A177-3AD203B41FA5}">
                      <a16:colId xmlns:a16="http://schemas.microsoft.com/office/drawing/2014/main" val="2740821020"/>
                    </a:ext>
                  </a:extLst>
                </a:gridCol>
              </a:tblGrid>
              <a:tr h="992910">
                <a:tc>
                  <a:txBody>
                    <a:bodyPr/>
                    <a:lstStyle/>
                    <a:p>
                      <a:pPr algn="ctr"/>
                      <a:r>
                        <a:rPr lang="en-IE" dirty="0"/>
                        <a:t>YAM:</a:t>
                      </a:r>
                    </a:p>
                    <a:p>
                      <a:pPr algn="ctr"/>
                      <a:r>
                        <a:rPr lang="en-IE" dirty="0"/>
                        <a:t>30*52=(1560/50)= 31 yearly average</a:t>
                      </a:r>
                    </a:p>
                    <a:p>
                      <a:pPr algn="ctr"/>
                      <a:r>
                        <a:rPr lang="en-IE" dirty="0"/>
                        <a:t>SPC=€249.30 (90% of max)</a:t>
                      </a:r>
                    </a:p>
                    <a:p>
                      <a:pPr algn="ctr"/>
                      <a:endParaRPr lang="en-IE" dirty="0"/>
                    </a:p>
                  </a:txBody>
                  <a:tcPr/>
                </a:tc>
                <a:tc>
                  <a:txBody>
                    <a:bodyPr/>
                    <a:lstStyle/>
                    <a:p>
                      <a:pPr algn="ctr"/>
                      <a:r>
                        <a:rPr lang="en-IE" dirty="0"/>
                        <a:t>TCA:</a:t>
                      </a:r>
                    </a:p>
                    <a:p>
                      <a:pPr algn="ctr"/>
                      <a:r>
                        <a:rPr lang="en-IE" dirty="0"/>
                        <a:t>30*52+20*52=2600 TC&gt;2080</a:t>
                      </a:r>
                    </a:p>
                    <a:p>
                      <a:pPr algn="ctr"/>
                      <a:r>
                        <a:rPr lang="en-IE" dirty="0"/>
                        <a:t>SPC=€277.30 (max)</a:t>
                      </a:r>
                    </a:p>
                  </a:txBody>
                  <a:tcPr/>
                </a:tc>
                <a:extLst>
                  <a:ext uri="{0D108BD9-81ED-4DB2-BD59-A6C34878D82A}">
                    <a16:rowId xmlns:a16="http://schemas.microsoft.com/office/drawing/2014/main" val="2684676460"/>
                  </a:ext>
                </a:extLst>
              </a:tr>
            </a:tbl>
          </a:graphicData>
        </a:graphic>
      </p:graphicFrame>
    </p:spTree>
    <p:extLst>
      <p:ext uri="{BB962C8B-B14F-4D97-AF65-F5344CB8AC3E}">
        <p14:creationId xmlns:p14="http://schemas.microsoft.com/office/powerpoint/2010/main" val="17477132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924BDA-A66A-79E4-E0C1-DA3CBD208FF5}"/>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13</a:t>
            </a:fld>
            <a:endParaRPr lang="en-US" dirty="0">
              <a:solidFill>
                <a:prstClr val="black"/>
              </a:solidFill>
            </a:endParaRPr>
          </a:p>
        </p:txBody>
      </p:sp>
      <p:sp>
        <p:nvSpPr>
          <p:cNvPr id="3" name="Date Placeholder 2">
            <a:extLst>
              <a:ext uri="{FF2B5EF4-FFF2-40B4-BE49-F238E27FC236}">
                <a16:creationId xmlns:a16="http://schemas.microsoft.com/office/drawing/2014/main" id="{1CD2D1BA-FC33-06D4-5167-4EBAE91F68A5}"/>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B0712FC0-0813-5E58-E92B-8BBB6D53602E}"/>
              </a:ext>
            </a:extLst>
          </p:cNvPr>
          <p:cNvSpPr>
            <a:spLocks noGrp="1"/>
          </p:cNvSpPr>
          <p:nvPr>
            <p:ph type="body" sz="quarter" idx="13"/>
          </p:nvPr>
        </p:nvSpPr>
        <p:spPr/>
        <p:txBody>
          <a:bodyPr/>
          <a:lstStyle/>
          <a:p>
            <a:r>
              <a:rPr lang="en-IE" dirty="0"/>
              <a:t>Data  </a:t>
            </a:r>
          </a:p>
        </p:txBody>
      </p:sp>
      <p:sp>
        <p:nvSpPr>
          <p:cNvPr id="5" name="Content Placeholder 4">
            <a:extLst>
              <a:ext uri="{FF2B5EF4-FFF2-40B4-BE49-F238E27FC236}">
                <a16:creationId xmlns:a16="http://schemas.microsoft.com/office/drawing/2014/main" id="{E01FC1B5-CCBE-B3A8-059E-60325BAB8EE4}"/>
              </a:ext>
            </a:extLst>
          </p:cNvPr>
          <p:cNvSpPr>
            <a:spLocks noGrp="1"/>
          </p:cNvSpPr>
          <p:nvPr>
            <p:ph sz="quarter" idx="14"/>
          </p:nvPr>
        </p:nvSpPr>
        <p:spPr/>
        <p:txBody>
          <a:bodyPr>
            <a:normAutofit lnSpcReduction="10000"/>
          </a:bodyPr>
          <a:lstStyle/>
          <a:p>
            <a:pPr marL="457200" indent="-457200">
              <a:buFont typeface="Arial" panose="020B0604020202020204" pitchFamily="34" charset="0"/>
              <a:buChar char="•"/>
            </a:pPr>
            <a:r>
              <a:rPr lang="en-IE" sz="2800" dirty="0">
                <a:latin typeface="Calibri" panose="020F0502020204030204" pitchFamily="34" charset="0"/>
                <a:ea typeface="Calibri" panose="020F0502020204030204" pitchFamily="34" charset="0"/>
                <a:cs typeface="Times New Roman" panose="02020603050405020304" pitchFamily="18" charset="0"/>
              </a:rPr>
              <a:t>S</a:t>
            </a:r>
            <a:r>
              <a:rPr lang="en-IE" sz="2800" dirty="0">
                <a:effectLst/>
                <a:latin typeface="Calibri" panose="020F0502020204030204" pitchFamily="34" charset="0"/>
                <a:ea typeface="Calibri" panose="020F0502020204030204" pitchFamily="34" charset="0"/>
                <a:cs typeface="Times New Roman" panose="02020603050405020304" pitchFamily="18" charset="0"/>
              </a:rPr>
              <a:t>urvey data from The Irish Longitudinal Study on Ageing (TILDA) – Wave 1 (2010)</a:t>
            </a:r>
          </a:p>
          <a:p>
            <a:pPr marL="457200" indent="-457200">
              <a:buFont typeface="Arial" panose="020B0604020202020204" pitchFamily="34" charset="0"/>
              <a:buChar char="•"/>
            </a:pPr>
            <a:r>
              <a:rPr lang="en-IE" sz="2800" dirty="0">
                <a:latin typeface="Calibri" panose="020F0502020204030204" pitchFamily="34" charset="0"/>
                <a:ea typeface="Calibri" panose="020F0502020204030204" pitchFamily="34" charset="0"/>
                <a:cs typeface="Times New Roman" panose="02020603050405020304" pitchFamily="18" charset="0"/>
              </a:rPr>
              <a:t>Study of individuals aged 50+ living in Ireland, and their spouses</a:t>
            </a:r>
            <a:endParaRPr lang="en-IE"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IE" sz="2800" dirty="0">
                <a:latin typeface="Calibri" panose="020F0502020204030204" pitchFamily="34" charset="0"/>
                <a:ea typeface="Calibri" panose="020F0502020204030204" pitchFamily="34" charset="0"/>
                <a:cs typeface="Times New Roman" panose="02020603050405020304" pitchFamily="18" charset="0"/>
              </a:rPr>
              <a:t>Individuals born 1955-1960 </a:t>
            </a:r>
          </a:p>
          <a:p>
            <a:pPr marL="457200" indent="-457200">
              <a:buFont typeface="Arial" panose="020B0604020202020204" pitchFamily="34" charset="0"/>
              <a:buChar char="•"/>
            </a:pPr>
            <a:r>
              <a:rPr lang="en-IE" sz="2800" dirty="0">
                <a:latin typeface="Calibri" panose="020F0502020204030204" pitchFamily="34" charset="0"/>
                <a:cs typeface="Times New Roman" panose="02020603050405020304" pitchFamily="18" charset="0"/>
              </a:rPr>
              <a:t>Wave 1 sample – 8,504 individuals</a:t>
            </a:r>
          </a:p>
          <a:p>
            <a:pPr marL="457200" indent="-457200">
              <a:buFont typeface="Arial" panose="020B0604020202020204" pitchFamily="34" charset="0"/>
              <a:buChar char="•"/>
            </a:pPr>
            <a:r>
              <a:rPr lang="en-IE" sz="2800" dirty="0">
                <a:latin typeface="Calibri" panose="020F0502020204030204" pitchFamily="34" charset="0"/>
                <a:cs typeface="Times New Roman" panose="02020603050405020304" pitchFamily="18" charset="0"/>
              </a:rPr>
              <a:t>Final sample - 1832 individuals. We exclude:</a:t>
            </a:r>
          </a:p>
          <a:p>
            <a:pPr marL="1200150" lvl="1" indent="-457200"/>
            <a:r>
              <a:rPr lang="en-IE" sz="2400" dirty="0">
                <a:latin typeface="Calibri" panose="020F0502020204030204" pitchFamily="34" charset="0"/>
                <a:cs typeface="Times New Roman" panose="02020603050405020304" pitchFamily="18" charset="0"/>
              </a:rPr>
              <a:t>Individuals outside the cohort</a:t>
            </a:r>
          </a:p>
          <a:p>
            <a:pPr marL="1200150" lvl="1" indent="-457200"/>
            <a:r>
              <a:rPr lang="en-IE" sz="2400" dirty="0">
                <a:latin typeface="Calibri" panose="020F0502020204030204" pitchFamily="34" charset="0"/>
                <a:cs typeface="Times New Roman" panose="02020603050405020304" pitchFamily="18" charset="0"/>
              </a:rPr>
              <a:t>Individuals with missing employment history</a:t>
            </a:r>
          </a:p>
          <a:p>
            <a:pPr marL="1200150" lvl="1" indent="-457200"/>
            <a:r>
              <a:rPr lang="en-IE" sz="2400" dirty="0">
                <a:latin typeface="Calibri" panose="020F0502020204030204" pitchFamily="34" charset="0"/>
                <a:cs typeface="Times New Roman" panose="02020603050405020304" pitchFamily="18" charset="0"/>
              </a:rPr>
              <a:t>Individuals only eligible for State Pension (Non-Contributory)</a:t>
            </a:r>
          </a:p>
        </p:txBody>
      </p:sp>
    </p:spTree>
    <p:extLst>
      <p:ext uri="{BB962C8B-B14F-4D97-AF65-F5344CB8AC3E}">
        <p14:creationId xmlns:p14="http://schemas.microsoft.com/office/powerpoint/2010/main" val="3491024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223EE2A-F19C-CA2D-BF3A-FD152462904D}"/>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14</a:t>
            </a:fld>
            <a:endParaRPr lang="en-US" dirty="0">
              <a:solidFill>
                <a:prstClr val="black"/>
              </a:solidFill>
            </a:endParaRPr>
          </a:p>
        </p:txBody>
      </p:sp>
      <p:sp>
        <p:nvSpPr>
          <p:cNvPr id="3" name="Date Placeholder 2">
            <a:extLst>
              <a:ext uri="{FF2B5EF4-FFF2-40B4-BE49-F238E27FC236}">
                <a16:creationId xmlns:a16="http://schemas.microsoft.com/office/drawing/2014/main" id="{AB44080C-1A3A-D460-E1C6-F2464BE456DC}"/>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2AA4BEAF-AC34-C939-B86A-C0B6E79BAA28}"/>
              </a:ext>
            </a:extLst>
          </p:cNvPr>
          <p:cNvSpPr>
            <a:spLocks noGrp="1"/>
          </p:cNvSpPr>
          <p:nvPr>
            <p:ph type="body" sz="quarter" idx="13"/>
          </p:nvPr>
        </p:nvSpPr>
        <p:spPr/>
        <p:txBody>
          <a:bodyPr/>
          <a:lstStyle/>
          <a:p>
            <a:r>
              <a:rPr lang="en-IE" dirty="0"/>
              <a:t>Modified TRIAM </a:t>
            </a:r>
          </a:p>
        </p:txBody>
      </p:sp>
      <p:sp>
        <p:nvSpPr>
          <p:cNvPr id="5" name="Content Placeholder 4">
            <a:extLst>
              <a:ext uri="{FF2B5EF4-FFF2-40B4-BE49-F238E27FC236}">
                <a16:creationId xmlns:a16="http://schemas.microsoft.com/office/drawing/2014/main" id="{D0FB4926-4499-17CE-9870-7321D8376388}"/>
              </a:ext>
            </a:extLst>
          </p:cNvPr>
          <p:cNvSpPr>
            <a:spLocks noGrp="1"/>
          </p:cNvSpPr>
          <p:nvPr>
            <p:ph sz="quarter" idx="14"/>
          </p:nvPr>
        </p:nvSpPr>
        <p:spPr/>
        <p:txBody>
          <a:bodyPr>
            <a:normAutofit fontScale="92500" lnSpcReduction="10000"/>
          </a:bodyPr>
          <a:lstStyle/>
          <a:p>
            <a:pPr marL="457200" indent="-457200">
              <a:buFont typeface="Arial" panose="020B0604020202020204" pitchFamily="34" charset="0"/>
              <a:buChar char="•"/>
            </a:pPr>
            <a:r>
              <a:rPr lang="en-US" sz="2800" dirty="0"/>
              <a:t>TILDA Retirement Income Adequacy Model (</a:t>
            </a:r>
            <a:r>
              <a:rPr lang="en-US" sz="2800" dirty="0" err="1"/>
              <a:t>Beirne</a:t>
            </a:r>
            <a:r>
              <a:rPr lang="en-US" sz="2800" dirty="0"/>
              <a:t> et al. 2020) </a:t>
            </a:r>
          </a:p>
          <a:p>
            <a:pPr marL="457200" indent="-457200">
              <a:buFont typeface="Arial" panose="020B0604020202020204" pitchFamily="34" charset="0"/>
              <a:buChar char="•"/>
            </a:pPr>
            <a:r>
              <a:rPr lang="en-IE" sz="2800" dirty="0"/>
              <a:t>Estimating PRSI contributions:</a:t>
            </a:r>
          </a:p>
          <a:p>
            <a:pPr marL="1200150" lvl="1" indent="-457200"/>
            <a:r>
              <a:rPr lang="en-IE" sz="2400" dirty="0"/>
              <a:t>Paid contributions – based on employment history</a:t>
            </a:r>
          </a:p>
          <a:p>
            <a:pPr marL="1200150" lvl="1" indent="-457200"/>
            <a:r>
              <a:rPr lang="en-IE" sz="2400" dirty="0"/>
              <a:t>Credited contributions - </a:t>
            </a:r>
            <a:r>
              <a:rPr lang="en-US" sz="2400" dirty="0"/>
              <a:t>based on periods of unemployment and illness (minimum 520 paid to be eligible) </a:t>
            </a:r>
          </a:p>
          <a:p>
            <a:pPr marL="1200150" lvl="1" indent="-457200"/>
            <a:r>
              <a:rPr lang="en-US" sz="2400" dirty="0"/>
              <a:t>Caring contributions – different treatment under YAM (Home Maker’s Scheme) and TCA (</a:t>
            </a:r>
            <a:r>
              <a:rPr lang="en-US" sz="2400" dirty="0" err="1"/>
              <a:t>HomeCaring</a:t>
            </a:r>
            <a:r>
              <a:rPr lang="en-US" sz="2400" dirty="0"/>
              <a:t> Periods Scheme)</a:t>
            </a:r>
          </a:p>
          <a:p>
            <a:pPr marL="1200150" lvl="1" indent="-457200"/>
            <a:r>
              <a:rPr lang="en-US" sz="2400" dirty="0"/>
              <a:t>Projected until SPA based on current status </a:t>
            </a:r>
          </a:p>
          <a:p>
            <a:pPr marL="1200150" lvl="1" indent="-457200"/>
            <a:r>
              <a:rPr lang="en-US" sz="2400" dirty="0"/>
              <a:t>Calculate pension entitlements using respective formulae </a:t>
            </a:r>
            <a:endParaRPr lang="en-IE" sz="2000" dirty="0"/>
          </a:p>
          <a:p>
            <a:pPr marL="457200" indent="-457200">
              <a:buFont typeface="Arial" panose="020B0604020202020204" pitchFamily="34" charset="0"/>
              <a:buChar char="•"/>
            </a:pPr>
            <a:r>
              <a:rPr lang="en-IE" sz="2800" dirty="0"/>
              <a:t>Estimating supplementary pensions</a:t>
            </a:r>
          </a:p>
          <a:p>
            <a:pPr marL="1200150" lvl="1" indent="-457200"/>
            <a:r>
              <a:rPr lang="en-US" sz="2400" dirty="0"/>
              <a:t>Assumptions on continued contributions and earnings growth</a:t>
            </a:r>
          </a:p>
        </p:txBody>
      </p:sp>
    </p:spTree>
    <p:extLst>
      <p:ext uri="{BB962C8B-B14F-4D97-AF65-F5344CB8AC3E}">
        <p14:creationId xmlns:p14="http://schemas.microsoft.com/office/powerpoint/2010/main" val="3159244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038EBA-07DC-A805-AC4A-7C7313C1BADB}"/>
              </a:ext>
            </a:extLst>
          </p:cNvPr>
          <p:cNvSpPr>
            <a:spLocks noGrp="1"/>
          </p:cNvSpPr>
          <p:nvPr>
            <p:ph type="sldNum" sz="quarter" idx="12"/>
          </p:nvPr>
        </p:nvSpPr>
        <p:spPr>
          <a:xfrm>
            <a:off x="-1549021" y="6397339"/>
            <a:ext cx="2133600" cy="365125"/>
          </a:xfrm>
        </p:spPr>
        <p:txBody>
          <a:bodyPr>
            <a:normAutofit/>
          </a:bodyPr>
          <a:lstStyle/>
          <a:p>
            <a:pPr algn="r">
              <a:spcAft>
                <a:spcPts val="600"/>
              </a:spcAft>
            </a:pPr>
            <a:fld id="{6032EFF6-B497-1D4E-A557-D85E06E93D4C}" type="slidenum">
              <a:rPr lang="en-US" smtClean="0">
                <a:solidFill>
                  <a:prstClr val="black"/>
                </a:solidFill>
              </a:rPr>
              <a:pPr algn="r">
                <a:spcAft>
                  <a:spcPts val="600"/>
                </a:spcAft>
              </a:pPr>
              <a:t>15</a:t>
            </a:fld>
            <a:endParaRPr lang="en-US">
              <a:solidFill>
                <a:prstClr val="black"/>
              </a:solidFill>
            </a:endParaRPr>
          </a:p>
        </p:txBody>
      </p:sp>
      <p:sp>
        <p:nvSpPr>
          <p:cNvPr id="3" name="Date Placeholder 2">
            <a:extLst>
              <a:ext uri="{FF2B5EF4-FFF2-40B4-BE49-F238E27FC236}">
                <a16:creationId xmlns:a16="http://schemas.microsoft.com/office/drawing/2014/main" id="{A23D47E6-6A49-6268-0ABF-FBB9193B94B1}"/>
              </a:ext>
            </a:extLst>
          </p:cNvPr>
          <p:cNvSpPr>
            <a:spLocks noGrp="1"/>
          </p:cNvSpPr>
          <p:nvPr>
            <p:ph type="dt" sz="half" idx="10"/>
          </p:nvPr>
        </p:nvSpPr>
        <p:spPr>
          <a:xfrm>
            <a:off x="570931" y="6397339"/>
            <a:ext cx="1585415" cy="365125"/>
          </a:xfrm>
        </p:spPr>
        <p:txBody>
          <a:bodyPr>
            <a:normAutofit/>
          </a:bodyPr>
          <a:lstStyle/>
          <a:p>
            <a:pPr>
              <a:spcAft>
                <a:spcPts val="600"/>
              </a:spcAft>
            </a:pPr>
            <a:fld id="{176461CD-94D7-4E9C-B586-E36A3D3A8C47}" type="datetime3">
              <a:rPr lang="en-US" smtClean="0">
                <a:solidFill>
                  <a:prstClr val="black"/>
                </a:solidFill>
              </a:rPr>
              <a:pPr>
                <a:spcAft>
                  <a:spcPts val="600"/>
                </a:spcAft>
              </a:pPr>
              <a:t>12 June 2024</a:t>
            </a:fld>
            <a:endParaRPr lang="en-US">
              <a:solidFill>
                <a:prstClr val="black"/>
              </a:solidFill>
            </a:endParaRPr>
          </a:p>
        </p:txBody>
      </p:sp>
      <p:sp>
        <p:nvSpPr>
          <p:cNvPr id="4" name="Text Placeholder 3">
            <a:extLst>
              <a:ext uri="{FF2B5EF4-FFF2-40B4-BE49-F238E27FC236}">
                <a16:creationId xmlns:a16="http://schemas.microsoft.com/office/drawing/2014/main" id="{5B6B94DC-D772-3928-2BC5-EC2EBF80C55D}"/>
              </a:ext>
            </a:extLst>
          </p:cNvPr>
          <p:cNvSpPr>
            <a:spLocks noGrp="1"/>
          </p:cNvSpPr>
          <p:nvPr>
            <p:ph type="body" sz="quarter" idx="13"/>
          </p:nvPr>
        </p:nvSpPr>
        <p:spPr>
          <a:xfrm>
            <a:off x="1997075" y="314325"/>
            <a:ext cx="6759575" cy="614363"/>
          </a:xfrm>
        </p:spPr>
        <p:txBody>
          <a:bodyPr>
            <a:normAutofit/>
          </a:bodyPr>
          <a:lstStyle/>
          <a:p>
            <a:r>
              <a:rPr lang="en-IE" dirty="0"/>
              <a:t>Descriptives</a:t>
            </a:r>
          </a:p>
        </p:txBody>
      </p:sp>
      <p:graphicFrame>
        <p:nvGraphicFramePr>
          <p:cNvPr id="6" name="Content Placeholder 5">
            <a:extLst>
              <a:ext uri="{FF2B5EF4-FFF2-40B4-BE49-F238E27FC236}">
                <a16:creationId xmlns:a16="http://schemas.microsoft.com/office/drawing/2014/main" id="{103012EF-F4A7-E9A4-DD18-C26E274DFE2A}"/>
              </a:ext>
            </a:extLst>
          </p:cNvPr>
          <p:cNvGraphicFramePr>
            <a:graphicFrameLocks noGrp="1"/>
          </p:cNvGraphicFramePr>
          <p:nvPr>
            <p:ph sz="quarter" idx="14"/>
            <p:extLst>
              <p:ext uri="{D42A27DB-BD31-4B8C-83A1-F6EECF244321}">
                <p14:modId xmlns:p14="http://schemas.microsoft.com/office/powerpoint/2010/main" val="823657518"/>
              </p:ext>
            </p:extLst>
          </p:nvPr>
        </p:nvGraphicFramePr>
        <p:xfrm>
          <a:off x="644237" y="1704109"/>
          <a:ext cx="7855526" cy="3041078"/>
        </p:xfrm>
        <a:graphic>
          <a:graphicData uri="http://schemas.openxmlformats.org/drawingml/2006/table">
            <a:tbl>
              <a:tblPr firstRow="1" bandRow="1">
                <a:tableStyleId>{5C22544A-7EE6-4342-B048-85BDC9FD1C3A}</a:tableStyleId>
              </a:tblPr>
              <a:tblGrid>
                <a:gridCol w="4613452">
                  <a:extLst>
                    <a:ext uri="{9D8B030D-6E8A-4147-A177-3AD203B41FA5}">
                      <a16:colId xmlns:a16="http://schemas.microsoft.com/office/drawing/2014/main" val="4133370749"/>
                    </a:ext>
                  </a:extLst>
                </a:gridCol>
                <a:gridCol w="999794">
                  <a:extLst>
                    <a:ext uri="{9D8B030D-6E8A-4147-A177-3AD203B41FA5}">
                      <a16:colId xmlns:a16="http://schemas.microsoft.com/office/drawing/2014/main" val="2185960170"/>
                    </a:ext>
                  </a:extLst>
                </a:gridCol>
                <a:gridCol w="1003904">
                  <a:extLst>
                    <a:ext uri="{9D8B030D-6E8A-4147-A177-3AD203B41FA5}">
                      <a16:colId xmlns:a16="http://schemas.microsoft.com/office/drawing/2014/main" val="3019688926"/>
                    </a:ext>
                  </a:extLst>
                </a:gridCol>
                <a:gridCol w="1238376">
                  <a:extLst>
                    <a:ext uri="{9D8B030D-6E8A-4147-A177-3AD203B41FA5}">
                      <a16:colId xmlns:a16="http://schemas.microsoft.com/office/drawing/2014/main" val="3764273586"/>
                    </a:ext>
                  </a:extLst>
                </a:gridCol>
              </a:tblGrid>
              <a:tr h="304108">
                <a:tc>
                  <a:txBody>
                    <a:bodyPr/>
                    <a:lstStyle/>
                    <a:p>
                      <a:pPr algn="ctr" fontAlgn="ctr"/>
                      <a:r>
                        <a:rPr lang="en-IE" sz="1400" u="none" strike="noStrike" dirty="0">
                          <a:effectLst/>
                        </a:rPr>
                        <a:t> </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Total</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Male</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Female</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21234584"/>
                  </a:ext>
                </a:extLst>
              </a:tr>
              <a:tr h="304108">
                <a:tc>
                  <a:txBody>
                    <a:bodyPr/>
                    <a:lstStyle/>
                    <a:p>
                      <a:pPr algn="l" fontAlgn="ctr"/>
                      <a:r>
                        <a:rPr lang="en-IE" sz="1400" u="none" strike="noStrike">
                          <a:effectLst/>
                        </a:rPr>
                        <a:t>Age at first job</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17.3</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17.5</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80017509"/>
                  </a:ext>
                </a:extLst>
              </a:tr>
              <a:tr h="304108">
                <a:tc>
                  <a:txBody>
                    <a:bodyPr/>
                    <a:lstStyle/>
                    <a:p>
                      <a:pPr algn="l" fontAlgn="ctr"/>
                      <a:r>
                        <a:rPr lang="en-IE" sz="1400" u="none" strike="noStrike" dirty="0">
                          <a:effectLst/>
                        </a:rPr>
                        <a:t>Employment/Self-employment (years)</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38.4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42.1</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34.0</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13503545"/>
                  </a:ext>
                </a:extLst>
              </a:tr>
              <a:tr h="304108">
                <a:tc>
                  <a:txBody>
                    <a:bodyPr/>
                    <a:lstStyle/>
                    <a:p>
                      <a:pPr algn="l" fontAlgn="ctr"/>
                      <a:r>
                        <a:rPr lang="en-IE" sz="1400" u="none" strike="noStrike">
                          <a:effectLst/>
                        </a:rPr>
                        <a:t>Credited (years) under YAM</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3.7</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3.1</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2212171"/>
                  </a:ext>
                </a:extLst>
              </a:tr>
              <a:tr h="304108">
                <a:tc>
                  <a:txBody>
                    <a:bodyPr/>
                    <a:lstStyle/>
                    <a:p>
                      <a:pPr algn="l" fontAlgn="ctr"/>
                      <a:r>
                        <a:rPr lang="en-IE" sz="1400" u="none" strike="noStrike">
                          <a:effectLst/>
                        </a:rPr>
                        <a:t>Credited (years) under TCA</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2.2</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80720267"/>
                  </a:ext>
                </a:extLst>
              </a:tr>
              <a:tr h="304108">
                <a:tc>
                  <a:txBody>
                    <a:bodyPr/>
                    <a:lstStyle/>
                    <a:p>
                      <a:pPr algn="l" fontAlgn="ctr"/>
                      <a:r>
                        <a:rPr lang="en-IE" sz="1400" u="none" strike="noStrike">
                          <a:effectLst/>
                        </a:rPr>
                        <a:t>Caring (years) - YAM</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2.6</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0.4</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5.0</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60298529"/>
                  </a:ext>
                </a:extLst>
              </a:tr>
              <a:tr h="304108">
                <a:tc>
                  <a:txBody>
                    <a:bodyPr/>
                    <a:lstStyle/>
                    <a:p>
                      <a:pPr algn="l" fontAlgn="ctr"/>
                      <a:r>
                        <a:rPr lang="en-IE" sz="1400" u="none" strike="noStrike">
                          <a:effectLst/>
                        </a:rPr>
                        <a:t>Caring (years) - TCA</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4.5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0.5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9.1</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69571409"/>
                  </a:ext>
                </a:extLst>
              </a:tr>
              <a:tr h="304108">
                <a:tc>
                  <a:txBody>
                    <a:bodyPr/>
                    <a:lstStyle/>
                    <a:p>
                      <a:pPr algn="l" fontAlgn="ctr"/>
                      <a:r>
                        <a:rPr lang="en-IE" sz="1400" u="none" strike="noStrike" dirty="0">
                          <a:effectLst/>
                        </a:rPr>
                        <a:t>Proportion with private pension</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43%</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51%</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34%</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05709246"/>
                  </a:ext>
                </a:extLst>
              </a:tr>
              <a:tr h="608214">
                <a:tc>
                  <a:txBody>
                    <a:bodyPr/>
                    <a:lstStyle/>
                    <a:p>
                      <a:pPr algn="l" fontAlgn="ctr"/>
                      <a:r>
                        <a:rPr lang="en-US" sz="1400" u="none" strike="noStrike" dirty="0">
                          <a:effectLst/>
                        </a:rPr>
                        <a:t>Average weekly private pension at SPA</a:t>
                      </a:r>
                      <a:r>
                        <a:rPr lang="en-US" sz="1050" u="none" strike="noStrike" dirty="0">
                          <a:effectLst/>
                        </a:rPr>
                        <a:t> </a:t>
                      </a:r>
                      <a:r>
                        <a:rPr lang="en-US" sz="1400" u="none" strike="noStrike" dirty="0">
                          <a:effectLst/>
                        </a:rPr>
                        <a:t> (excl. 0)</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€139</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€152</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€118</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405124909"/>
                  </a:ext>
                </a:extLst>
              </a:tr>
            </a:tbl>
          </a:graphicData>
        </a:graphic>
      </p:graphicFrame>
    </p:spTree>
    <p:extLst>
      <p:ext uri="{BB962C8B-B14F-4D97-AF65-F5344CB8AC3E}">
        <p14:creationId xmlns:p14="http://schemas.microsoft.com/office/powerpoint/2010/main" val="2977437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038EBA-07DC-A805-AC4A-7C7313C1BADB}"/>
              </a:ext>
            </a:extLst>
          </p:cNvPr>
          <p:cNvSpPr>
            <a:spLocks noGrp="1"/>
          </p:cNvSpPr>
          <p:nvPr>
            <p:ph type="sldNum" sz="quarter" idx="12"/>
          </p:nvPr>
        </p:nvSpPr>
        <p:spPr>
          <a:xfrm>
            <a:off x="-1549021" y="6397339"/>
            <a:ext cx="2133600" cy="365125"/>
          </a:xfrm>
        </p:spPr>
        <p:txBody>
          <a:bodyPr>
            <a:normAutofit/>
          </a:bodyPr>
          <a:lstStyle/>
          <a:p>
            <a:pPr algn="r">
              <a:spcAft>
                <a:spcPts val="600"/>
              </a:spcAft>
            </a:pPr>
            <a:fld id="{6032EFF6-B497-1D4E-A557-D85E06E93D4C}" type="slidenum">
              <a:rPr lang="en-US" smtClean="0">
                <a:solidFill>
                  <a:prstClr val="black"/>
                </a:solidFill>
              </a:rPr>
              <a:pPr algn="r">
                <a:spcAft>
                  <a:spcPts val="600"/>
                </a:spcAft>
              </a:pPr>
              <a:t>16</a:t>
            </a:fld>
            <a:endParaRPr lang="en-US">
              <a:solidFill>
                <a:prstClr val="black"/>
              </a:solidFill>
            </a:endParaRPr>
          </a:p>
        </p:txBody>
      </p:sp>
      <p:sp>
        <p:nvSpPr>
          <p:cNvPr id="3" name="Date Placeholder 2">
            <a:extLst>
              <a:ext uri="{FF2B5EF4-FFF2-40B4-BE49-F238E27FC236}">
                <a16:creationId xmlns:a16="http://schemas.microsoft.com/office/drawing/2014/main" id="{A23D47E6-6A49-6268-0ABF-FBB9193B94B1}"/>
              </a:ext>
            </a:extLst>
          </p:cNvPr>
          <p:cNvSpPr>
            <a:spLocks noGrp="1"/>
          </p:cNvSpPr>
          <p:nvPr>
            <p:ph type="dt" sz="half" idx="10"/>
          </p:nvPr>
        </p:nvSpPr>
        <p:spPr>
          <a:xfrm>
            <a:off x="570931" y="6397339"/>
            <a:ext cx="1585415" cy="365125"/>
          </a:xfrm>
        </p:spPr>
        <p:txBody>
          <a:bodyPr>
            <a:normAutofit/>
          </a:bodyPr>
          <a:lstStyle/>
          <a:p>
            <a:pPr>
              <a:spcAft>
                <a:spcPts val="600"/>
              </a:spcAft>
            </a:pPr>
            <a:fld id="{176461CD-94D7-4E9C-B586-E36A3D3A8C47}" type="datetime3">
              <a:rPr lang="en-US" smtClean="0">
                <a:solidFill>
                  <a:prstClr val="black"/>
                </a:solidFill>
              </a:rPr>
              <a:pPr>
                <a:spcAft>
                  <a:spcPts val="600"/>
                </a:spcAft>
              </a:pPr>
              <a:t>12 June 2024</a:t>
            </a:fld>
            <a:endParaRPr lang="en-US">
              <a:solidFill>
                <a:prstClr val="black"/>
              </a:solidFill>
            </a:endParaRPr>
          </a:p>
        </p:txBody>
      </p:sp>
      <p:sp>
        <p:nvSpPr>
          <p:cNvPr id="4" name="Text Placeholder 3">
            <a:extLst>
              <a:ext uri="{FF2B5EF4-FFF2-40B4-BE49-F238E27FC236}">
                <a16:creationId xmlns:a16="http://schemas.microsoft.com/office/drawing/2014/main" id="{5B6B94DC-D772-3928-2BC5-EC2EBF80C55D}"/>
              </a:ext>
            </a:extLst>
          </p:cNvPr>
          <p:cNvSpPr>
            <a:spLocks noGrp="1"/>
          </p:cNvSpPr>
          <p:nvPr>
            <p:ph type="body" sz="quarter" idx="13"/>
          </p:nvPr>
        </p:nvSpPr>
        <p:spPr>
          <a:xfrm>
            <a:off x="1997075" y="314325"/>
            <a:ext cx="6759575" cy="614363"/>
          </a:xfrm>
        </p:spPr>
        <p:txBody>
          <a:bodyPr>
            <a:normAutofit/>
          </a:bodyPr>
          <a:lstStyle/>
          <a:p>
            <a:r>
              <a:rPr lang="en-IE" dirty="0"/>
              <a:t>Descriptives</a:t>
            </a:r>
          </a:p>
        </p:txBody>
      </p:sp>
      <p:graphicFrame>
        <p:nvGraphicFramePr>
          <p:cNvPr id="6" name="Content Placeholder 5">
            <a:extLst>
              <a:ext uri="{FF2B5EF4-FFF2-40B4-BE49-F238E27FC236}">
                <a16:creationId xmlns:a16="http://schemas.microsoft.com/office/drawing/2014/main" id="{103012EF-F4A7-E9A4-DD18-C26E274DFE2A}"/>
              </a:ext>
            </a:extLst>
          </p:cNvPr>
          <p:cNvGraphicFramePr>
            <a:graphicFrameLocks noGrp="1"/>
          </p:cNvGraphicFramePr>
          <p:nvPr>
            <p:ph sz="quarter" idx="14"/>
            <p:extLst>
              <p:ext uri="{D42A27DB-BD31-4B8C-83A1-F6EECF244321}">
                <p14:modId xmlns:p14="http://schemas.microsoft.com/office/powerpoint/2010/main" val="2550667955"/>
              </p:ext>
            </p:extLst>
          </p:nvPr>
        </p:nvGraphicFramePr>
        <p:xfrm>
          <a:off x="644237" y="1704109"/>
          <a:ext cx="7855526" cy="3041078"/>
        </p:xfrm>
        <a:graphic>
          <a:graphicData uri="http://schemas.openxmlformats.org/drawingml/2006/table">
            <a:tbl>
              <a:tblPr firstRow="1" bandRow="1">
                <a:tableStyleId>{5C22544A-7EE6-4342-B048-85BDC9FD1C3A}</a:tableStyleId>
              </a:tblPr>
              <a:tblGrid>
                <a:gridCol w="4613452">
                  <a:extLst>
                    <a:ext uri="{9D8B030D-6E8A-4147-A177-3AD203B41FA5}">
                      <a16:colId xmlns:a16="http://schemas.microsoft.com/office/drawing/2014/main" val="4133370749"/>
                    </a:ext>
                  </a:extLst>
                </a:gridCol>
                <a:gridCol w="999794">
                  <a:extLst>
                    <a:ext uri="{9D8B030D-6E8A-4147-A177-3AD203B41FA5}">
                      <a16:colId xmlns:a16="http://schemas.microsoft.com/office/drawing/2014/main" val="2185960170"/>
                    </a:ext>
                  </a:extLst>
                </a:gridCol>
                <a:gridCol w="1003904">
                  <a:extLst>
                    <a:ext uri="{9D8B030D-6E8A-4147-A177-3AD203B41FA5}">
                      <a16:colId xmlns:a16="http://schemas.microsoft.com/office/drawing/2014/main" val="3019688926"/>
                    </a:ext>
                  </a:extLst>
                </a:gridCol>
                <a:gridCol w="1238376">
                  <a:extLst>
                    <a:ext uri="{9D8B030D-6E8A-4147-A177-3AD203B41FA5}">
                      <a16:colId xmlns:a16="http://schemas.microsoft.com/office/drawing/2014/main" val="3764273586"/>
                    </a:ext>
                  </a:extLst>
                </a:gridCol>
              </a:tblGrid>
              <a:tr h="304108">
                <a:tc>
                  <a:txBody>
                    <a:bodyPr/>
                    <a:lstStyle/>
                    <a:p>
                      <a:pPr algn="ctr" fontAlgn="ctr"/>
                      <a:r>
                        <a:rPr lang="en-IE" sz="1400" u="none" strike="noStrike" dirty="0">
                          <a:effectLst/>
                        </a:rPr>
                        <a:t> </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Total</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Male</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Female</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21234584"/>
                  </a:ext>
                </a:extLst>
              </a:tr>
              <a:tr h="304108">
                <a:tc>
                  <a:txBody>
                    <a:bodyPr/>
                    <a:lstStyle/>
                    <a:p>
                      <a:pPr algn="l" fontAlgn="ctr"/>
                      <a:r>
                        <a:rPr lang="en-IE" sz="1400" u="none" strike="noStrike">
                          <a:effectLst/>
                        </a:rPr>
                        <a:t>Age at first job</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17.3</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17.5</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80017509"/>
                  </a:ext>
                </a:extLst>
              </a:tr>
              <a:tr h="304108">
                <a:tc>
                  <a:txBody>
                    <a:bodyPr/>
                    <a:lstStyle/>
                    <a:p>
                      <a:pPr algn="l" fontAlgn="ctr"/>
                      <a:r>
                        <a:rPr lang="en-IE" sz="1400" u="none" strike="noStrike" dirty="0">
                          <a:effectLst/>
                        </a:rPr>
                        <a:t>Employment/Self-employment (years)</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38.4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42.1</a:t>
                      </a:r>
                      <a:endParaRPr lang="en-IE" sz="1400" b="1" i="0" u="none" strike="noStrike" dirty="0">
                        <a:solidFill>
                          <a:srgbClr val="FF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34.0</a:t>
                      </a:r>
                      <a:endParaRPr lang="en-IE" sz="1400" b="1"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13503545"/>
                  </a:ext>
                </a:extLst>
              </a:tr>
              <a:tr h="304108">
                <a:tc>
                  <a:txBody>
                    <a:bodyPr/>
                    <a:lstStyle/>
                    <a:p>
                      <a:pPr algn="l" fontAlgn="ctr"/>
                      <a:r>
                        <a:rPr lang="en-IE" sz="1400" u="none" strike="noStrike">
                          <a:effectLst/>
                        </a:rPr>
                        <a:t>Credited (years) under YAM</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3.7</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3.1</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2212171"/>
                  </a:ext>
                </a:extLst>
              </a:tr>
              <a:tr h="304108">
                <a:tc>
                  <a:txBody>
                    <a:bodyPr/>
                    <a:lstStyle/>
                    <a:p>
                      <a:pPr algn="l" fontAlgn="ctr"/>
                      <a:r>
                        <a:rPr lang="en-IE" sz="1400" u="none" strike="noStrike">
                          <a:effectLst/>
                        </a:rPr>
                        <a:t>Credited (years) under TCA</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2.2</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80720267"/>
                  </a:ext>
                </a:extLst>
              </a:tr>
              <a:tr h="304108">
                <a:tc>
                  <a:txBody>
                    <a:bodyPr/>
                    <a:lstStyle/>
                    <a:p>
                      <a:pPr algn="l" fontAlgn="ctr"/>
                      <a:r>
                        <a:rPr lang="en-IE" sz="1400" u="none" strike="noStrike">
                          <a:effectLst/>
                        </a:rPr>
                        <a:t>Caring (years) - YAM</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2.6</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0.4</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5.0</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60298529"/>
                  </a:ext>
                </a:extLst>
              </a:tr>
              <a:tr h="304108">
                <a:tc>
                  <a:txBody>
                    <a:bodyPr/>
                    <a:lstStyle/>
                    <a:p>
                      <a:pPr algn="l" fontAlgn="ctr"/>
                      <a:r>
                        <a:rPr lang="en-IE" sz="1400" u="none" strike="noStrike">
                          <a:effectLst/>
                        </a:rPr>
                        <a:t>Caring (years) - TCA</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4.5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0.5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9.1</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69571409"/>
                  </a:ext>
                </a:extLst>
              </a:tr>
              <a:tr h="304108">
                <a:tc>
                  <a:txBody>
                    <a:bodyPr/>
                    <a:lstStyle/>
                    <a:p>
                      <a:pPr algn="l" fontAlgn="ctr"/>
                      <a:r>
                        <a:rPr lang="en-IE" sz="1400" u="none" strike="noStrike" dirty="0">
                          <a:effectLst/>
                        </a:rPr>
                        <a:t>Proportion with private pension</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43%</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51%</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34%</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05709246"/>
                  </a:ext>
                </a:extLst>
              </a:tr>
              <a:tr h="608214">
                <a:tc>
                  <a:txBody>
                    <a:bodyPr/>
                    <a:lstStyle/>
                    <a:p>
                      <a:pPr algn="l" fontAlgn="ctr"/>
                      <a:r>
                        <a:rPr lang="en-US" sz="1400" u="none" strike="noStrike" dirty="0">
                          <a:effectLst/>
                        </a:rPr>
                        <a:t>Average weekly private pension at SPA</a:t>
                      </a:r>
                      <a:r>
                        <a:rPr lang="en-US" sz="1050" u="none" strike="noStrike" dirty="0">
                          <a:effectLst/>
                        </a:rPr>
                        <a:t> </a:t>
                      </a:r>
                      <a:r>
                        <a:rPr lang="en-US" sz="1400" u="none" strike="noStrike" dirty="0">
                          <a:effectLst/>
                        </a:rPr>
                        <a:t> (excl. 0)</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€139</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€152</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€118</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405124909"/>
                  </a:ext>
                </a:extLst>
              </a:tr>
            </a:tbl>
          </a:graphicData>
        </a:graphic>
      </p:graphicFrame>
    </p:spTree>
    <p:extLst>
      <p:ext uri="{BB962C8B-B14F-4D97-AF65-F5344CB8AC3E}">
        <p14:creationId xmlns:p14="http://schemas.microsoft.com/office/powerpoint/2010/main" val="3788105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038EBA-07DC-A805-AC4A-7C7313C1BADB}"/>
              </a:ext>
            </a:extLst>
          </p:cNvPr>
          <p:cNvSpPr>
            <a:spLocks noGrp="1"/>
          </p:cNvSpPr>
          <p:nvPr>
            <p:ph type="sldNum" sz="quarter" idx="12"/>
          </p:nvPr>
        </p:nvSpPr>
        <p:spPr>
          <a:xfrm>
            <a:off x="-1549021" y="6397339"/>
            <a:ext cx="2133600" cy="365125"/>
          </a:xfrm>
        </p:spPr>
        <p:txBody>
          <a:bodyPr>
            <a:normAutofit/>
          </a:bodyPr>
          <a:lstStyle/>
          <a:p>
            <a:pPr algn="r">
              <a:spcAft>
                <a:spcPts val="600"/>
              </a:spcAft>
            </a:pPr>
            <a:fld id="{6032EFF6-B497-1D4E-A557-D85E06E93D4C}" type="slidenum">
              <a:rPr lang="en-US" smtClean="0">
                <a:solidFill>
                  <a:prstClr val="black"/>
                </a:solidFill>
              </a:rPr>
              <a:pPr algn="r">
                <a:spcAft>
                  <a:spcPts val="600"/>
                </a:spcAft>
              </a:pPr>
              <a:t>17</a:t>
            </a:fld>
            <a:endParaRPr lang="en-US">
              <a:solidFill>
                <a:prstClr val="black"/>
              </a:solidFill>
            </a:endParaRPr>
          </a:p>
        </p:txBody>
      </p:sp>
      <p:sp>
        <p:nvSpPr>
          <p:cNvPr id="3" name="Date Placeholder 2">
            <a:extLst>
              <a:ext uri="{FF2B5EF4-FFF2-40B4-BE49-F238E27FC236}">
                <a16:creationId xmlns:a16="http://schemas.microsoft.com/office/drawing/2014/main" id="{A23D47E6-6A49-6268-0ABF-FBB9193B94B1}"/>
              </a:ext>
            </a:extLst>
          </p:cNvPr>
          <p:cNvSpPr>
            <a:spLocks noGrp="1"/>
          </p:cNvSpPr>
          <p:nvPr>
            <p:ph type="dt" sz="half" idx="10"/>
          </p:nvPr>
        </p:nvSpPr>
        <p:spPr>
          <a:xfrm>
            <a:off x="570931" y="6397339"/>
            <a:ext cx="1585415" cy="365125"/>
          </a:xfrm>
        </p:spPr>
        <p:txBody>
          <a:bodyPr>
            <a:normAutofit/>
          </a:bodyPr>
          <a:lstStyle/>
          <a:p>
            <a:pPr>
              <a:spcAft>
                <a:spcPts val="600"/>
              </a:spcAft>
            </a:pPr>
            <a:fld id="{176461CD-94D7-4E9C-B586-E36A3D3A8C47}" type="datetime3">
              <a:rPr lang="en-US" smtClean="0">
                <a:solidFill>
                  <a:prstClr val="black"/>
                </a:solidFill>
              </a:rPr>
              <a:pPr>
                <a:spcAft>
                  <a:spcPts val="600"/>
                </a:spcAft>
              </a:pPr>
              <a:t>12 June 2024</a:t>
            </a:fld>
            <a:endParaRPr lang="en-US">
              <a:solidFill>
                <a:prstClr val="black"/>
              </a:solidFill>
            </a:endParaRPr>
          </a:p>
        </p:txBody>
      </p:sp>
      <p:sp>
        <p:nvSpPr>
          <p:cNvPr id="4" name="Text Placeholder 3">
            <a:extLst>
              <a:ext uri="{FF2B5EF4-FFF2-40B4-BE49-F238E27FC236}">
                <a16:creationId xmlns:a16="http://schemas.microsoft.com/office/drawing/2014/main" id="{5B6B94DC-D772-3928-2BC5-EC2EBF80C55D}"/>
              </a:ext>
            </a:extLst>
          </p:cNvPr>
          <p:cNvSpPr>
            <a:spLocks noGrp="1"/>
          </p:cNvSpPr>
          <p:nvPr>
            <p:ph type="body" sz="quarter" idx="13"/>
          </p:nvPr>
        </p:nvSpPr>
        <p:spPr>
          <a:xfrm>
            <a:off x="1997075" y="314325"/>
            <a:ext cx="6759575" cy="614363"/>
          </a:xfrm>
        </p:spPr>
        <p:txBody>
          <a:bodyPr>
            <a:normAutofit/>
          </a:bodyPr>
          <a:lstStyle/>
          <a:p>
            <a:r>
              <a:rPr lang="en-IE" dirty="0"/>
              <a:t>Descriptives</a:t>
            </a:r>
          </a:p>
        </p:txBody>
      </p:sp>
      <p:graphicFrame>
        <p:nvGraphicFramePr>
          <p:cNvPr id="6" name="Content Placeholder 5">
            <a:extLst>
              <a:ext uri="{FF2B5EF4-FFF2-40B4-BE49-F238E27FC236}">
                <a16:creationId xmlns:a16="http://schemas.microsoft.com/office/drawing/2014/main" id="{103012EF-F4A7-E9A4-DD18-C26E274DFE2A}"/>
              </a:ext>
            </a:extLst>
          </p:cNvPr>
          <p:cNvGraphicFramePr>
            <a:graphicFrameLocks noGrp="1"/>
          </p:cNvGraphicFramePr>
          <p:nvPr>
            <p:ph sz="quarter" idx="14"/>
            <p:extLst>
              <p:ext uri="{D42A27DB-BD31-4B8C-83A1-F6EECF244321}">
                <p14:modId xmlns:p14="http://schemas.microsoft.com/office/powerpoint/2010/main" val="1690236184"/>
              </p:ext>
            </p:extLst>
          </p:nvPr>
        </p:nvGraphicFramePr>
        <p:xfrm>
          <a:off x="644237" y="1704109"/>
          <a:ext cx="7855526" cy="3041078"/>
        </p:xfrm>
        <a:graphic>
          <a:graphicData uri="http://schemas.openxmlformats.org/drawingml/2006/table">
            <a:tbl>
              <a:tblPr firstRow="1" bandRow="1">
                <a:tableStyleId>{5C22544A-7EE6-4342-B048-85BDC9FD1C3A}</a:tableStyleId>
              </a:tblPr>
              <a:tblGrid>
                <a:gridCol w="4613452">
                  <a:extLst>
                    <a:ext uri="{9D8B030D-6E8A-4147-A177-3AD203B41FA5}">
                      <a16:colId xmlns:a16="http://schemas.microsoft.com/office/drawing/2014/main" val="4133370749"/>
                    </a:ext>
                  </a:extLst>
                </a:gridCol>
                <a:gridCol w="999794">
                  <a:extLst>
                    <a:ext uri="{9D8B030D-6E8A-4147-A177-3AD203B41FA5}">
                      <a16:colId xmlns:a16="http://schemas.microsoft.com/office/drawing/2014/main" val="2185960170"/>
                    </a:ext>
                  </a:extLst>
                </a:gridCol>
                <a:gridCol w="1003904">
                  <a:extLst>
                    <a:ext uri="{9D8B030D-6E8A-4147-A177-3AD203B41FA5}">
                      <a16:colId xmlns:a16="http://schemas.microsoft.com/office/drawing/2014/main" val="3019688926"/>
                    </a:ext>
                  </a:extLst>
                </a:gridCol>
                <a:gridCol w="1238376">
                  <a:extLst>
                    <a:ext uri="{9D8B030D-6E8A-4147-A177-3AD203B41FA5}">
                      <a16:colId xmlns:a16="http://schemas.microsoft.com/office/drawing/2014/main" val="3764273586"/>
                    </a:ext>
                  </a:extLst>
                </a:gridCol>
              </a:tblGrid>
              <a:tr h="304108">
                <a:tc>
                  <a:txBody>
                    <a:bodyPr/>
                    <a:lstStyle/>
                    <a:p>
                      <a:pPr algn="ctr" fontAlgn="ctr"/>
                      <a:r>
                        <a:rPr lang="en-IE" sz="1400" u="none" strike="noStrike" dirty="0">
                          <a:effectLst/>
                        </a:rPr>
                        <a:t> </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Total</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Male</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Female</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21234584"/>
                  </a:ext>
                </a:extLst>
              </a:tr>
              <a:tr h="304108">
                <a:tc>
                  <a:txBody>
                    <a:bodyPr/>
                    <a:lstStyle/>
                    <a:p>
                      <a:pPr algn="l" fontAlgn="ctr"/>
                      <a:r>
                        <a:rPr lang="en-IE" sz="1400" u="none" strike="noStrike">
                          <a:effectLst/>
                        </a:rPr>
                        <a:t>Age at first job</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17.3</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17.5</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80017509"/>
                  </a:ext>
                </a:extLst>
              </a:tr>
              <a:tr h="304108">
                <a:tc>
                  <a:txBody>
                    <a:bodyPr/>
                    <a:lstStyle/>
                    <a:p>
                      <a:pPr algn="l" fontAlgn="ctr"/>
                      <a:r>
                        <a:rPr lang="en-IE" sz="1400" u="none" strike="noStrike" dirty="0">
                          <a:effectLst/>
                        </a:rPr>
                        <a:t>Employment/Self-employment (years)</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38.4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42.1</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34.0</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13503545"/>
                  </a:ext>
                </a:extLst>
              </a:tr>
              <a:tr h="304108">
                <a:tc>
                  <a:txBody>
                    <a:bodyPr/>
                    <a:lstStyle/>
                    <a:p>
                      <a:pPr algn="l" fontAlgn="ctr"/>
                      <a:r>
                        <a:rPr lang="en-IE" sz="1400" u="none" strike="noStrike">
                          <a:effectLst/>
                        </a:rPr>
                        <a:t>Credited (years) under YAM</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3.7</a:t>
                      </a:r>
                      <a:endParaRPr lang="en-IE" sz="1400" b="1" i="0" u="none" strike="noStrike" dirty="0">
                        <a:solidFill>
                          <a:srgbClr val="FF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3.1</a:t>
                      </a:r>
                      <a:endParaRPr lang="en-IE" sz="1400" b="1"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2212171"/>
                  </a:ext>
                </a:extLst>
              </a:tr>
              <a:tr h="304108">
                <a:tc>
                  <a:txBody>
                    <a:bodyPr/>
                    <a:lstStyle/>
                    <a:p>
                      <a:pPr algn="l" fontAlgn="ctr"/>
                      <a:r>
                        <a:rPr lang="en-IE" sz="1400" u="none" strike="noStrike">
                          <a:effectLst/>
                        </a:rPr>
                        <a:t>Credited (years) under TCA</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b="1" u="none" strike="noStrike">
                          <a:solidFill>
                            <a:srgbClr val="FF0000"/>
                          </a:solidFill>
                          <a:effectLst/>
                        </a:rPr>
                        <a:t>2.5</a:t>
                      </a:r>
                      <a:endParaRPr lang="en-IE" sz="1400" b="1" i="0" u="none" strike="noStrike">
                        <a:solidFill>
                          <a:srgbClr val="FF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2.2</a:t>
                      </a:r>
                      <a:endParaRPr lang="en-IE" sz="1400" b="1"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80720267"/>
                  </a:ext>
                </a:extLst>
              </a:tr>
              <a:tr h="304108">
                <a:tc>
                  <a:txBody>
                    <a:bodyPr/>
                    <a:lstStyle/>
                    <a:p>
                      <a:pPr algn="l" fontAlgn="ctr"/>
                      <a:r>
                        <a:rPr lang="en-IE" sz="1400" u="none" strike="noStrike">
                          <a:effectLst/>
                        </a:rPr>
                        <a:t>Caring (years) - YAM</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2.6</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0.4</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5.0</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60298529"/>
                  </a:ext>
                </a:extLst>
              </a:tr>
              <a:tr h="304108">
                <a:tc>
                  <a:txBody>
                    <a:bodyPr/>
                    <a:lstStyle/>
                    <a:p>
                      <a:pPr algn="l" fontAlgn="ctr"/>
                      <a:r>
                        <a:rPr lang="en-IE" sz="1400" u="none" strike="noStrike">
                          <a:effectLst/>
                        </a:rPr>
                        <a:t>Caring (years) - TCA</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4.5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0.5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9.1</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69571409"/>
                  </a:ext>
                </a:extLst>
              </a:tr>
              <a:tr h="304108">
                <a:tc>
                  <a:txBody>
                    <a:bodyPr/>
                    <a:lstStyle/>
                    <a:p>
                      <a:pPr algn="l" fontAlgn="ctr"/>
                      <a:r>
                        <a:rPr lang="en-IE" sz="1400" u="none" strike="noStrike" dirty="0">
                          <a:effectLst/>
                        </a:rPr>
                        <a:t>Proportion with private pension</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43%</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51%</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34%</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05709246"/>
                  </a:ext>
                </a:extLst>
              </a:tr>
              <a:tr h="608214">
                <a:tc>
                  <a:txBody>
                    <a:bodyPr/>
                    <a:lstStyle/>
                    <a:p>
                      <a:pPr algn="l" fontAlgn="ctr"/>
                      <a:r>
                        <a:rPr lang="en-US" sz="1400" u="none" strike="noStrike" dirty="0">
                          <a:effectLst/>
                        </a:rPr>
                        <a:t>Average weekly private pension at SPA</a:t>
                      </a:r>
                      <a:r>
                        <a:rPr lang="en-US" sz="1050" u="none" strike="noStrike" dirty="0">
                          <a:effectLst/>
                        </a:rPr>
                        <a:t> </a:t>
                      </a:r>
                      <a:r>
                        <a:rPr lang="en-US" sz="1400" u="none" strike="noStrike" dirty="0">
                          <a:effectLst/>
                        </a:rPr>
                        <a:t> (excl. 0)</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€139</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€152</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€118</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405124909"/>
                  </a:ext>
                </a:extLst>
              </a:tr>
            </a:tbl>
          </a:graphicData>
        </a:graphic>
      </p:graphicFrame>
    </p:spTree>
    <p:extLst>
      <p:ext uri="{BB962C8B-B14F-4D97-AF65-F5344CB8AC3E}">
        <p14:creationId xmlns:p14="http://schemas.microsoft.com/office/powerpoint/2010/main" val="2220358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038EBA-07DC-A805-AC4A-7C7313C1BADB}"/>
              </a:ext>
            </a:extLst>
          </p:cNvPr>
          <p:cNvSpPr>
            <a:spLocks noGrp="1"/>
          </p:cNvSpPr>
          <p:nvPr>
            <p:ph type="sldNum" sz="quarter" idx="12"/>
          </p:nvPr>
        </p:nvSpPr>
        <p:spPr>
          <a:xfrm>
            <a:off x="-1549021" y="6397339"/>
            <a:ext cx="2133600" cy="365125"/>
          </a:xfrm>
        </p:spPr>
        <p:txBody>
          <a:bodyPr>
            <a:normAutofit/>
          </a:bodyPr>
          <a:lstStyle/>
          <a:p>
            <a:pPr algn="r">
              <a:spcAft>
                <a:spcPts val="600"/>
              </a:spcAft>
            </a:pPr>
            <a:fld id="{6032EFF6-B497-1D4E-A557-D85E06E93D4C}" type="slidenum">
              <a:rPr lang="en-US" smtClean="0">
                <a:solidFill>
                  <a:prstClr val="black"/>
                </a:solidFill>
              </a:rPr>
              <a:pPr algn="r">
                <a:spcAft>
                  <a:spcPts val="600"/>
                </a:spcAft>
              </a:pPr>
              <a:t>18</a:t>
            </a:fld>
            <a:endParaRPr lang="en-US">
              <a:solidFill>
                <a:prstClr val="black"/>
              </a:solidFill>
            </a:endParaRPr>
          </a:p>
        </p:txBody>
      </p:sp>
      <p:sp>
        <p:nvSpPr>
          <p:cNvPr id="3" name="Date Placeholder 2">
            <a:extLst>
              <a:ext uri="{FF2B5EF4-FFF2-40B4-BE49-F238E27FC236}">
                <a16:creationId xmlns:a16="http://schemas.microsoft.com/office/drawing/2014/main" id="{A23D47E6-6A49-6268-0ABF-FBB9193B94B1}"/>
              </a:ext>
            </a:extLst>
          </p:cNvPr>
          <p:cNvSpPr>
            <a:spLocks noGrp="1"/>
          </p:cNvSpPr>
          <p:nvPr>
            <p:ph type="dt" sz="half" idx="10"/>
          </p:nvPr>
        </p:nvSpPr>
        <p:spPr>
          <a:xfrm>
            <a:off x="570931" y="6397339"/>
            <a:ext cx="1585415" cy="365125"/>
          </a:xfrm>
        </p:spPr>
        <p:txBody>
          <a:bodyPr>
            <a:normAutofit/>
          </a:bodyPr>
          <a:lstStyle/>
          <a:p>
            <a:pPr>
              <a:spcAft>
                <a:spcPts val="600"/>
              </a:spcAft>
            </a:pPr>
            <a:fld id="{176461CD-94D7-4E9C-B586-E36A3D3A8C47}" type="datetime3">
              <a:rPr lang="en-US" smtClean="0">
                <a:solidFill>
                  <a:prstClr val="black"/>
                </a:solidFill>
              </a:rPr>
              <a:pPr>
                <a:spcAft>
                  <a:spcPts val="600"/>
                </a:spcAft>
              </a:pPr>
              <a:t>12 June 2024</a:t>
            </a:fld>
            <a:endParaRPr lang="en-US">
              <a:solidFill>
                <a:prstClr val="black"/>
              </a:solidFill>
            </a:endParaRPr>
          </a:p>
        </p:txBody>
      </p:sp>
      <p:sp>
        <p:nvSpPr>
          <p:cNvPr id="4" name="Text Placeholder 3">
            <a:extLst>
              <a:ext uri="{FF2B5EF4-FFF2-40B4-BE49-F238E27FC236}">
                <a16:creationId xmlns:a16="http://schemas.microsoft.com/office/drawing/2014/main" id="{5B6B94DC-D772-3928-2BC5-EC2EBF80C55D}"/>
              </a:ext>
            </a:extLst>
          </p:cNvPr>
          <p:cNvSpPr>
            <a:spLocks noGrp="1"/>
          </p:cNvSpPr>
          <p:nvPr>
            <p:ph type="body" sz="quarter" idx="13"/>
          </p:nvPr>
        </p:nvSpPr>
        <p:spPr>
          <a:xfrm>
            <a:off x="1997075" y="314325"/>
            <a:ext cx="6759575" cy="614363"/>
          </a:xfrm>
        </p:spPr>
        <p:txBody>
          <a:bodyPr>
            <a:normAutofit/>
          </a:bodyPr>
          <a:lstStyle/>
          <a:p>
            <a:r>
              <a:rPr lang="en-IE" dirty="0"/>
              <a:t>Descriptives</a:t>
            </a:r>
          </a:p>
        </p:txBody>
      </p:sp>
      <p:graphicFrame>
        <p:nvGraphicFramePr>
          <p:cNvPr id="6" name="Content Placeholder 5">
            <a:extLst>
              <a:ext uri="{FF2B5EF4-FFF2-40B4-BE49-F238E27FC236}">
                <a16:creationId xmlns:a16="http://schemas.microsoft.com/office/drawing/2014/main" id="{103012EF-F4A7-E9A4-DD18-C26E274DFE2A}"/>
              </a:ext>
            </a:extLst>
          </p:cNvPr>
          <p:cNvGraphicFramePr>
            <a:graphicFrameLocks noGrp="1"/>
          </p:cNvGraphicFramePr>
          <p:nvPr>
            <p:ph sz="quarter" idx="14"/>
            <p:extLst>
              <p:ext uri="{D42A27DB-BD31-4B8C-83A1-F6EECF244321}">
                <p14:modId xmlns:p14="http://schemas.microsoft.com/office/powerpoint/2010/main" val="3898683871"/>
              </p:ext>
            </p:extLst>
          </p:nvPr>
        </p:nvGraphicFramePr>
        <p:xfrm>
          <a:off x="644237" y="1704109"/>
          <a:ext cx="7855526" cy="3041078"/>
        </p:xfrm>
        <a:graphic>
          <a:graphicData uri="http://schemas.openxmlformats.org/drawingml/2006/table">
            <a:tbl>
              <a:tblPr firstRow="1" bandRow="1">
                <a:tableStyleId>{5C22544A-7EE6-4342-B048-85BDC9FD1C3A}</a:tableStyleId>
              </a:tblPr>
              <a:tblGrid>
                <a:gridCol w="4613452">
                  <a:extLst>
                    <a:ext uri="{9D8B030D-6E8A-4147-A177-3AD203B41FA5}">
                      <a16:colId xmlns:a16="http://schemas.microsoft.com/office/drawing/2014/main" val="4133370749"/>
                    </a:ext>
                  </a:extLst>
                </a:gridCol>
                <a:gridCol w="999794">
                  <a:extLst>
                    <a:ext uri="{9D8B030D-6E8A-4147-A177-3AD203B41FA5}">
                      <a16:colId xmlns:a16="http://schemas.microsoft.com/office/drawing/2014/main" val="2185960170"/>
                    </a:ext>
                  </a:extLst>
                </a:gridCol>
                <a:gridCol w="1003904">
                  <a:extLst>
                    <a:ext uri="{9D8B030D-6E8A-4147-A177-3AD203B41FA5}">
                      <a16:colId xmlns:a16="http://schemas.microsoft.com/office/drawing/2014/main" val="3019688926"/>
                    </a:ext>
                  </a:extLst>
                </a:gridCol>
                <a:gridCol w="1238376">
                  <a:extLst>
                    <a:ext uri="{9D8B030D-6E8A-4147-A177-3AD203B41FA5}">
                      <a16:colId xmlns:a16="http://schemas.microsoft.com/office/drawing/2014/main" val="3764273586"/>
                    </a:ext>
                  </a:extLst>
                </a:gridCol>
              </a:tblGrid>
              <a:tr h="304108">
                <a:tc>
                  <a:txBody>
                    <a:bodyPr/>
                    <a:lstStyle/>
                    <a:p>
                      <a:pPr algn="ctr" fontAlgn="ctr"/>
                      <a:r>
                        <a:rPr lang="en-IE" sz="1400" u="none" strike="noStrike" dirty="0">
                          <a:effectLst/>
                        </a:rPr>
                        <a:t> </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Total</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Male</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Female</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21234584"/>
                  </a:ext>
                </a:extLst>
              </a:tr>
              <a:tr h="304108">
                <a:tc>
                  <a:txBody>
                    <a:bodyPr/>
                    <a:lstStyle/>
                    <a:p>
                      <a:pPr algn="l" fontAlgn="ctr"/>
                      <a:r>
                        <a:rPr lang="en-IE" sz="1400" u="none" strike="noStrike">
                          <a:effectLst/>
                        </a:rPr>
                        <a:t>Age at first job</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17.3</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17.5</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80017509"/>
                  </a:ext>
                </a:extLst>
              </a:tr>
              <a:tr h="304108">
                <a:tc>
                  <a:txBody>
                    <a:bodyPr/>
                    <a:lstStyle/>
                    <a:p>
                      <a:pPr algn="l" fontAlgn="ctr"/>
                      <a:r>
                        <a:rPr lang="en-IE" sz="1400" u="none" strike="noStrike" dirty="0">
                          <a:effectLst/>
                        </a:rPr>
                        <a:t>Employment/Self-employment (years)</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38.4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42.1</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34.0</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13503545"/>
                  </a:ext>
                </a:extLst>
              </a:tr>
              <a:tr h="304108">
                <a:tc>
                  <a:txBody>
                    <a:bodyPr/>
                    <a:lstStyle/>
                    <a:p>
                      <a:pPr algn="l" fontAlgn="ctr"/>
                      <a:r>
                        <a:rPr lang="en-IE" sz="1400" u="none" strike="noStrike">
                          <a:effectLst/>
                        </a:rPr>
                        <a:t>Credited (years) under YAM</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3.7</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3.1</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2212171"/>
                  </a:ext>
                </a:extLst>
              </a:tr>
              <a:tr h="304108">
                <a:tc>
                  <a:txBody>
                    <a:bodyPr/>
                    <a:lstStyle/>
                    <a:p>
                      <a:pPr algn="l" fontAlgn="ctr"/>
                      <a:r>
                        <a:rPr lang="en-IE" sz="1400" u="none" strike="noStrike">
                          <a:effectLst/>
                        </a:rPr>
                        <a:t>Credited (years) under TCA</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2.2</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80720267"/>
                  </a:ext>
                </a:extLst>
              </a:tr>
              <a:tr h="304108">
                <a:tc>
                  <a:txBody>
                    <a:bodyPr/>
                    <a:lstStyle/>
                    <a:p>
                      <a:pPr algn="l" fontAlgn="ctr"/>
                      <a:r>
                        <a:rPr lang="en-IE" sz="1400" u="none" strike="noStrike">
                          <a:effectLst/>
                        </a:rPr>
                        <a:t>Caring (years) - YAM</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2.6</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0.4</a:t>
                      </a:r>
                      <a:endParaRPr lang="en-IE" sz="1400" b="1" i="0" u="none" strike="noStrike" dirty="0">
                        <a:solidFill>
                          <a:srgbClr val="FF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5.0</a:t>
                      </a:r>
                      <a:endParaRPr lang="en-IE" sz="1400" b="1"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60298529"/>
                  </a:ext>
                </a:extLst>
              </a:tr>
              <a:tr h="304108">
                <a:tc>
                  <a:txBody>
                    <a:bodyPr/>
                    <a:lstStyle/>
                    <a:p>
                      <a:pPr algn="l" fontAlgn="ctr"/>
                      <a:r>
                        <a:rPr lang="en-IE" sz="1400" u="none" strike="noStrike">
                          <a:effectLst/>
                        </a:rPr>
                        <a:t>Caring (years) - TCA</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4.5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b="1" u="none" strike="noStrike">
                          <a:solidFill>
                            <a:srgbClr val="FF0000"/>
                          </a:solidFill>
                          <a:effectLst/>
                        </a:rPr>
                        <a:t>0.5</a:t>
                      </a:r>
                      <a:endParaRPr lang="en-IE" sz="1400" b="1" i="0" u="none" strike="noStrike">
                        <a:solidFill>
                          <a:srgbClr val="FF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9.1</a:t>
                      </a:r>
                      <a:endParaRPr lang="en-IE" sz="1400" b="1"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69571409"/>
                  </a:ext>
                </a:extLst>
              </a:tr>
              <a:tr h="304108">
                <a:tc>
                  <a:txBody>
                    <a:bodyPr/>
                    <a:lstStyle/>
                    <a:p>
                      <a:pPr algn="l" fontAlgn="ctr"/>
                      <a:r>
                        <a:rPr lang="en-IE" sz="1400" u="none" strike="noStrike" dirty="0">
                          <a:effectLst/>
                        </a:rPr>
                        <a:t>Proportion with private pension</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43%</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51%</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34%</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05709246"/>
                  </a:ext>
                </a:extLst>
              </a:tr>
              <a:tr h="608214">
                <a:tc>
                  <a:txBody>
                    <a:bodyPr/>
                    <a:lstStyle/>
                    <a:p>
                      <a:pPr algn="l" fontAlgn="ctr"/>
                      <a:r>
                        <a:rPr lang="en-US" sz="1400" u="none" strike="noStrike" dirty="0">
                          <a:effectLst/>
                        </a:rPr>
                        <a:t>Average weekly private pension at SPA</a:t>
                      </a:r>
                      <a:r>
                        <a:rPr lang="en-US" sz="1050" u="none" strike="noStrike" dirty="0">
                          <a:effectLst/>
                        </a:rPr>
                        <a:t> </a:t>
                      </a:r>
                      <a:r>
                        <a:rPr lang="en-US" sz="1400" u="none" strike="noStrike" dirty="0">
                          <a:effectLst/>
                        </a:rPr>
                        <a:t> (excl. 0)</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€139</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€152</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€118</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405124909"/>
                  </a:ext>
                </a:extLst>
              </a:tr>
            </a:tbl>
          </a:graphicData>
        </a:graphic>
      </p:graphicFrame>
    </p:spTree>
    <p:extLst>
      <p:ext uri="{BB962C8B-B14F-4D97-AF65-F5344CB8AC3E}">
        <p14:creationId xmlns:p14="http://schemas.microsoft.com/office/powerpoint/2010/main" val="3245351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F038EBA-07DC-A805-AC4A-7C7313C1BADB}"/>
              </a:ext>
            </a:extLst>
          </p:cNvPr>
          <p:cNvSpPr>
            <a:spLocks noGrp="1"/>
          </p:cNvSpPr>
          <p:nvPr>
            <p:ph type="sldNum" sz="quarter" idx="12"/>
          </p:nvPr>
        </p:nvSpPr>
        <p:spPr>
          <a:xfrm>
            <a:off x="-1549021" y="6397339"/>
            <a:ext cx="2133600" cy="365125"/>
          </a:xfrm>
        </p:spPr>
        <p:txBody>
          <a:bodyPr>
            <a:normAutofit/>
          </a:bodyPr>
          <a:lstStyle/>
          <a:p>
            <a:pPr algn="r">
              <a:spcAft>
                <a:spcPts val="600"/>
              </a:spcAft>
            </a:pPr>
            <a:fld id="{6032EFF6-B497-1D4E-A557-D85E06E93D4C}" type="slidenum">
              <a:rPr lang="en-US" smtClean="0">
                <a:solidFill>
                  <a:prstClr val="black"/>
                </a:solidFill>
              </a:rPr>
              <a:pPr algn="r">
                <a:spcAft>
                  <a:spcPts val="600"/>
                </a:spcAft>
              </a:pPr>
              <a:t>19</a:t>
            </a:fld>
            <a:endParaRPr lang="en-US">
              <a:solidFill>
                <a:prstClr val="black"/>
              </a:solidFill>
            </a:endParaRPr>
          </a:p>
        </p:txBody>
      </p:sp>
      <p:sp>
        <p:nvSpPr>
          <p:cNvPr id="3" name="Date Placeholder 2">
            <a:extLst>
              <a:ext uri="{FF2B5EF4-FFF2-40B4-BE49-F238E27FC236}">
                <a16:creationId xmlns:a16="http://schemas.microsoft.com/office/drawing/2014/main" id="{A23D47E6-6A49-6268-0ABF-FBB9193B94B1}"/>
              </a:ext>
            </a:extLst>
          </p:cNvPr>
          <p:cNvSpPr>
            <a:spLocks noGrp="1"/>
          </p:cNvSpPr>
          <p:nvPr>
            <p:ph type="dt" sz="half" idx="10"/>
          </p:nvPr>
        </p:nvSpPr>
        <p:spPr>
          <a:xfrm>
            <a:off x="570931" y="6397339"/>
            <a:ext cx="1585415" cy="365125"/>
          </a:xfrm>
        </p:spPr>
        <p:txBody>
          <a:bodyPr>
            <a:normAutofit/>
          </a:bodyPr>
          <a:lstStyle/>
          <a:p>
            <a:pPr>
              <a:spcAft>
                <a:spcPts val="600"/>
              </a:spcAft>
            </a:pPr>
            <a:fld id="{176461CD-94D7-4E9C-B586-E36A3D3A8C47}" type="datetime3">
              <a:rPr lang="en-US" smtClean="0">
                <a:solidFill>
                  <a:prstClr val="black"/>
                </a:solidFill>
              </a:rPr>
              <a:pPr>
                <a:spcAft>
                  <a:spcPts val="600"/>
                </a:spcAft>
              </a:pPr>
              <a:t>12 June 2024</a:t>
            </a:fld>
            <a:endParaRPr lang="en-US">
              <a:solidFill>
                <a:prstClr val="black"/>
              </a:solidFill>
            </a:endParaRPr>
          </a:p>
        </p:txBody>
      </p:sp>
      <p:sp>
        <p:nvSpPr>
          <p:cNvPr id="4" name="Text Placeholder 3">
            <a:extLst>
              <a:ext uri="{FF2B5EF4-FFF2-40B4-BE49-F238E27FC236}">
                <a16:creationId xmlns:a16="http://schemas.microsoft.com/office/drawing/2014/main" id="{5B6B94DC-D772-3928-2BC5-EC2EBF80C55D}"/>
              </a:ext>
            </a:extLst>
          </p:cNvPr>
          <p:cNvSpPr>
            <a:spLocks noGrp="1"/>
          </p:cNvSpPr>
          <p:nvPr>
            <p:ph type="body" sz="quarter" idx="13"/>
          </p:nvPr>
        </p:nvSpPr>
        <p:spPr>
          <a:xfrm>
            <a:off x="1997075" y="314325"/>
            <a:ext cx="6759575" cy="614363"/>
          </a:xfrm>
        </p:spPr>
        <p:txBody>
          <a:bodyPr>
            <a:normAutofit/>
          </a:bodyPr>
          <a:lstStyle/>
          <a:p>
            <a:r>
              <a:rPr lang="en-IE" dirty="0"/>
              <a:t>Descriptives</a:t>
            </a:r>
          </a:p>
        </p:txBody>
      </p:sp>
      <p:graphicFrame>
        <p:nvGraphicFramePr>
          <p:cNvPr id="6" name="Content Placeholder 5">
            <a:extLst>
              <a:ext uri="{FF2B5EF4-FFF2-40B4-BE49-F238E27FC236}">
                <a16:creationId xmlns:a16="http://schemas.microsoft.com/office/drawing/2014/main" id="{103012EF-F4A7-E9A4-DD18-C26E274DFE2A}"/>
              </a:ext>
            </a:extLst>
          </p:cNvPr>
          <p:cNvGraphicFramePr>
            <a:graphicFrameLocks noGrp="1"/>
          </p:cNvGraphicFramePr>
          <p:nvPr>
            <p:ph sz="quarter" idx="14"/>
            <p:extLst>
              <p:ext uri="{D42A27DB-BD31-4B8C-83A1-F6EECF244321}">
                <p14:modId xmlns:p14="http://schemas.microsoft.com/office/powerpoint/2010/main" val="387924040"/>
              </p:ext>
            </p:extLst>
          </p:nvPr>
        </p:nvGraphicFramePr>
        <p:xfrm>
          <a:off x="644237" y="1704109"/>
          <a:ext cx="7855526" cy="3041078"/>
        </p:xfrm>
        <a:graphic>
          <a:graphicData uri="http://schemas.openxmlformats.org/drawingml/2006/table">
            <a:tbl>
              <a:tblPr firstRow="1" bandRow="1">
                <a:tableStyleId>{5C22544A-7EE6-4342-B048-85BDC9FD1C3A}</a:tableStyleId>
              </a:tblPr>
              <a:tblGrid>
                <a:gridCol w="4613452">
                  <a:extLst>
                    <a:ext uri="{9D8B030D-6E8A-4147-A177-3AD203B41FA5}">
                      <a16:colId xmlns:a16="http://schemas.microsoft.com/office/drawing/2014/main" val="4133370749"/>
                    </a:ext>
                  </a:extLst>
                </a:gridCol>
                <a:gridCol w="999794">
                  <a:extLst>
                    <a:ext uri="{9D8B030D-6E8A-4147-A177-3AD203B41FA5}">
                      <a16:colId xmlns:a16="http://schemas.microsoft.com/office/drawing/2014/main" val="2185960170"/>
                    </a:ext>
                  </a:extLst>
                </a:gridCol>
                <a:gridCol w="1003904">
                  <a:extLst>
                    <a:ext uri="{9D8B030D-6E8A-4147-A177-3AD203B41FA5}">
                      <a16:colId xmlns:a16="http://schemas.microsoft.com/office/drawing/2014/main" val="3019688926"/>
                    </a:ext>
                  </a:extLst>
                </a:gridCol>
                <a:gridCol w="1238376">
                  <a:extLst>
                    <a:ext uri="{9D8B030D-6E8A-4147-A177-3AD203B41FA5}">
                      <a16:colId xmlns:a16="http://schemas.microsoft.com/office/drawing/2014/main" val="3764273586"/>
                    </a:ext>
                  </a:extLst>
                </a:gridCol>
              </a:tblGrid>
              <a:tr h="304108">
                <a:tc>
                  <a:txBody>
                    <a:bodyPr/>
                    <a:lstStyle/>
                    <a:p>
                      <a:pPr algn="ctr" fontAlgn="ctr"/>
                      <a:r>
                        <a:rPr lang="en-IE" sz="1400" u="none" strike="noStrike" dirty="0">
                          <a:effectLst/>
                        </a:rPr>
                        <a:t> </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Total</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Male</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Female</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21234584"/>
                  </a:ext>
                </a:extLst>
              </a:tr>
              <a:tr h="304108">
                <a:tc>
                  <a:txBody>
                    <a:bodyPr/>
                    <a:lstStyle/>
                    <a:p>
                      <a:pPr algn="l" fontAlgn="ctr"/>
                      <a:r>
                        <a:rPr lang="en-IE" sz="1400" u="none" strike="noStrike">
                          <a:effectLst/>
                        </a:rPr>
                        <a:t>Age at first job</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17.3</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17.5</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80017509"/>
                  </a:ext>
                </a:extLst>
              </a:tr>
              <a:tr h="304108">
                <a:tc>
                  <a:txBody>
                    <a:bodyPr/>
                    <a:lstStyle/>
                    <a:p>
                      <a:pPr algn="l" fontAlgn="ctr"/>
                      <a:r>
                        <a:rPr lang="en-IE" sz="1400" u="none" strike="noStrike" dirty="0">
                          <a:effectLst/>
                        </a:rPr>
                        <a:t>Employment/Self-employment (years)</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38.4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42.1</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34.0</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213503545"/>
                  </a:ext>
                </a:extLst>
              </a:tr>
              <a:tr h="304108">
                <a:tc>
                  <a:txBody>
                    <a:bodyPr/>
                    <a:lstStyle/>
                    <a:p>
                      <a:pPr algn="l" fontAlgn="ctr"/>
                      <a:r>
                        <a:rPr lang="en-IE" sz="1400" u="none" strike="noStrike">
                          <a:effectLst/>
                        </a:rPr>
                        <a:t>Credited (years) under YAM</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3.7</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3.1</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72212171"/>
                  </a:ext>
                </a:extLst>
              </a:tr>
              <a:tr h="304108">
                <a:tc>
                  <a:txBody>
                    <a:bodyPr/>
                    <a:lstStyle/>
                    <a:p>
                      <a:pPr algn="l" fontAlgn="ctr"/>
                      <a:r>
                        <a:rPr lang="en-IE" sz="1400" u="none" strike="noStrike">
                          <a:effectLst/>
                        </a:rPr>
                        <a:t>Credited (years) under TCA</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2.4</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2.2</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80720267"/>
                  </a:ext>
                </a:extLst>
              </a:tr>
              <a:tr h="304108">
                <a:tc>
                  <a:txBody>
                    <a:bodyPr/>
                    <a:lstStyle/>
                    <a:p>
                      <a:pPr algn="l" fontAlgn="ctr"/>
                      <a:r>
                        <a:rPr lang="en-IE" sz="1400" u="none" strike="noStrike">
                          <a:effectLst/>
                        </a:rPr>
                        <a:t>Caring (years) - YAM</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2.6</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0.4</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5.0</a:t>
                      </a:r>
                      <a:endParaRPr lang="en-IE" sz="14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760298529"/>
                  </a:ext>
                </a:extLst>
              </a:tr>
              <a:tr h="304108">
                <a:tc>
                  <a:txBody>
                    <a:bodyPr/>
                    <a:lstStyle/>
                    <a:p>
                      <a:pPr algn="l" fontAlgn="ctr"/>
                      <a:r>
                        <a:rPr lang="en-IE" sz="1400" u="none" strike="noStrike">
                          <a:effectLst/>
                        </a:rPr>
                        <a:t>Caring (years) - TCA</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4.5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0.5</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9.1</a:t>
                      </a:r>
                      <a:endParaRPr lang="en-IE" sz="1400" b="0" i="0" u="none" strike="noStrike">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69571409"/>
                  </a:ext>
                </a:extLst>
              </a:tr>
              <a:tr h="304108">
                <a:tc>
                  <a:txBody>
                    <a:bodyPr/>
                    <a:lstStyle/>
                    <a:p>
                      <a:pPr algn="l" fontAlgn="ctr"/>
                      <a:r>
                        <a:rPr lang="en-IE" sz="1400" u="none" strike="noStrike" dirty="0">
                          <a:effectLst/>
                        </a:rPr>
                        <a:t>Proportion with private pension</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dirty="0">
                          <a:effectLst/>
                        </a:rPr>
                        <a:t>43%</a:t>
                      </a:r>
                      <a:endParaRPr lang="en-IE"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51%</a:t>
                      </a:r>
                      <a:endParaRPr lang="en-IE" sz="1400" b="1" i="0" u="none" strike="noStrike" dirty="0">
                        <a:solidFill>
                          <a:srgbClr val="FF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34%</a:t>
                      </a:r>
                      <a:endParaRPr lang="en-IE" sz="1400" b="1"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605709246"/>
                  </a:ext>
                </a:extLst>
              </a:tr>
              <a:tr h="608214">
                <a:tc>
                  <a:txBody>
                    <a:bodyPr/>
                    <a:lstStyle/>
                    <a:p>
                      <a:pPr algn="l" fontAlgn="ctr"/>
                      <a:r>
                        <a:rPr lang="en-US" sz="1400" u="none" strike="noStrike" dirty="0">
                          <a:effectLst/>
                        </a:rPr>
                        <a:t>Average weekly private pension at SPA</a:t>
                      </a:r>
                      <a:r>
                        <a:rPr lang="en-US" sz="1050" u="none" strike="noStrike" dirty="0">
                          <a:effectLst/>
                        </a:rPr>
                        <a:t> </a:t>
                      </a:r>
                      <a:r>
                        <a:rPr lang="en-US" sz="1400" u="none" strike="noStrike" dirty="0">
                          <a:effectLst/>
                        </a:rPr>
                        <a:t> (excl. 0)</a:t>
                      </a:r>
                      <a:endParaRPr lang="en-US" sz="14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ctr"/>
                      <a:r>
                        <a:rPr lang="en-IE" sz="1400" u="none" strike="noStrike">
                          <a:effectLst/>
                        </a:rPr>
                        <a:t>€139</a:t>
                      </a:r>
                      <a:endParaRPr lang="en-IE" sz="1400" b="0" i="0" u="none" strike="noStrike">
                        <a:solidFill>
                          <a:srgbClr val="000000"/>
                        </a:solidFill>
                        <a:effectLst/>
                        <a:latin typeface="Calibri" panose="020F0502020204030204" pitchFamily="34" charset="0"/>
                      </a:endParaRPr>
                    </a:p>
                  </a:txBody>
                  <a:tcPr marL="0" marR="0" marT="0" marB="0" anchor="ctr"/>
                </a:tc>
                <a:tc>
                  <a:txBody>
                    <a:bodyPr/>
                    <a:lstStyle/>
                    <a:p>
                      <a:pPr algn="ctr" fontAlgn="ctr"/>
                      <a:r>
                        <a:rPr lang="en-IE" sz="1400" b="1" u="none" strike="noStrike">
                          <a:solidFill>
                            <a:srgbClr val="FF0000"/>
                          </a:solidFill>
                          <a:effectLst/>
                        </a:rPr>
                        <a:t>€152</a:t>
                      </a:r>
                      <a:endParaRPr lang="en-IE" sz="1400" b="1" i="0" u="none" strike="noStrike">
                        <a:solidFill>
                          <a:srgbClr val="FF0000"/>
                        </a:solidFill>
                        <a:effectLst/>
                        <a:latin typeface="Calibri" panose="020F0502020204030204" pitchFamily="34" charset="0"/>
                      </a:endParaRPr>
                    </a:p>
                  </a:txBody>
                  <a:tcPr marL="0" marR="0" marT="0" marB="0" anchor="ctr"/>
                </a:tc>
                <a:tc>
                  <a:txBody>
                    <a:bodyPr/>
                    <a:lstStyle/>
                    <a:p>
                      <a:pPr algn="ctr" fontAlgn="ctr"/>
                      <a:r>
                        <a:rPr lang="en-IE" sz="1400" b="1" u="none" strike="noStrike" dirty="0">
                          <a:solidFill>
                            <a:srgbClr val="FF0000"/>
                          </a:solidFill>
                          <a:effectLst/>
                        </a:rPr>
                        <a:t>€118</a:t>
                      </a:r>
                      <a:endParaRPr lang="en-IE" sz="1400" b="1"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2405124909"/>
                  </a:ext>
                </a:extLst>
              </a:tr>
            </a:tbl>
          </a:graphicData>
        </a:graphic>
      </p:graphicFrame>
    </p:spTree>
    <p:extLst>
      <p:ext uri="{BB962C8B-B14F-4D97-AF65-F5344CB8AC3E}">
        <p14:creationId xmlns:p14="http://schemas.microsoft.com/office/powerpoint/2010/main" val="1290883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3352800" y="382588"/>
            <a:ext cx="5557838" cy="1419708"/>
          </a:xfrm>
        </p:spPr>
        <p:txBody>
          <a:bodyPr>
            <a:normAutofit/>
          </a:bodyPr>
          <a:lstStyle/>
          <a:p>
            <a:pPr algn="ctr">
              <a:lnSpc>
                <a:spcPct val="115000"/>
              </a:lnSpc>
              <a:spcAft>
                <a:spcPts val="1000"/>
              </a:spcAft>
            </a:pPr>
            <a:r>
              <a:rPr lang="en-IE" sz="3600" b="1" dirty="0">
                <a:solidFill>
                  <a:srgbClr val="1F355E"/>
                </a:solidFill>
                <a:effectLst/>
                <a:latin typeface="Calibri" panose="020F0502020204030204" pitchFamily="34" charset="0"/>
                <a:ea typeface="Calibri" panose="020F0502020204030204" pitchFamily="34" charset="0"/>
                <a:cs typeface="Times New Roman" panose="02020603050405020304" pitchFamily="18" charset="0"/>
              </a:rPr>
              <a:t>State Contributory Pension Reform: Winners and Losers</a:t>
            </a:r>
            <a:endParaRPr lang="en-IE"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tle 1"/>
          <p:cNvSpPr txBox="1">
            <a:spLocks/>
          </p:cNvSpPr>
          <p:nvPr/>
        </p:nvSpPr>
        <p:spPr>
          <a:xfrm>
            <a:off x="399668" y="1922801"/>
            <a:ext cx="2649525" cy="4171690"/>
          </a:xfrm>
          <a:prstGeom prst="rect">
            <a:avLst/>
          </a:prstGeom>
        </p:spPr>
        <p:txBody>
          <a:bodyPr vert="horz" lIns="91440" tIns="45720" rIns="91440" bIns="45720" rtlCol="0" anchor="ctr">
            <a:noAutofit/>
          </a:bodyPr>
          <a:lstStyle>
            <a:lvl1pPr algn="l" defTabSz="457200" rtl="0" eaLnBrk="1" latinLnBrk="0" hangingPunct="1">
              <a:spcBef>
                <a:spcPct val="0"/>
              </a:spcBef>
              <a:buNone/>
              <a:defRPr sz="4000" kern="1200">
                <a:solidFill>
                  <a:schemeClr val="tx1"/>
                </a:solidFill>
                <a:latin typeface="+mj-lt"/>
                <a:ea typeface="+mj-ea"/>
                <a:cs typeface="+mj-cs"/>
              </a:defRPr>
            </a:lvl1pPr>
          </a:lstStyle>
          <a:p>
            <a:r>
              <a:rPr lang="en-US" sz="1600" dirty="0">
                <a:solidFill>
                  <a:schemeClr val="bg1"/>
                </a:solidFill>
              </a:rPr>
              <a:t>Theano Kakoulidou</a:t>
            </a:r>
          </a:p>
          <a:p>
            <a:r>
              <a:rPr lang="en-US" sz="1600" dirty="0">
                <a:solidFill>
                  <a:schemeClr val="bg1"/>
                </a:solidFill>
              </a:rPr>
              <a:t>Claire Keane</a:t>
            </a:r>
          </a:p>
          <a:p>
            <a:r>
              <a:rPr lang="en-US" sz="1600" dirty="0">
                <a:solidFill>
                  <a:schemeClr val="bg1"/>
                </a:solidFill>
              </a:rPr>
              <a:t>Simona Sándorová</a:t>
            </a:r>
          </a:p>
          <a:p>
            <a:endParaRPr lang="en-US" sz="1600" dirty="0">
              <a:solidFill>
                <a:schemeClr val="bg1"/>
              </a:solidFill>
            </a:endParaRPr>
          </a:p>
          <a:p>
            <a:endParaRPr lang="en-US" sz="1600" dirty="0">
              <a:solidFill>
                <a:schemeClr val="bg1"/>
              </a:solidFill>
            </a:endParaRPr>
          </a:p>
          <a:p>
            <a:r>
              <a:rPr lang="en-US" sz="1600" dirty="0">
                <a:solidFill>
                  <a:schemeClr val="bg1"/>
                </a:solidFill>
              </a:rPr>
              <a:t>Budget Perspectives 2025</a:t>
            </a:r>
            <a:endParaRPr lang="en-US" sz="1600" dirty="0">
              <a:solidFill>
                <a:schemeClr val="bg1"/>
              </a:solidFill>
              <a:cs typeface="Calibri"/>
            </a:endParaRPr>
          </a:p>
          <a:p>
            <a:endParaRPr lang="en-US" sz="1600" dirty="0">
              <a:solidFill>
                <a:schemeClr val="bg1"/>
              </a:solidFill>
            </a:endParaRPr>
          </a:p>
          <a:p>
            <a:endParaRPr lang="en-US" sz="900" dirty="0">
              <a:solidFill>
                <a:schemeClr val="bg1"/>
              </a:solidFill>
            </a:endParaRPr>
          </a:p>
          <a:p>
            <a:r>
              <a:rPr lang="en-US" sz="1600" dirty="0">
                <a:solidFill>
                  <a:schemeClr val="bg1"/>
                </a:solidFill>
                <a:cs typeface="Calibri"/>
              </a:rPr>
              <a:t>13</a:t>
            </a:r>
            <a:r>
              <a:rPr lang="en-US" sz="1600" baseline="30000" dirty="0">
                <a:solidFill>
                  <a:schemeClr val="bg1"/>
                </a:solidFill>
                <a:cs typeface="Calibri"/>
              </a:rPr>
              <a:t>th</a:t>
            </a:r>
            <a:r>
              <a:rPr lang="en-US" sz="1600" dirty="0">
                <a:solidFill>
                  <a:schemeClr val="bg1"/>
                </a:solidFill>
                <a:cs typeface="Calibri"/>
              </a:rPr>
              <a:t> June 2024</a:t>
            </a:r>
            <a:endParaRPr lang="en-US" sz="900" dirty="0">
              <a:solidFill>
                <a:schemeClr val="bg1"/>
              </a:solidFill>
            </a:endParaRPr>
          </a:p>
          <a:p>
            <a:endParaRPr lang="en-US" sz="1600" dirty="0">
              <a:solidFill>
                <a:schemeClr val="bg2">
                  <a:lumMod val="75000"/>
                </a:schemeClr>
              </a:solidFill>
            </a:endParaRPr>
          </a:p>
        </p:txBody>
      </p:sp>
    </p:spTree>
    <p:extLst>
      <p:ext uri="{BB962C8B-B14F-4D97-AF65-F5344CB8AC3E}">
        <p14:creationId xmlns:p14="http://schemas.microsoft.com/office/powerpoint/2010/main" val="2987183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7012CB-4809-5845-52F4-2418E5D50EAB}"/>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20</a:t>
            </a:fld>
            <a:endParaRPr lang="en-US" dirty="0">
              <a:solidFill>
                <a:prstClr val="black"/>
              </a:solidFill>
            </a:endParaRPr>
          </a:p>
        </p:txBody>
      </p:sp>
      <p:sp>
        <p:nvSpPr>
          <p:cNvPr id="3" name="Date Placeholder 2">
            <a:extLst>
              <a:ext uri="{FF2B5EF4-FFF2-40B4-BE49-F238E27FC236}">
                <a16:creationId xmlns:a16="http://schemas.microsoft.com/office/drawing/2014/main" id="{2D899BE7-3A89-69E2-5E13-C8D7C94BA80F}"/>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D89CD106-7D45-0F10-1DA4-7A7607F94566}"/>
              </a:ext>
            </a:extLst>
          </p:cNvPr>
          <p:cNvSpPr>
            <a:spLocks noGrp="1"/>
          </p:cNvSpPr>
          <p:nvPr>
            <p:ph type="body" sz="quarter" idx="13"/>
          </p:nvPr>
        </p:nvSpPr>
        <p:spPr/>
        <p:txBody>
          <a:bodyPr/>
          <a:lstStyle/>
          <a:p>
            <a:endParaRPr lang="en-IE"/>
          </a:p>
        </p:txBody>
      </p:sp>
      <p:sp>
        <p:nvSpPr>
          <p:cNvPr id="5" name="Content Placeholder 4">
            <a:extLst>
              <a:ext uri="{FF2B5EF4-FFF2-40B4-BE49-F238E27FC236}">
                <a16:creationId xmlns:a16="http://schemas.microsoft.com/office/drawing/2014/main" id="{EB995CBD-52F3-F64E-6133-2642A40F1581}"/>
              </a:ext>
            </a:extLst>
          </p:cNvPr>
          <p:cNvSpPr>
            <a:spLocks noGrp="1"/>
          </p:cNvSpPr>
          <p:nvPr>
            <p:ph sz="quarter" idx="14"/>
          </p:nvPr>
        </p:nvSpPr>
        <p:spPr/>
        <p:txBody>
          <a:bodyPr>
            <a:normAutofit/>
          </a:bodyPr>
          <a:lstStyle/>
          <a:p>
            <a:pPr algn="ctr"/>
            <a:endParaRPr lang="en-IE" sz="6600" dirty="0"/>
          </a:p>
          <a:p>
            <a:pPr algn="ctr"/>
            <a:r>
              <a:rPr lang="en-IE" sz="6600" dirty="0"/>
              <a:t>RESULTS</a:t>
            </a:r>
          </a:p>
        </p:txBody>
      </p:sp>
    </p:spTree>
    <p:extLst>
      <p:ext uri="{BB962C8B-B14F-4D97-AF65-F5344CB8AC3E}">
        <p14:creationId xmlns:p14="http://schemas.microsoft.com/office/powerpoint/2010/main" val="3943766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A696DCB-F282-463B-A086-EE30A25AC9AC}"/>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21</a:t>
            </a:fld>
            <a:endParaRPr lang="en-US" dirty="0">
              <a:solidFill>
                <a:prstClr val="black"/>
              </a:solidFill>
            </a:endParaRPr>
          </a:p>
        </p:txBody>
      </p:sp>
      <p:sp>
        <p:nvSpPr>
          <p:cNvPr id="3" name="Date Placeholder 2">
            <a:extLst>
              <a:ext uri="{FF2B5EF4-FFF2-40B4-BE49-F238E27FC236}">
                <a16:creationId xmlns:a16="http://schemas.microsoft.com/office/drawing/2014/main" id="{42D4BD7A-67B0-DB76-AFEF-31010C82E08A}"/>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8B8C41DE-FD2C-BC5C-4935-714A2A634556}"/>
              </a:ext>
            </a:extLst>
          </p:cNvPr>
          <p:cNvSpPr>
            <a:spLocks noGrp="1"/>
          </p:cNvSpPr>
          <p:nvPr>
            <p:ph type="body" sz="quarter" idx="13"/>
          </p:nvPr>
        </p:nvSpPr>
        <p:spPr/>
        <p:txBody>
          <a:bodyPr/>
          <a:lstStyle/>
          <a:p>
            <a:r>
              <a:rPr lang="en-IE" dirty="0"/>
              <a:t>Pension entitlement</a:t>
            </a:r>
          </a:p>
        </p:txBody>
      </p:sp>
      <p:sp>
        <p:nvSpPr>
          <p:cNvPr id="5" name="Content Placeholder 4">
            <a:extLst>
              <a:ext uri="{FF2B5EF4-FFF2-40B4-BE49-F238E27FC236}">
                <a16:creationId xmlns:a16="http://schemas.microsoft.com/office/drawing/2014/main" id="{DF80BD83-E35D-D67B-246B-B0FAB11DA4A2}"/>
              </a:ext>
            </a:extLst>
          </p:cNvPr>
          <p:cNvSpPr>
            <a:spLocks noGrp="1"/>
          </p:cNvSpPr>
          <p:nvPr>
            <p:ph sz="quarter" idx="14"/>
          </p:nvPr>
        </p:nvSpPr>
        <p:spPr/>
        <p:txBody>
          <a:bodyPr/>
          <a:lstStyle/>
          <a:p>
            <a:pPr marL="457200" indent="-457200">
              <a:buFont typeface="Arial" panose="020B0604020202020204" pitchFamily="34" charset="0"/>
              <a:buChar char="•"/>
            </a:pPr>
            <a:r>
              <a:rPr lang="en-IE" sz="2800" dirty="0"/>
              <a:t>Average SPC entitlement</a:t>
            </a:r>
          </a:p>
          <a:p>
            <a:pPr marL="457200" indent="-457200">
              <a:buFont typeface="Arial" panose="020B0604020202020204" pitchFamily="34" charset="0"/>
              <a:buChar char="•"/>
            </a:pPr>
            <a:endParaRPr lang="en-IE" dirty="0"/>
          </a:p>
          <a:p>
            <a:pPr marL="457200" indent="-457200">
              <a:buFont typeface="Arial" panose="020B0604020202020204" pitchFamily="34" charset="0"/>
              <a:buChar char="•"/>
            </a:pPr>
            <a:endParaRPr lang="en-IE" dirty="0"/>
          </a:p>
          <a:p>
            <a:pPr marL="457200" indent="-457200">
              <a:buFont typeface="Arial" panose="020B0604020202020204" pitchFamily="34" charset="0"/>
              <a:buChar char="•"/>
            </a:pPr>
            <a:endParaRPr lang="en-IE" sz="2800" dirty="0"/>
          </a:p>
          <a:p>
            <a:pPr marL="457200" indent="-457200">
              <a:buFont typeface="Arial" panose="020B0604020202020204" pitchFamily="34" charset="0"/>
              <a:buChar char="•"/>
            </a:pPr>
            <a:r>
              <a:rPr lang="en-IE" sz="2800" dirty="0"/>
              <a:t>Maximum SPC by gender</a:t>
            </a:r>
          </a:p>
          <a:p>
            <a:endParaRPr lang="en-IE" sz="2800" dirty="0"/>
          </a:p>
        </p:txBody>
      </p:sp>
      <p:graphicFrame>
        <p:nvGraphicFramePr>
          <p:cNvPr id="7" name="Content Placeholder 7">
            <a:extLst>
              <a:ext uri="{FF2B5EF4-FFF2-40B4-BE49-F238E27FC236}">
                <a16:creationId xmlns:a16="http://schemas.microsoft.com/office/drawing/2014/main" id="{9EACB32D-482E-30DF-5D54-B7106AEEFAE6}"/>
              </a:ext>
            </a:extLst>
          </p:cNvPr>
          <p:cNvGraphicFramePr>
            <a:graphicFrameLocks/>
          </p:cNvGraphicFramePr>
          <p:nvPr>
            <p:extLst>
              <p:ext uri="{D42A27DB-BD31-4B8C-83A1-F6EECF244321}">
                <p14:modId xmlns:p14="http://schemas.microsoft.com/office/powerpoint/2010/main" val="866207018"/>
              </p:ext>
            </p:extLst>
          </p:nvPr>
        </p:nvGraphicFramePr>
        <p:xfrm>
          <a:off x="726106" y="1861729"/>
          <a:ext cx="6485185" cy="1097378"/>
        </p:xfrm>
        <a:graphic>
          <a:graphicData uri="http://schemas.openxmlformats.org/drawingml/2006/table">
            <a:tbl>
              <a:tblPr firstRow="1" bandRow="1">
                <a:tableStyleId>{5C22544A-7EE6-4342-B048-85BDC9FD1C3A}</a:tableStyleId>
              </a:tblPr>
              <a:tblGrid>
                <a:gridCol w="1637036">
                  <a:extLst>
                    <a:ext uri="{9D8B030D-6E8A-4147-A177-3AD203B41FA5}">
                      <a16:colId xmlns:a16="http://schemas.microsoft.com/office/drawing/2014/main" val="3762049382"/>
                    </a:ext>
                  </a:extLst>
                </a:gridCol>
                <a:gridCol w="2444026">
                  <a:extLst>
                    <a:ext uri="{9D8B030D-6E8A-4147-A177-3AD203B41FA5}">
                      <a16:colId xmlns:a16="http://schemas.microsoft.com/office/drawing/2014/main" val="2564923216"/>
                    </a:ext>
                  </a:extLst>
                </a:gridCol>
                <a:gridCol w="2404123">
                  <a:extLst>
                    <a:ext uri="{9D8B030D-6E8A-4147-A177-3AD203B41FA5}">
                      <a16:colId xmlns:a16="http://schemas.microsoft.com/office/drawing/2014/main" val="2692181288"/>
                    </a:ext>
                  </a:extLst>
                </a:gridCol>
              </a:tblGrid>
              <a:tr h="230232">
                <a:tc>
                  <a:txBody>
                    <a:bodyPr/>
                    <a:lstStyle/>
                    <a:p>
                      <a:pPr algn="l" fontAlgn="b"/>
                      <a:endParaRPr lang="en-IE" sz="1400" b="0" i="0" u="none" strike="noStrike" dirty="0">
                        <a:effectLst/>
                        <a:latin typeface="Calibri" panose="020F0502020204030204" pitchFamily="34" charset="0"/>
                      </a:endParaRPr>
                    </a:p>
                  </a:txBody>
                  <a:tcPr marL="28575" marR="28575" marT="28575" marB="0" anchor="b"/>
                </a:tc>
                <a:tc>
                  <a:txBody>
                    <a:bodyPr/>
                    <a:lstStyle/>
                    <a:p>
                      <a:pPr algn="ctr" fontAlgn="b"/>
                      <a:r>
                        <a:rPr lang="en-IE" sz="1400" u="none" strike="noStrike" dirty="0">
                          <a:effectLst/>
                        </a:rPr>
                        <a:t>YAM</a:t>
                      </a:r>
                      <a:endParaRPr lang="en-IE" sz="1400" b="0" i="0" u="none" strike="noStrike" dirty="0">
                        <a:effectLst/>
                        <a:latin typeface="Calibri" panose="020F0502020204030204" pitchFamily="34" charset="0"/>
                      </a:endParaRPr>
                    </a:p>
                  </a:txBody>
                  <a:tcPr marL="28575" marR="28575" marT="28575" marB="0" anchor="b"/>
                </a:tc>
                <a:tc>
                  <a:txBody>
                    <a:bodyPr/>
                    <a:lstStyle/>
                    <a:p>
                      <a:pPr algn="ctr" fontAlgn="b"/>
                      <a:r>
                        <a:rPr lang="en-IE" sz="1400" u="none" strike="noStrike" dirty="0">
                          <a:effectLst/>
                        </a:rPr>
                        <a:t>TCA</a:t>
                      </a:r>
                      <a:endParaRPr lang="en-IE" sz="1400" b="0" i="0" u="none" strike="noStrike" dirty="0">
                        <a:effectLst/>
                        <a:latin typeface="Calibri" panose="020F0502020204030204" pitchFamily="34" charset="0"/>
                      </a:endParaRPr>
                    </a:p>
                  </a:txBody>
                  <a:tcPr marL="28575" marR="28575" marT="28575" marB="0" anchor="b"/>
                </a:tc>
                <a:extLst>
                  <a:ext uri="{0D108BD9-81ED-4DB2-BD59-A6C34878D82A}">
                    <a16:rowId xmlns:a16="http://schemas.microsoft.com/office/drawing/2014/main" val="3633284318"/>
                  </a:ext>
                </a:extLst>
              </a:tr>
              <a:tr h="278252">
                <a:tc>
                  <a:txBody>
                    <a:bodyPr/>
                    <a:lstStyle/>
                    <a:p>
                      <a:pPr algn="l" fontAlgn="b"/>
                      <a:r>
                        <a:rPr lang="en-IE" sz="1400" u="none" strike="noStrike" dirty="0">
                          <a:effectLst/>
                        </a:rPr>
                        <a:t>Male</a:t>
                      </a:r>
                      <a:endParaRPr lang="en-IE" sz="1400" b="0" i="0" u="none" strike="noStrike" dirty="0">
                        <a:effectLst/>
                        <a:latin typeface="Calibri" panose="020F0502020204030204" pitchFamily="34" charset="0"/>
                      </a:endParaRPr>
                    </a:p>
                  </a:txBody>
                  <a:tcPr marL="28575" marR="28575" marT="28575" marB="0" anchor="b"/>
                </a:tc>
                <a:tc>
                  <a:txBody>
                    <a:bodyPr/>
                    <a:lstStyle/>
                    <a:p>
                      <a:pPr algn="r" fontAlgn="b"/>
                      <a:r>
                        <a:rPr lang="en-IE" sz="1400" u="none" strike="noStrike" dirty="0">
                          <a:effectLst/>
                        </a:rPr>
                        <a:t>245</a:t>
                      </a:r>
                      <a:endParaRPr lang="en-IE" sz="1400" b="0" i="0" u="none" strike="noStrike" dirty="0">
                        <a:effectLst/>
                        <a:latin typeface="Calibri" panose="020F0502020204030204" pitchFamily="34" charset="0"/>
                      </a:endParaRPr>
                    </a:p>
                  </a:txBody>
                  <a:tcPr marL="28575" marR="28575" marT="28575" marB="0" anchor="b"/>
                </a:tc>
                <a:tc>
                  <a:txBody>
                    <a:bodyPr/>
                    <a:lstStyle/>
                    <a:p>
                      <a:pPr algn="r" fontAlgn="b"/>
                      <a:r>
                        <a:rPr lang="en-IE" sz="1400" u="none" strike="noStrike" dirty="0">
                          <a:effectLst/>
                        </a:rPr>
                        <a:t>241</a:t>
                      </a:r>
                      <a:endParaRPr lang="en-IE" sz="1400" b="0" i="0" u="none" strike="noStrike" dirty="0">
                        <a:effectLst/>
                        <a:latin typeface="Calibri" panose="020F0502020204030204" pitchFamily="34" charset="0"/>
                      </a:endParaRPr>
                    </a:p>
                  </a:txBody>
                  <a:tcPr marL="28575" marR="28575" marT="28575" marB="0" anchor="b"/>
                </a:tc>
                <a:extLst>
                  <a:ext uri="{0D108BD9-81ED-4DB2-BD59-A6C34878D82A}">
                    <a16:rowId xmlns:a16="http://schemas.microsoft.com/office/drawing/2014/main" val="3781335105"/>
                  </a:ext>
                </a:extLst>
              </a:tr>
              <a:tr h="298939">
                <a:tc>
                  <a:txBody>
                    <a:bodyPr/>
                    <a:lstStyle/>
                    <a:p>
                      <a:pPr algn="l" fontAlgn="b"/>
                      <a:r>
                        <a:rPr lang="en-IE" sz="1400" u="none" strike="noStrike" dirty="0">
                          <a:effectLst/>
                        </a:rPr>
                        <a:t>Female</a:t>
                      </a:r>
                      <a:endParaRPr lang="en-IE" sz="1400" b="0" i="0" u="none" strike="noStrike" dirty="0">
                        <a:effectLst/>
                        <a:latin typeface="Calibri" panose="020F0502020204030204" pitchFamily="34" charset="0"/>
                      </a:endParaRPr>
                    </a:p>
                  </a:txBody>
                  <a:tcPr marL="28575" marR="28575" marT="28575" marB="0" anchor="b"/>
                </a:tc>
                <a:tc>
                  <a:txBody>
                    <a:bodyPr/>
                    <a:lstStyle/>
                    <a:p>
                      <a:pPr algn="r" fontAlgn="b"/>
                      <a:r>
                        <a:rPr lang="en-IE" sz="1400" u="none" strike="noStrike" dirty="0">
                          <a:effectLst/>
                        </a:rPr>
                        <a:t>229</a:t>
                      </a:r>
                      <a:endParaRPr lang="en-IE" sz="1400" b="0" i="0" u="none" strike="noStrike" dirty="0">
                        <a:effectLst/>
                        <a:latin typeface="Calibri" panose="020F0502020204030204" pitchFamily="34" charset="0"/>
                      </a:endParaRPr>
                    </a:p>
                  </a:txBody>
                  <a:tcPr marL="28575" marR="28575" marT="28575" marB="0" anchor="b"/>
                </a:tc>
                <a:tc>
                  <a:txBody>
                    <a:bodyPr/>
                    <a:lstStyle/>
                    <a:p>
                      <a:pPr algn="r" fontAlgn="b"/>
                      <a:r>
                        <a:rPr lang="en-IE" sz="1400" u="none" strike="noStrike" dirty="0">
                          <a:effectLst/>
                        </a:rPr>
                        <a:t>229</a:t>
                      </a:r>
                      <a:endParaRPr lang="en-IE" sz="1400" b="0" i="0" u="none" strike="noStrike" dirty="0">
                        <a:effectLst/>
                        <a:latin typeface="Calibri" panose="020F0502020204030204" pitchFamily="34" charset="0"/>
                      </a:endParaRPr>
                    </a:p>
                  </a:txBody>
                  <a:tcPr marL="28575" marR="28575" marT="28575" marB="0" anchor="b"/>
                </a:tc>
                <a:extLst>
                  <a:ext uri="{0D108BD9-81ED-4DB2-BD59-A6C34878D82A}">
                    <a16:rowId xmlns:a16="http://schemas.microsoft.com/office/drawing/2014/main" val="4005594463"/>
                  </a:ext>
                </a:extLst>
              </a:tr>
              <a:tr h="278252">
                <a:tc>
                  <a:txBody>
                    <a:bodyPr/>
                    <a:lstStyle/>
                    <a:p>
                      <a:pPr algn="l" fontAlgn="b"/>
                      <a:r>
                        <a:rPr lang="en-IE" sz="1400" u="none" strike="noStrike">
                          <a:effectLst/>
                        </a:rPr>
                        <a:t>Total</a:t>
                      </a:r>
                      <a:endParaRPr lang="en-IE" sz="1400" b="0" i="0" u="none" strike="noStrike">
                        <a:effectLst/>
                        <a:latin typeface="Calibri" panose="020F0502020204030204" pitchFamily="34" charset="0"/>
                      </a:endParaRPr>
                    </a:p>
                  </a:txBody>
                  <a:tcPr marL="28575" marR="28575" marT="28575" marB="0" anchor="b"/>
                </a:tc>
                <a:tc>
                  <a:txBody>
                    <a:bodyPr/>
                    <a:lstStyle/>
                    <a:p>
                      <a:pPr algn="r" fontAlgn="b"/>
                      <a:r>
                        <a:rPr lang="en-IE" sz="1400" u="none" strike="noStrike" dirty="0">
                          <a:effectLst/>
                        </a:rPr>
                        <a:t>237</a:t>
                      </a:r>
                      <a:endParaRPr lang="en-IE" sz="1400" b="0" i="0" u="none" strike="noStrike" dirty="0">
                        <a:effectLst/>
                        <a:latin typeface="Calibri" panose="020F0502020204030204" pitchFamily="34" charset="0"/>
                      </a:endParaRPr>
                    </a:p>
                  </a:txBody>
                  <a:tcPr marL="28575" marR="28575" marT="28575" marB="0" anchor="b"/>
                </a:tc>
                <a:tc>
                  <a:txBody>
                    <a:bodyPr/>
                    <a:lstStyle/>
                    <a:p>
                      <a:pPr algn="r" fontAlgn="b"/>
                      <a:r>
                        <a:rPr lang="en-IE" sz="1400" u="none" strike="noStrike" dirty="0">
                          <a:effectLst/>
                        </a:rPr>
                        <a:t>235</a:t>
                      </a:r>
                      <a:endParaRPr lang="en-IE" sz="1400" b="0" i="0" u="none" strike="noStrike" dirty="0">
                        <a:effectLst/>
                        <a:latin typeface="Calibri" panose="020F0502020204030204" pitchFamily="34" charset="0"/>
                      </a:endParaRPr>
                    </a:p>
                  </a:txBody>
                  <a:tcPr marL="28575" marR="28575" marT="28575" marB="0" anchor="b"/>
                </a:tc>
                <a:extLst>
                  <a:ext uri="{0D108BD9-81ED-4DB2-BD59-A6C34878D82A}">
                    <a16:rowId xmlns:a16="http://schemas.microsoft.com/office/drawing/2014/main" val="442673930"/>
                  </a:ext>
                </a:extLst>
              </a:tr>
            </a:tbl>
          </a:graphicData>
        </a:graphic>
      </p:graphicFrame>
      <p:graphicFrame>
        <p:nvGraphicFramePr>
          <p:cNvPr id="9" name="Content Placeholder 7">
            <a:extLst>
              <a:ext uri="{FF2B5EF4-FFF2-40B4-BE49-F238E27FC236}">
                <a16:creationId xmlns:a16="http://schemas.microsoft.com/office/drawing/2014/main" id="{F1A3DCE9-2B95-869C-86FF-4658368E1D91}"/>
              </a:ext>
            </a:extLst>
          </p:cNvPr>
          <p:cNvGraphicFramePr>
            <a:graphicFrameLocks/>
          </p:cNvGraphicFramePr>
          <p:nvPr>
            <p:extLst>
              <p:ext uri="{D42A27DB-BD31-4B8C-83A1-F6EECF244321}">
                <p14:modId xmlns:p14="http://schemas.microsoft.com/office/powerpoint/2010/main" val="244353629"/>
              </p:ext>
            </p:extLst>
          </p:nvPr>
        </p:nvGraphicFramePr>
        <p:xfrm>
          <a:off x="726106" y="4119133"/>
          <a:ext cx="6309361" cy="1097378"/>
        </p:xfrm>
        <a:graphic>
          <a:graphicData uri="http://schemas.openxmlformats.org/drawingml/2006/table">
            <a:tbl>
              <a:tblPr firstRow="1" bandRow="1">
                <a:tableStyleId>{5C22544A-7EE6-4342-B048-85BDC9FD1C3A}</a:tableStyleId>
              </a:tblPr>
              <a:tblGrid>
                <a:gridCol w="1250719">
                  <a:extLst>
                    <a:ext uri="{9D8B030D-6E8A-4147-A177-3AD203B41FA5}">
                      <a16:colId xmlns:a16="http://schemas.microsoft.com/office/drawing/2014/main" val="3762049382"/>
                    </a:ext>
                  </a:extLst>
                </a:gridCol>
                <a:gridCol w="843107">
                  <a:extLst>
                    <a:ext uri="{9D8B030D-6E8A-4147-A177-3AD203B41FA5}">
                      <a16:colId xmlns:a16="http://schemas.microsoft.com/office/drawing/2014/main" val="1575132373"/>
                    </a:ext>
                  </a:extLst>
                </a:gridCol>
                <a:gridCol w="843107">
                  <a:extLst>
                    <a:ext uri="{9D8B030D-6E8A-4147-A177-3AD203B41FA5}">
                      <a16:colId xmlns:a16="http://schemas.microsoft.com/office/drawing/2014/main" val="1736083487"/>
                    </a:ext>
                  </a:extLst>
                </a:gridCol>
                <a:gridCol w="843107">
                  <a:extLst>
                    <a:ext uri="{9D8B030D-6E8A-4147-A177-3AD203B41FA5}">
                      <a16:colId xmlns:a16="http://schemas.microsoft.com/office/drawing/2014/main" val="2626081696"/>
                    </a:ext>
                  </a:extLst>
                </a:gridCol>
                <a:gridCol w="843107">
                  <a:extLst>
                    <a:ext uri="{9D8B030D-6E8A-4147-A177-3AD203B41FA5}">
                      <a16:colId xmlns:a16="http://schemas.microsoft.com/office/drawing/2014/main" val="2471151866"/>
                    </a:ext>
                  </a:extLst>
                </a:gridCol>
                <a:gridCol w="843107">
                  <a:extLst>
                    <a:ext uri="{9D8B030D-6E8A-4147-A177-3AD203B41FA5}">
                      <a16:colId xmlns:a16="http://schemas.microsoft.com/office/drawing/2014/main" val="2564923216"/>
                    </a:ext>
                  </a:extLst>
                </a:gridCol>
                <a:gridCol w="843107">
                  <a:extLst>
                    <a:ext uri="{9D8B030D-6E8A-4147-A177-3AD203B41FA5}">
                      <a16:colId xmlns:a16="http://schemas.microsoft.com/office/drawing/2014/main" val="2692181288"/>
                    </a:ext>
                  </a:extLst>
                </a:gridCol>
              </a:tblGrid>
              <a:tr h="0">
                <a:tc>
                  <a:txBody>
                    <a:bodyPr/>
                    <a:lstStyle/>
                    <a:p>
                      <a:pPr algn="l" fontAlgn="b"/>
                      <a:r>
                        <a:rPr lang="en-US" sz="1400" b="1" u="none" strike="noStrike" kern="1200" dirty="0">
                          <a:solidFill>
                            <a:schemeClr val="lt1"/>
                          </a:solidFill>
                          <a:effectLst/>
                          <a:latin typeface="+mn-lt"/>
                          <a:ea typeface="+mn-ea"/>
                          <a:cs typeface="+mn-cs"/>
                        </a:rPr>
                        <a:t> </a:t>
                      </a:r>
                      <a:endParaRPr lang="en-IE" sz="1400" b="1" u="none" strike="noStrike" kern="1200" dirty="0">
                        <a:solidFill>
                          <a:schemeClr val="lt1"/>
                        </a:solidFill>
                        <a:effectLst/>
                        <a:latin typeface="+mn-lt"/>
                        <a:ea typeface="+mn-ea"/>
                        <a:cs typeface="+mn-cs"/>
                      </a:endParaRPr>
                    </a:p>
                  </a:txBody>
                  <a:tcPr marL="28575" marR="28575" marT="28575" marB="0" anchor="b"/>
                </a:tc>
                <a:tc gridSpan="3">
                  <a:txBody>
                    <a:bodyPr/>
                    <a:lstStyle/>
                    <a:p>
                      <a:pPr algn="ctr" fontAlgn="b"/>
                      <a:r>
                        <a:rPr lang="en-US" sz="1400" b="1" u="none" strike="noStrike" kern="1200" dirty="0">
                          <a:solidFill>
                            <a:schemeClr val="lt1"/>
                          </a:solidFill>
                          <a:effectLst/>
                          <a:latin typeface="+mn-lt"/>
                          <a:ea typeface="+mn-ea"/>
                          <a:cs typeface="+mn-cs"/>
                        </a:rPr>
                        <a:t>YAM</a:t>
                      </a:r>
                      <a:endParaRPr lang="en-IE" sz="1400" b="1" u="none" strike="noStrike" kern="1200" dirty="0">
                        <a:solidFill>
                          <a:schemeClr val="lt1"/>
                        </a:solidFill>
                        <a:effectLst/>
                        <a:latin typeface="+mn-lt"/>
                        <a:ea typeface="+mn-ea"/>
                        <a:cs typeface="+mn-cs"/>
                      </a:endParaRPr>
                    </a:p>
                  </a:txBody>
                  <a:tcPr marL="28575" marR="28575" marT="28575" marB="0" anchor="b"/>
                </a:tc>
                <a:tc hMerge="1">
                  <a:txBody>
                    <a:bodyPr/>
                    <a:lstStyle/>
                    <a:p>
                      <a:pPr algn="l" fontAlgn="b"/>
                      <a:endParaRPr lang="en-IE" sz="1400" b="0" i="0" u="none" strike="noStrike" dirty="0">
                        <a:effectLst/>
                        <a:latin typeface="Calibri" panose="020F0502020204030204" pitchFamily="34" charset="0"/>
                      </a:endParaRPr>
                    </a:p>
                  </a:txBody>
                  <a:tcPr marL="28575" marR="28575" marT="28575" marB="0" anchor="b"/>
                </a:tc>
                <a:tc hMerge="1">
                  <a:txBody>
                    <a:bodyPr/>
                    <a:lstStyle/>
                    <a:p>
                      <a:pPr algn="l" fontAlgn="b"/>
                      <a:endParaRPr lang="en-IE" sz="1400" b="0" i="0" u="none" strike="noStrike" dirty="0">
                        <a:effectLst/>
                        <a:latin typeface="Calibri" panose="020F0502020204030204" pitchFamily="34" charset="0"/>
                      </a:endParaRPr>
                    </a:p>
                  </a:txBody>
                  <a:tcPr marL="28575" marR="28575" marT="28575" marB="0" anchor="b"/>
                </a:tc>
                <a:tc gridSpan="3">
                  <a:txBody>
                    <a:bodyPr/>
                    <a:lstStyle/>
                    <a:p>
                      <a:pPr algn="ctr" fontAlgn="b"/>
                      <a:r>
                        <a:rPr lang="en-US" sz="1400" b="1" u="none" strike="noStrike" kern="1200" dirty="0">
                          <a:solidFill>
                            <a:schemeClr val="lt1"/>
                          </a:solidFill>
                          <a:effectLst/>
                          <a:latin typeface="+mn-lt"/>
                          <a:ea typeface="+mn-ea"/>
                          <a:cs typeface="+mn-cs"/>
                        </a:rPr>
                        <a:t>TCA</a:t>
                      </a:r>
                      <a:endParaRPr lang="en-IE" sz="1400" b="1" u="none" strike="noStrike" kern="1200" dirty="0">
                        <a:solidFill>
                          <a:schemeClr val="lt1"/>
                        </a:solidFill>
                        <a:effectLst/>
                        <a:latin typeface="+mn-lt"/>
                        <a:ea typeface="+mn-ea"/>
                        <a:cs typeface="+mn-cs"/>
                      </a:endParaRPr>
                    </a:p>
                  </a:txBody>
                  <a:tcPr marL="28575" marR="28575" marT="28575" marB="0" anchor="b"/>
                </a:tc>
                <a:tc hMerge="1">
                  <a:txBody>
                    <a:bodyPr/>
                    <a:lstStyle/>
                    <a:p>
                      <a:endParaRPr/>
                    </a:p>
                  </a:txBody>
                  <a:tcPr marL="28575" marR="28575" marT="28575" marB="0" anchor="b"/>
                </a:tc>
                <a:tc hMerge="1">
                  <a:txBody>
                    <a:bodyPr/>
                    <a:lstStyle/>
                    <a:p>
                      <a:endParaRPr dirty="0"/>
                    </a:p>
                  </a:txBody>
                  <a:tcPr marL="28575" marR="28575" marT="28575" marB="0" anchor="b"/>
                </a:tc>
                <a:extLst>
                  <a:ext uri="{0D108BD9-81ED-4DB2-BD59-A6C34878D82A}">
                    <a16:rowId xmlns:a16="http://schemas.microsoft.com/office/drawing/2014/main" val="3633284318"/>
                  </a:ext>
                </a:extLst>
              </a:tr>
              <a:tr h="278252">
                <a:tc>
                  <a:txBody>
                    <a:bodyPr/>
                    <a:lstStyle/>
                    <a:p>
                      <a:pPr algn="l" fontAlgn="b"/>
                      <a:endParaRPr lang="en-IE" sz="1400" b="0" i="0" u="none" strike="noStrike" dirty="0">
                        <a:effectLst/>
                        <a:latin typeface="Calibri" panose="020F0502020204030204" pitchFamily="34" charset="0"/>
                      </a:endParaRPr>
                    </a:p>
                  </a:txBody>
                  <a:tcPr marL="28575" marR="28575" marT="28575" marB="0" anchor="b"/>
                </a:tc>
                <a:tc>
                  <a:txBody>
                    <a:bodyPr/>
                    <a:lstStyle/>
                    <a:p>
                      <a:pPr algn="ctr" fontAlgn="ctr"/>
                      <a:r>
                        <a:rPr lang="en-IE" sz="1400" b="1" u="none" strike="noStrike" kern="1200" dirty="0">
                          <a:solidFill>
                            <a:schemeClr val="dk1"/>
                          </a:solidFill>
                          <a:effectLst/>
                          <a:latin typeface="+mn-lt"/>
                          <a:ea typeface="+mn-ea"/>
                          <a:cs typeface="+mn-cs"/>
                        </a:rPr>
                        <a:t>Overall</a:t>
                      </a:r>
                    </a:p>
                  </a:txBody>
                  <a:tcPr marL="0" marR="0" marT="0" marB="0" anchor="ctr"/>
                </a:tc>
                <a:tc>
                  <a:txBody>
                    <a:bodyPr/>
                    <a:lstStyle/>
                    <a:p>
                      <a:pPr algn="ctr" fontAlgn="ctr"/>
                      <a:r>
                        <a:rPr lang="en-IE" sz="1400" u="none" strike="noStrike" kern="1200" dirty="0">
                          <a:solidFill>
                            <a:schemeClr val="dk1"/>
                          </a:solidFill>
                          <a:effectLst/>
                          <a:latin typeface="+mn-lt"/>
                          <a:ea typeface="+mn-ea"/>
                          <a:cs typeface="+mn-cs"/>
                        </a:rPr>
                        <a:t>Male</a:t>
                      </a:r>
                    </a:p>
                  </a:txBody>
                  <a:tcPr marL="0" marR="0" marT="0" marB="0" anchor="ctr"/>
                </a:tc>
                <a:tc>
                  <a:txBody>
                    <a:bodyPr/>
                    <a:lstStyle/>
                    <a:p>
                      <a:pPr algn="ctr" fontAlgn="ctr"/>
                      <a:r>
                        <a:rPr lang="en-IE" sz="1400" u="none" strike="noStrike" kern="1200" dirty="0">
                          <a:solidFill>
                            <a:schemeClr val="dk1"/>
                          </a:solidFill>
                          <a:effectLst/>
                          <a:latin typeface="+mn-lt"/>
                          <a:ea typeface="+mn-ea"/>
                          <a:cs typeface="+mn-cs"/>
                        </a:rPr>
                        <a:t>Female</a:t>
                      </a:r>
                    </a:p>
                  </a:txBody>
                  <a:tcPr marL="0" marR="0" marT="0" marB="0" anchor="ctr"/>
                </a:tc>
                <a:tc>
                  <a:txBody>
                    <a:bodyPr/>
                    <a:lstStyle/>
                    <a:p>
                      <a:pPr algn="ctr" fontAlgn="ctr"/>
                      <a:r>
                        <a:rPr lang="en-IE" sz="1400" b="1" u="none" strike="noStrike" kern="1200" dirty="0">
                          <a:solidFill>
                            <a:schemeClr val="dk1"/>
                          </a:solidFill>
                          <a:effectLst/>
                          <a:latin typeface="+mn-lt"/>
                          <a:ea typeface="+mn-ea"/>
                          <a:cs typeface="+mn-cs"/>
                        </a:rPr>
                        <a:t>Overall</a:t>
                      </a:r>
                    </a:p>
                  </a:txBody>
                  <a:tcPr marL="0" marR="0" marT="0" marB="0" anchor="ctr"/>
                </a:tc>
                <a:tc>
                  <a:txBody>
                    <a:bodyPr/>
                    <a:lstStyle/>
                    <a:p>
                      <a:pPr algn="ctr" fontAlgn="ctr"/>
                      <a:r>
                        <a:rPr lang="en-IE" sz="1400" u="none" strike="noStrike" kern="1200" dirty="0">
                          <a:solidFill>
                            <a:schemeClr val="dk1"/>
                          </a:solidFill>
                          <a:effectLst/>
                          <a:latin typeface="+mn-lt"/>
                          <a:ea typeface="+mn-ea"/>
                          <a:cs typeface="+mn-cs"/>
                        </a:rPr>
                        <a:t>Male</a:t>
                      </a:r>
                    </a:p>
                  </a:txBody>
                  <a:tcPr marL="0" marR="0" marT="0" marB="0" anchor="ctr"/>
                </a:tc>
                <a:tc>
                  <a:txBody>
                    <a:bodyPr/>
                    <a:lstStyle/>
                    <a:p>
                      <a:pPr algn="ctr" fontAlgn="ctr"/>
                      <a:r>
                        <a:rPr lang="en-IE" sz="1400" u="none" strike="noStrike" kern="1200" dirty="0">
                          <a:solidFill>
                            <a:schemeClr val="dk1"/>
                          </a:solidFill>
                          <a:effectLst/>
                          <a:latin typeface="+mn-lt"/>
                          <a:ea typeface="+mn-ea"/>
                          <a:cs typeface="+mn-cs"/>
                        </a:rPr>
                        <a:t>Female</a:t>
                      </a:r>
                    </a:p>
                  </a:txBody>
                  <a:tcPr marL="0" marR="0" marT="0" marB="0" anchor="ctr"/>
                </a:tc>
                <a:extLst>
                  <a:ext uri="{0D108BD9-81ED-4DB2-BD59-A6C34878D82A}">
                    <a16:rowId xmlns:a16="http://schemas.microsoft.com/office/drawing/2014/main" val="3781335105"/>
                  </a:ext>
                </a:extLst>
              </a:tr>
              <a:tr h="298939">
                <a:tc>
                  <a:txBody>
                    <a:bodyPr/>
                    <a:lstStyle/>
                    <a:p>
                      <a:pPr algn="l" fontAlgn="ctr"/>
                      <a:r>
                        <a:rPr lang="en-IE" sz="1400" u="none" strike="noStrike" kern="1200" dirty="0">
                          <a:solidFill>
                            <a:schemeClr val="dk1"/>
                          </a:solidFill>
                          <a:effectLst/>
                          <a:latin typeface="+mn-lt"/>
                          <a:ea typeface="+mn-ea"/>
                          <a:cs typeface="+mn-cs"/>
                        </a:rPr>
                        <a:t>   Maximum rate</a:t>
                      </a:r>
                    </a:p>
                  </a:txBody>
                  <a:tcPr marL="0" marR="0" marT="0" marB="0" anchor="ctr"/>
                </a:tc>
                <a:tc>
                  <a:txBody>
                    <a:bodyPr/>
                    <a:lstStyle/>
                    <a:p>
                      <a:pPr algn="ctr" fontAlgn="ctr"/>
                      <a:r>
                        <a:rPr lang="en-IE" sz="1400" b="1" u="none" strike="noStrike" kern="1200" dirty="0">
                          <a:solidFill>
                            <a:schemeClr val="dk1"/>
                          </a:solidFill>
                          <a:effectLst/>
                          <a:latin typeface="+mn-lt"/>
                          <a:ea typeface="+mn-ea"/>
                          <a:cs typeface="+mn-cs"/>
                        </a:rPr>
                        <a:t>69%</a:t>
                      </a:r>
                    </a:p>
                  </a:txBody>
                  <a:tcPr marL="0" marR="0" marT="0" marB="0" anchor="ctr"/>
                </a:tc>
                <a:tc>
                  <a:txBody>
                    <a:bodyPr/>
                    <a:lstStyle/>
                    <a:p>
                      <a:pPr algn="ctr" fontAlgn="ctr"/>
                      <a:r>
                        <a:rPr lang="en-IE" sz="1400" u="none" strike="noStrike" kern="1200" dirty="0">
                          <a:solidFill>
                            <a:schemeClr val="dk1"/>
                          </a:solidFill>
                          <a:effectLst/>
                          <a:latin typeface="+mn-lt"/>
                          <a:ea typeface="+mn-ea"/>
                          <a:cs typeface="+mn-cs"/>
                        </a:rPr>
                        <a:t>86%</a:t>
                      </a:r>
                    </a:p>
                  </a:txBody>
                  <a:tcPr marL="0" marR="0" marT="0" marB="0" anchor="ctr"/>
                </a:tc>
                <a:tc>
                  <a:txBody>
                    <a:bodyPr/>
                    <a:lstStyle/>
                    <a:p>
                      <a:pPr algn="ctr" fontAlgn="ctr"/>
                      <a:r>
                        <a:rPr lang="en-IE" sz="1400" b="1" u="none" strike="noStrike" kern="1200" dirty="0">
                          <a:solidFill>
                            <a:srgbClr val="FF0000"/>
                          </a:solidFill>
                          <a:effectLst/>
                          <a:latin typeface="+mn-lt"/>
                          <a:ea typeface="+mn-ea"/>
                          <a:cs typeface="+mn-cs"/>
                        </a:rPr>
                        <a:t>54%</a:t>
                      </a:r>
                    </a:p>
                  </a:txBody>
                  <a:tcPr marL="0" marR="0" marT="0" marB="0" anchor="ctr"/>
                </a:tc>
                <a:tc>
                  <a:txBody>
                    <a:bodyPr/>
                    <a:lstStyle/>
                    <a:p>
                      <a:pPr algn="ctr" fontAlgn="ctr"/>
                      <a:r>
                        <a:rPr lang="en-IE" sz="1400" b="1" u="none" strike="noStrike" kern="1200" dirty="0">
                          <a:solidFill>
                            <a:schemeClr val="dk1"/>
                          </a:solidFill>
                          <a:effectLst/>
                          <a:latin typeface="+mn-lt"/>
                          <a:ea typeface="+mn-ea"/>
                          <a:cs typeface="+mn-cs"/>
                        </a:rPr>
                        <a:t>80%</a:t>
                      </a:r>
                    </a:p>
                  </a:txBody>
                  <a:tcPr marL="0" marR="0" marT="0" marB="0" anchor="ctr"/>
                </a:tc>
                <a:tc>
                  <a:txBody>
                    <a:bodyPr/>
                    <a:lstStyle/>
                    <a:p>
                      <a:pPr algn="ctr" fontAlgn="ctr"/>
                      <a:r>
                        <a:rPr lang="en-IE" sz="1400" u="none" strike="noStrike" kern="1200" dirty="0">
                          <a:solidFill>
                            <a:schemeClr val="dk1"/>
                          </a:solidFill>
                          <a:effectLst/>
                          <a:latin typeface="+mn-lt"/>
                          <a:ea typeface="+mn-ea"/>
                          <a:cs typeface="+mn-cs"/>
                        </a:rPr>
                        <a:t>86%</a:t>
                      </a:r>
                    </a:p>
                  </a:txBody>
                  <a:tcPr marL="0" marR="0" marT="0" marB="0" anchor="ctr"/>
                </a:tc>
                <a:tc>
                  <a:txBody>
                    <a:bodyPr/>
                    <a:lstStyle/>
                    <a:p>
                      <a:pPr algn="ctr" fontAlgn="ctr"/>
                      <a:r>
                        <a:rPr lang="en-IE" sz="1400" b="1" u="none" strike="noStrike" kern="1200" dirty="0">
                          <a:solidFill>
                            <a:srgbClr val="FF0000"/>
                          </a:solidFill>
                          <a:effectLst/>
                          <a:latin typeface="+mn-lt"/>
                          <a:ea typeface="+mn-ea"/>
                          <a:cs typeface="+mn-cs"/>
                        </a:rPr>
                        <a:t>75%</a:t>
                      </a:r>
                    </a:p>
                  </a:txBody>
                  <a:tcPr marL="0" marR="0" marT="0" marB="0" anchor="ctr"/>
                </a:tc>
                <a:extLst>
                  <a:ext uri="{0D108BD9-81ED-4DB2-BD59-A6C34878D82A}">
                    <a16:rowId xmlns:a16="http://schemas.microsoft.com/office/drawing/2014/main" val="4005594463"/>
                  </a:ext>
                </a:extLst>
              </a:tr>
              <a:tr h="278252">
                <a:tc>
                  <a:txBody>
                    <a:bodyPr/>
                    <a:lstStyle/>
                    <a:p>
                      <a:pPr algn="l" fontAlgn="ctr"/>
                      <a:r>
                        <a:rPr lang="en-IE" sz="1400" u="none" strike="noStrike" kern="1200" dirty="0">
                          <a:solidFill>
                            <a:schemeClr val="dk1"/>
                          </a:solidFill>
                          <a:effectLst/>
                          <a:latin typeface="+mn-lt"/>
                          <a:ea typeface="+mn-ea"/>
                          <a:cs typeface="+mn-cs"/>
                        </a:rPr>
                        <a:t>&lt; Maximum rate</a:t>
                      </a:r>
                    </a:p>
                  </a:txBody>
                  <a:tcPr marL="0" marR="0" marT="0" marB="0" anchor="ctr"/>
                </a:tc>
                <a:tc>
                  <a:txBody>
                    <a:bodyPr/>
                    <a:lstStyle/>
                    <a:p>
                      <a:pPr algn="ctr" fontAlgn="ctr"/>
                      <a:r>
                        <a:rPr lang="en-IE" sz="1400" b="1" u="none" strike="noStrike" kern="1200" dirty="0">
                          <a:solidFill>
                            <a:schemeClr val="dk1"/>
                          </a:solidFill>
                          <a:effectLst/>
                          <a:latin typeface="+mn-lt"/>
                          <a:ea typeface="+mn-ea"/>
                          <a:cs typeface="+mn-cs"/>
                        </a:rPr>
                        <a:t>31%</a:t>
                      </a:r>
                    </a:p>
                  </a:txBody>
                  <a:tcPr marL="0" marR="0" marT="0" marB="0" anchor="ctr"/>
                </a:tc>
                <a:tc>
                  <a:txBody>
                    <a:bodyPr/>
                    <a:lstStyle/>
                    <a:p>
                      <a:pPr algn="ctr" fontAlgn="ctr"/>
                      <a:r>
                        <a:rPr lang="en-IE" sz="1400" u="none" strike="noStrike" kern="1200" dirty="0">
                          <a:solidFill>
                            <a:schemeClr val="dk1"/>
                          </a:solidFill>
                          <a:effectLst/>
                          <a:latin typeface="+mn-lt"/>
                          <a:ea typeface="+mn-ea"/>
                          <a:cs typeface="+mn-cs"/>
                        </a:rPr>
                        <a:t>14%</a:t>
                      </a:r>
                    </a:p>
                  </a:txBody>
                  <a:tcPr marL="0" marR="0" marT="0" marB="0" anchor="ctr"/>
                </a:tc>
                <a:tc>
                  <a:txBody>
                    <a:bodyPr/>
                    <a:lstStyle/>
                    <a:p>
                      <a:pPr algn="ctr" fontAlgn="ctr"/>
                      <a:r>
                        <a:rPr lang="en-IE" sz="1400" u="none" strike="noStrike" kern="1200" dirty="0">
                          <a:solidFill>
                            <a:schemeClr val="dk1"/>
                          </a:solidFill>
                          <a:effectLst/>
                          <a:latin typeface="+mn-lt"/>
                          <a:ea typeface="+mn-ea"/>
                          <a:cs typeface="+mn-cs"/>
                        </a:rPr>
                        <a:t>46%</a:t>
                      </a:r>
                    </a:p>
                  </a:txBody>
                  <a:tcPr marL="0" marR="0" marT="0" marB="0" anchor="ctr"/>
                </a:tc>
                <a:tc>
                  <a:txBody>
                    <a:bodyPr/>
                    <a:lstStyle/>
                    <a:p>
                      <a:pPr algn="ctr" fontAlgn="ctr"/>
                      <a:r>
                        <a:rPr lang="en-IE" sz="1400" b="1" u="none" strike="noStrike" kern="1200" dirty="0">
                          <a:solidFill>
                            <a:schemeClr val="dk1"/>
                          </a:solidFill>
                          <a:effectLst/>
                          <a:latin typeface="+mn-lt"/>
                          <a:ea typeface="+mn-ea"/>
                          <a:cs typeface="+mn-cs"/>
                        </a:rPr>
                        <a:t>20%</a:t>
                      </a:r>
                    </a:p>
                  </a:txBody>
                  <a:tcPr marL="0" marR="0" marT="0" marB="0" anchor="ctr"/>
                </a:tc>
                <a:tc>
                  <a:txBody>
                    <a:bodyPr/>
                    <a:lstStyle/>
                    <a:p>
                      <a:pPr algn="ctr" fontAlgn="ctr"/>
                      <a:r>
                        <a:rPr lang="en-IE" sz="1400" u="none" strike="noStrike" kern="1200" dirty="0">
                          <a:solidFill>
                            <a:schemeClr val="dk1"/>
                          </a:solidFill>
                          <a:effectLst/>
                          <a:latin typeface="+mn-lt"/>
                          <a:ea typeface="+mn-ea"/>
                          <a:cs typeface="+mn-cs"/>
                        </a:rPr>
                        <a:t>14%</a:t>
                      </a:r>
                    </a:p>
                  </a:txBody>
                  <a:tcPr marL="0" marR="0" marT="0" marB="0" anchor="ctr"/>
                </a:tc>
                <a:tc>
                  <a:txBody>
                    <a:bodyPr/>
                    <a:lstStyle/>
                    <a:p>
                      <a:pPr algn="ctr" fontAlgn="ctr"/>
                      <a:r>
                        <a:rPr lang="en-IE" sz="1400" u="none" strike="noStrike" kern="1200" dirty="0">
                          <a:solidFill>
                            <a:schemeClr val="dk1"/>
                          </a:solidFill>
                          <a:effectLst/>
                          <a:latin typeface="+mn-lt"/>
                          <a:ea typeface="+mn-ea"/>
                          <a:cs typeface="+mn-cs"/>
                        </a:rPr>
                        <a:t>25%</a:t>
                      </a:r>
                    </a:p>
                  </a:txBody>
                  <a:tcPr marL="0" marR="0" marT="0" marB="0" anchor="ctr"/>
                </a:tc>
                <a:extLst>
                  <a:ext uri="{0D108BD9-81ED-4DB2-BD59-A6C34878D82A}">
                    <a16:rowId xmlns:a16="http://schemas.microsoft.com/office/drawing/2014/main" val="442673930"/>
                  </a:ext>
                </a:extLst>
              </a:tr>
            </a:tbl>
          </a:graphicData>
        </a:graphic>
      </p:graphicFrame>
    </p:spTree>
    <p:extLst>
      <p:ext uri="{BB962C8B-B14F-4D97-AF65-F5344CB8AC3E}">
        <p14:creationId xmlns:p14="http://schemas.microsoft.com/office/powerpoint/2010/main" val="3649659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5D8440-5502-13AC-7446-811B0F50A362}"/>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22</a:t>
            </a:fld>
            <a:endParaRPr lang="en-US" dirty="0">
              <a:solidFill>
                <a:prstClr val="black"/>
              </a:solidFill>
            </a:endParaRPr>
          </a:p>
        </p:txBody>
      </p:sp>
      <p:sp>
        <p:nvSpPr>
          <p:cNvPr id="3" name="Date Placeholder 2">
            <a:extLst>
              <a:ext uri="{FF2B5EF4-FFF2-40B4-BE49-F238E27FC236}">
                <a16:creationId xmlns:a16="http://schemas.microsoft.com/office/drawing/2014/main" id="{B4E7E267-0942-A6FD-45FB-FDA1E6395DDA}"/>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6C176573-C44E-1AC2-6C37-469739F3267E}"/>
              </a:ext>
            </a:extLst>
          </p:cNvPr>
          <p:cNvSpPr>
            <a:spLocks noGrp="1"/>
          </p:cNvSpPr>
          <p:nvPr>
            <p:ph type="body" sz="quarter" idx="13"/>
          </p:nvPr>
        </p:nvSpPr>
        <p:spPr/>
        <p:txBody>
          <a:bodyPr>
            <a:normAutofit fontScale="92500"/>
          </a:bodyPr>
          <a:lstStyle/>
          <a:p>
            <a:r>
              <a:rPr lang="en-IE" dirty="0"/>
              <a:t>Impact on pension entitlement by gender</a:t>
            </a:r>
          </a:p>
        </p:txBody>
      </p:sp>
      <p:graphicFrame>
        <p:nvGraphicFramePr>
          <p:cNvPr id="7" name="Chart 6">
            <a:extLst>
              <a:ext uri="{FF2B5EF4-FFF2-40B4-BE49-F238E27FC236}">
                <a16:creationId xmlns:a16="http://schemas.microsoft.com/office/drawing/2014/main" id="{75DCBE8F-6A66-4018-B212-F6671259F213}"/>
              </a:ext>
            </a:extLst>
          </p:cNvPr>
          <p:cNvGraphicFramePr/>
          <p:nvPr>
            <p:extLst>
              <p:ext uri="{D42A27DB-BD31-4B8C-83A1-F6EECF244321}">
                <p14:modId xmlns:p14="http://schemas.microsoft.com/office/powerpoint/2010/main" val="2795840133"/>
              </p:ext>
            </p:extLst>
          </p:nvPr>
        </p:nvGraphicFramePr>
        <p:xfrm>
          <a:off x="724330" y="2151737"/>
          <a:ext cx="402336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F858285E-6836-54FD-50F7-D7C96DE8EC6E}"/>
              </a:ext>
            </a:extLst>
          </p:cNvPr>
          <p:cNvSpPr txBox="1"/>
          <p:nvPr/>
        </p:nvSpPr>
        <p:spPr>
          <a:xfrm>
            <a:off x="724330" y="1438470"/>
            <a:ext cx="3681415" cy="461665"/>
          </a:xfrm>
          <a:prstGeom prst="rect">
            <a:avLst/>
          </a:prstGeom>
          <a:noFill/>
        </p:spPr>
        <p:txBody>
          <a:bodyPr wrap="square">
            <a:spAutoFit/>
          </a:bodyPr>
          <a:lstStyle/>
          <a:p>
            <a:pPr marL="720090" marR="0" indent="-720090">
              <a:spcBef>
                <a:spcPts val="0"/>
              </a:spcBef>
              <a:spcAft>
                <a:spcPts val="600"/>
              </a:spcAft>
            </a:pP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Figure 1 : change in State Pension entitlement (as % of State Pension)</a:t>
            </a:r>
          </a:p>
        </p:txBody>
      </p:sp>
      <p:sp>
        <p:nvSpPr>
          <p:cNvPr id="10" name="TextBox 9">
            <a:extLst>
              <a:ext uri="{FF2B5EF4-FFF2-40B4-BE49-F238E27FC236}">
                <a16:creationId xmlns:a16="http://schemas.microsoft.com/office/drawing/2014/main" id="{3B55ED16-B786-FB3F-B536-E679A5381F68}"/>
              </a:ext>
            </a:extLst>
          </p:cNvPr>
          <p:cNvSpPr txBox="1"/>
          <p:nvPr/>
        </p:nvSpPr>
        <p:spPr>
          <a:xfrm>
            <a:off x="5075235" y="1438469"/>
            <a:ext cx="3681415" cy="461665"/>
          </a:xfrm>
          <a:prstGeom prst="rect">
            <a:avLst/>
          </a:prstGeom>
          <a:noFill/>
        </p:spPr>
        <p:txBody>
          <a:bodyPr wrap="square">
            <a:spAutoFit/>
          </a:bodyPr>
          <a:lstStyle/>
          <a:p>
            <a:pPr marL="720090" marR="0" indent="-720090">
              <a:spcBef>
                <a:spcPts val="0"/>
              </a:spcBef>
              <a:spcAft>
                <a:spcPts val="600"/>
              </a:spcAft>
            </a:pP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Figure 2 : change in State Pension entitlement (as % of State Pension), couple level</a:t>
            </a:r>
          </a:p>
        </p:txBody>
      </p:sp>
      <p:graphicFrame>
        <p:nvGraphicFramePr>
          <p:cNvPr id="5" name="Chart 4">
            <a:extLst>
              <a:ext uri="{FF2B5EF4-FFF2-40B4-BE49-F238E27FC236}">
                <a16:creationId xmlns:a16="http://schemas.microsoft.com/office/drawing/2014/main" id="{9E1BB960-C811-48EE-8952-BFFC004C0337}"/>
              </a:ext>
            </a:extLst>
          </p:cNvPr>
          <p:cNvGraphicFramePr/>
          <p:nvPr>
            <p:extLst>
              <p:ext uri="{D42A27DB-BD31-4B8C-83A1-F6EECF244321}">
                <p14:modId xmlns:p14="http://schemas.microsoft.com/office/powerpoint/2010/main" val="449253704"/>
              </p:ext>
            </p:extLst>
          </p:nvPr>
        </p:nvGraphicFramePr>
        <p:xfrm>
          <a:off x="4904262" y="2151737"/>
          <a:ext cx="4023360" cy="3657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86738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5D8440-5502-13AC-7446-811B0F50A362}"/>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23</a:t>
            </a:fld>
            <a:endParaRPr lang="en-US" dirty="0">
              <a:solidFill>
                <a:prstClr val="black"/>
              </a:solidFill>
            </a:endParaRPr>
          </a:p>
        </p:txBody>
      </p:sp>
      <p:sp>
        <p:nvSpPr>
          <p:cNvPr id="3" name="Date Placeholder 2">
            <a:extLst>
              <a:ext uri="{FF2B5EF4-FFF2-40B4-BE49-F238E27FC236}">
                <a16:creationId xmlns:a16="http://schemas.microsoft.com/office/drawing/2014/main" id="{B4E7E267-0942-A6FD-45FB-FDA1E6395DDA}"/>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6C176573-C44E-1AC2-6C37-469739F3267E}"/>
              </a:ext>
            </a:extLst>
          </p:cNvPr>
          <p:cNvSpPr>
            <a:spLocks noGrp="1"/>
          </p:cNvSpPr>
          <p:nvPr>
            <p:ph type="body" sz="quarter" idx="13"/>
          </p:nvPr>
        </p:nvSpPr>
        <p:spPr/>
        <p:txBody>
          <a:bodyPr>
            <a:normAutofit fontScale="85000" lnSpcReduction="10000"/>
          </a:bodyPr>
          <a:lstStyle/>
          <a:p>
            <a:r>
              <a:rPr lang="en-IE" dirty="0"/>
              <a:t>Impact on pension entitlement by education</a:t>
            </a:r>
          </a:p>
        </p:txBody>
      </p:sp>
      <p:sp>
        <p:nvSpPr>
          <p:cNvPr id="9" name="TextBox 8">
            <a:extLst>
              <a:ext uri="{FF2B5EF4-FFF2-40B4-BE49-F238E27FC236}">
                <a16:creationId xmlns:a16="http://schemas.microsoft.com/office/drawing/2014/main" id="{F858285E-6836-54FD-50F7-D7C96DE8EC6E}"/>
              </a:ext>
            </a:extLst>
          </p:cNvPr>
          <p:cNvSpPr txBox="1"/>
          <p:nvPr/>
        </p:nvSpPr>
        <p:spPr>
          <a:xfrm>
            <a:off x="724330" y="1438470"/>
            <a:ext cx="6466179" cy="276999"/>
          </a:xfrm>
          <a:prstGeom prst="rect">
            <a:avLst/>
          </a:prstGeom>
          <a:noFill/>
        </p:spPr>
        <p:txBody>
          <a:bodyPr wrap="square">
            <a:spAutoFit/>
          </a:bodyPr>
          <a:lstStyle/>
          <a:p>
            <a:pPr marL="720090" marR="0" indent="-720090">
              <a:spcBef>
                <a:spcPts val="0"/>
              </a:spcBef>
              <a:spcAft>
                <a:spcPts val="600"/>
              </a:spcAft>
            </a:pP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Figure 3 : change in State Pension entitlement (as % of State Pension)</a:t>
            </a:r>
          </a:p>
        </p:txBody>
      </p:sp>
      <p:graphicFrame>
        <p:nvGraphicFramePr>
          <p:cNvPr id="6" name="Chart 5">
            <a:extLst>
              <a:ext uri="{FF2B5EF4-FFF2-40B4-BE49-F238E27FC236}">
                <a16:creationId xmlns:a16="http://schemas.microsoft.com/office/drawing/2014/main" id="{53B6AC1E-0197-4FC6-87A7-0F3981539B97}"/>
              </a:ext>
            </a:extLst>
          </p:cNvPr>
          <p:cNvGraphicFramePr/>
          <p:nvPr>
            <p:extLst>
              <p:ext uri="{D42A27DB-BD31-4B8C-83A1-F6EECF244321}">
                <p14:modId xmlns:p14="http://schemas.microsoft.com/office/powerpoint/2010/main" val="1264469486"/>
              </p:ext>
            </p:extLst>
          </p:nvPr>
        </p:nvGraphicFramePr>
        <p:xfrm>
          <a:off x="724330" y="1808883"/>
          <a:ext cx="6573549" cy="41970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6361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5D8440-5502-13AC-7446-811B0F50A362}"/>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24</a:t>
            </a:fld>
            <a:endParaRPr lang="en-US" dirty="0">
              <a:solidFill>
                <a:prstClr val="black"/>
              </a:solidFill>
            </a:endParaRPr>
          </a:p>
        </p:txBody>
      </p:sp>
      <p:sp>
        <p:nvSpPr>
          <p:cNvPr id="3" name="Date Placeholder 2">
            <a:extLst>
              <a:ext uri="{FF2B5EF4-FFF2-40B4-BE49-F238E27FC236}">
                <a16:creationId xmlns:a16="http://schemas.microsoft.com/office/drawing/2014/main" id="{B4E7E267-0942-A6FD-45FB-FDA1E6395DDA}"/>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6C176573-C44E-1AC2-6C37-469739F3267E}"/>
              </a:ext>
            </a:extLst>
          </p:cNvPr>
          <p:cNvSpPr>
            <a:spLocks noGrp="1"/>
          </p:cNvSpPr>
          <p:nvPr>
            <p:ph type="body" sz="quarter" idx="13"/>
          </p:nvPr>
        </p:nvSpPr>
        <p:spPr/>
        <p:txBody>
          <a:bodyPr/>
          <a:lstStyle/>
          <a:p>
            <a:r>
              <a:rPr lang="en-IE" dirty="0"/>
              <a:t>Impact by income Quintile</a:t>
            </a:r>
          </a:p>
        </p:txBody>
      </p:sp>
      <p:graphicFrame>
        <p:nvGraphicFramePr>
          <p:cNvPr id="6" name="Chart 5">
            <a:extLst>
              <a:ext uri="{FF2B5EF4-FFF2-40B4-BE49-F238E27FC236}">
                <a16:creationId xmlns:a16="http://schemas.microsoft.com/office/drawing/2014/main" id="{779E78DF-CA2F-8ACD-5F50-8CE0E77C351D}"/>
              </a:ext>
            </a:extLst>
          </p:cNvPr>
          <p:cNvGraphicFramePr>
            <a:graphicFrameLocks/>
          </p:cNvGraphicFramePr>
          <p:nvPr>
            <p:extLst>
              <p:ext uri="{D42A27DB-BD31-4B8C-83A1-F6EECF244321}">
                <p14:modId xmlns:p14="http://schemas.microsoft.com/office/powerpoint/2010/main" val="118788382"/>
              </p:ext>
            </p:extLst>
          </p:nvPr>
        </p:nvGraphicFramePr>
        <p:xfrm>
          <a:off x="755503" y="1859973"/>
          <a:ext cx="6466179" cy="430716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876EF303-9EBB-ACFD-F9BF-28BC854421F2}"/>
              </a:ext>
            </a:extLst>
          </p:cNvPr>
          <p:cNvSpPr txBox="1"/>
          <p:nvPr/>
        </p:nvSpPr>
        <p:spPr>
          <a:xfrm>
            <a:off x="755503" y="1398940"/>
            <a:ext cx="6466179" cy="461665"/>
          </a:xfrm>
          <a:prstGeom prst="rect">
            <a:avLst/>
          </a:prstGeom>
          <a:noFill/>
        </p:spPr>
        <p:txBody>
          <a:bodyPr wrap="square">
            <a:spAutoFit/>
          </a:bodyPr>
          <a:lstStyle/>
          <a:p>
            <a:pPr marL="720090" marR="0" indent="-720090">
              <a:spcBef>
                <a:spcPts val="0"/>
              </a:spcBef>
              <a:spcAft>
                <a:spcPts val="600"/>
              </a:spcAft>
            </a:pP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Figure </a:t>
            </a:r>
            <a:r>
              <a:rPr lang="en-IE" sz="1200" b="1" cap="all" dirty="0">
                <a:solidFill>
                  <a:srgbClr val="1F355E"/>
                </a:solidFill>
                <a:latin typeface="Calibri" panose="020F0502020204030204" pitchFamily="34" charset="0"/>
                <a:ea typeface="Times New Roman" panose="02020603050405020304" pitchFamily="18" charset="0"/>
                <a:cs typeface="Times New Roman" panose="02020603050405020304" pitchFamily="18" charset="0"/>
              </a:rPr>
              <a:t>4</a:t>
            </a: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 : change in State Pension entitlement (as % of State Pension</a:t>
            </a:r>
            <a:r>
              <a:rPr lang="en-IE" sz="1200" b="1" cap="all" dirty="0">
                <a:solidFill>
                  <a:srgbClr val="1F355E"/>
                </a:solidFill>
                <a:latin typeface="Calibri" panose="020F0502020204030204" pitchFamily="34" charset="0"/>
                <a:ea typeface="Times New Roman" panose="02020603050405020304" pitchFamily="18" charset="0"/>
                <a:cs typeface="Times New Roman" panose="02020603050405020304" pitchFamily="18" charset="0"/>
              </a:rPr>
              <a:t> and total pensions</a:t>
            </a: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 quintiles of total household income in 2021</a:t>
            </a:r>
          </a:p>
        </p:txBody>
      </p:sp>
    </p:spTree>
    <p:extLst>
      <p:ext uri="{BB962C8B-B14F-4D97-AF65-F5344CB8AC3E}">
        <p14:creationId xmlns:p14="http://schemas.microsoft.com/office/powerpoint/2010/main" val="34200417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FF76F9F-AF58-D3F0-8532-72AA305B32C4}"/>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25</a:t>
            </a:fld>
            <a:endParaRPr lang="en-US" dirty="0">
              <a:solidFill>
                <a:prstClr val="black"/>
              </a:solidFill>
            </a:endParaRPr>
          </a:p>
        </p:txBody>
      </p:sp>
      <p:sp>
        <p:nvSpPr>
          <p:cNvPr id="3" name="Date Placeholder 2">
            <a:extLst>
              <a:ext uri="{FF2B5EF4-FFF2-40B4-BE49-F238E27FC236}">
                <a16:creationId xmlns:a16="http://schemas.microsoft.com/office/drawing/2014/main" id="{32A9F86B-1DEC-664A-E6C6-0DF8ED1FF1BF}"/>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788EF0E6-FAF8-C86F-6594-D5FB2509EC07}"/>
              </a:ext>
            </a:extLst>
          </p:cNvPr>
          <p:cNvSpPr>
            <a:spLocks noGrp="1"/>
          </p:cNvSpPr>
          <p:nvPr>
            <p:ph type="body" sz="quarter" idx="13"/>
          </p:nvPr>
        </p:nvSpPr>
        <p:spPr/>
        <p:txBody>
          <a:bodyPr/>
          <a:lstStyle/>
          <a:p>
            <a:r>
              <a:rPr lang="en-IE" dirty="0"/>
              <a:t>Conclusions</a:t>
            </a:r>
          </a:p>
        </p:txBody>
      </p:sp>
      <p:sp>
        <p:nvSpPr>
          <p:cNvPr id="5" name="Content Placeholder 4">
            <a:extLst>
              <a:ext uri="{FF2B5EF4-FFF2-40B4-BE49-F238E27FC236}">
                <a16:creationId xmlns:a16="http://schemas.microsoft.com/office/drawing/2014/main" id="{F9FC3E02-37E9-2AA3-4E17-A1692885524B}"/>
              </a:ext>
            </a:extLst>
          </p:cNvPr>
          <p:cNvSpPr>
            <a:spLocks noGrp="1"/>
          </p:cNvSpPr>
          <p:nvPr>
            <p:ph sz="quarter" idx="14"/>
          </p:nvPr>
        </p:nvSpPr>
        <p:spPr/>
        <p:txBody>
          <a:bodyPr>
            <a:normAutofit fontScale="92500" lnSpcReduction="10000"/>
          </a:bodyPr>
          <a:lstStyle/>
          <a:p>
            <a:pPr marL="457200" indent="-457200">
              <a:buFont typeface="Arial" panose="020B0604020202020204" pitchFamily="34" charset="0"/>
              <a:buChar char="•"/>
            </a:pPr>
            <a:r>
              <a:rPr lang="en-IE" dirty="0"/>
              <a:t>Small fall in average SPC rates (€2 per week/&lt;1%)</a:t>
            </a:r>
          </a:p>
          <a:p>
            <a:pPr marL="457200" indent="-457200">
              <a:buFont typeface="Arial" panose="020B0604020202020204" pitchFamily="34" charset="0"/>
              <a:buChar char="•"/>
            </a:pPr>
            <a:r>
              <a:rPr lang="en-IE" dirty="0"/>
              <a:t>No change in the % of men getting the max SPC</a:t>
            </a:r>
          </a:p>
          <a:p>
            <a:pPr marL="457200" indent="-457200">
              <a:buFont typeface="Arial" panose="020B0604020202020204" pitchFamily="34" charset="0"/>
              <a:buChar char="•"/>
            </a:pPr>
            <a:r>
              <a:rPr lang="en-IE" dirty="0"/>
              <a:t>Significant increase in the % of women qualifying for the max. – 1994 caring restriction</a:t>
            </a:r>
          </a:p>
          <a:p>
            <a:pPr marL="457200" indent="-457200">
              <a:buFont typeface="Arial" panose="020B0604020202020204" pitchFamily="34" charset="0"/>
              <a:buChar char="•"/>
            </a:pPr>
            <a:r>
              <a:rPr lang="en-IE" dirty="0"/>
              <a:t>No strong concentration of losses at couple level.</a:t>
            </a:r>
          </a:p>
          <a:p>
            <a:pPr marL="457200" indent="-457200">
              <a:buFont typeface="Arial" panose="020B0604020202020204" pitchFamily="34" charset="0"/>
              <a:buChar char="•"/>
            </a:pPr>
            <a:r>
              <a:rPr lang="en-IE" dirty="0"/>
              <a:t>Losses for those qualifying for &lt; max/higher loss for lowest quintile: monitoring of elderly poverty rates </a:t>
            </a:r>
          </a:p>
          <a:p>
            <a:pPr marL="457200" indent="-457200">
              <a:buFont typeface="Arial" panose="020B0604020202020204" pitchFamily="34" charset="0"/>
              <a:buChar char="•"/>
            </a:pPr>
            <a:r>
              <a:rPr lang="en-IE" dirty="0"/>
              <a:t>Cohort analysed – less likely for effects to continue for later cohorts</a:t>
            </a:r>
          </a:p>
          <a:p>
            <a:pPr marL="457200" indent="-457200">
              <a:buFont typeface="Arial" panose="020B0604020202020204" pitchFamily="34" charset="0"/>
              <a:buChar char="•"/>
            </a:pPr>
            <a:r>
              <a:rPr lang="en-IE" dirty="0"/>
              <a:t>Gender pension gap impact? </a:t>
            </a:r>
          </a:p>
        </p:txBody>
      </p:sp>
    </p:spTree>
    <p:extLst>
      <p:ext uri="{BB962C8B-B14F-4D97-AF65-F5344CB8AC3E}">
        <p14:creationId xmlns:p14="http://schemas.microsoft.com/office/powerpoint/2010/main" val="4223181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213C7B-02C4-DCFC-4EF2-7931D15510AC}"/>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26</a:t>
            </a:fld>
            <a:endParaRPr lang="en-US" dirty="0">
              <a:solidFill>
                <a:prstClr val="black"/>
              </a:solidFill>
            </a:endParaRPr>
          </a:p>
        </p:txBody>
      </p:sp>
      <p:sp>
        <p:nvSpPr>
          <p:cNvPr id="3" name="Date Placeholder 2">
            <a:extLst>
              <a:ext uri="{FF2B5EF4-FFF2-40B4-BE49-F238E27FC236}">
                <a16:creationId xmlns:a16="http://schemas.microsoft.com/office/drawing/2014/main" id="{0466C4CC-68E4-07E3-F581-3F4FDBA31ED4}"/>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8470F7D6-71DB-F53F-ABEE-4D4B8D5F3AF8}"/>
              </a:ext>
            </a:extLst>
          </p:cNvPr>
          <p:cNvSpPr>
            <a:spLocks noGrp="1"/>
          </p:cNvSpPr>
          <p:nvPr>
            <p:ph type="body" sz="quarter" idx="13"/>
          </p:nvPr>
        </p:nvSpPr>
        <p:spPr/>
        <p:txBody>
          <a:bodyPr>
            <a:normAutofit/>
          </a:bodyPr>
          <a:lstStyle/>
          <a:p>
            <a:r>
              <a:rPr lang="en-IE" dirty="0"/>
              <a:t>Conclusions</a:t>
            </a:r>
          </a:p>
        </p:txBody>
      </p:sp>
      <p:sp>
        <p:nvSpPr>
          <p:cNvPr id="5" name="Content Placeholder 4">
            <a:extLst>
              <a:ext uri="{FF2B5EF4-FFF2-40B4-BE49-F238E27FC236}">
                <a16:creationId xmlns:a16="http://schemas.microsoft.com/office/drawing/2014/main" id="{EF696EC1-3267-10CA-0CAB-2DCCF3760A6F}"/>
              </a:ext>
            </a:extLst>
          </p:cNvPr>
          <p:cNvSpPr>
            <a:spLocks noGrp="1"/>
          </p:cNvSpPr>
          <p:nvPr>
            <p:ph sz="quarter" idx="14"/>
          </p:nvPr>
        </p:nvSpPr>
        <p:spPr/>
        <p:txBody>
          <a:bodyPr>
            <a:normAutofit/>
          </a:bodyPr>
          <a:lstStyle/>
          <a:p>
            <a:pPr marL="457200" indent="-457200">
              <a:buFont typeface="Arial" panose="020B0604020202020204" pitchFamily="34" charset="0"/>
              <a:buChar char="•"/>
            </a:pPr>
            <a:r>
              <a:rPr lang="en-IE" dirty="0"/>
              <a:t>Other pension reforms ongoing:</a:t>
            </a:r>
          </a:p>
          <a:p>
            <a:r>
              <a:rPr lang="en-IE" dirty="0"/>
              <a:t>	-Long-term carers scheme</a:t>
            </a:r>
          </a:p>
          <a:p>
            <a:r>
              <a:rPr lang="en-IE" dirty="0"/>
              <a:t>	-Ability to defer SPC &amp; accumulate PRSI 	contributions to qualify for higher rate</a:t>
            </a:r>
          </a:p>
          <a:p>
            <a:r>
              <a:rPr lang="en-IE" dirty="0"/>
              <a:t>	-Autoenrolment</a:t>
            </a:r>
          </a:p>
          <a:p>
            <a:pPr marL="457200" indent="-457200">
              <a:buFont typeface="Arial" panose="020B0604020202020204" pitchFamily="34" charset="0"/>
              <a:buChar char="•"/>
            </a:pPr>
            <a:endParaRPr lang="en-IE" dirty="0"/>
          </a:p>
        </p:txBody>
      </p:sp>
    </p:spTree>
    <p:extLst>
      <p:ext uri="{BB962C8B-B14F-4D97-AF65-F5344CB8AC3E}">
        <p14:creationId xmlns:p14="http://schemas.microsoft.com/office/powerpoint/2010/main" val="4096337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7012CB-4809-5845-52F4-2418E5D50EAB}"/>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27</a:t>
            </a:fld>
            <a:endParaRPr lang="en-US" dirty="0">
              <a:solidFill>
                <a:prstClr val="black"/>
              </a:solidFill>
            </a:endParaRPr>
          </a:p>
        </p:txBody>
      </p:sp>
      <p:sp>
        <p:nvSpPr>
          <p:cNvPr id="3" name="Date Placeholder 2">
            <a:extLst>
              <a:ext uri="{FF2B5EF4-FFF2-40B4-BE49-F238E27FC236}">
                <a16:creationId xmlns:a16="http://schemas.microsoft.com/office/drawing/2014/main" id="{2D899BE7-3A89-69E2-5E13-C8D7C94BA80F}"/>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D89CD106-7D45-0F10-1DA4-7A7607F94566}"/>
              </a:ext>
            </a:extLst>
          </p:cNvPr>
          <p:cNvSpPr>
            <a:spLocks noGrp="1"/>
          </p:cNvSpPr>
          <p:nvPr>
            <p:ph type="body" sz="quarter" idx="13"/>
          </p:nvPr>
        </p:nvSpPr>
        <p:spPr/>
        <p:txBody>
          <a:bodyPr/>
          <a:lstStyle/>
          <a:p>
            <a:endParaRPr lang="en-IE"/>
          </a:p>
        </p:txBody>
      </p:sp>
      <p:sp>
        <p:nvSpPr>
          <p:cNvPr id="5" name="Content Placeholder 4">
            <a:extLst>
              <a:ext uri="{FF2B5EF4-FFF2-40B4-BE49-F238E27FC236}">
                <a16:creationId xmlns:a16="http://schemas.microsoft.com/office/drawing/2014/main" id="{EB995CBD-52F3-F64E-6133-2642A40F1581}"/>
              </a:ext>
            </a:extLst>
          </p:cNvPr>
          <p:cNvSpPr>
            <a:spLocks noGrp="1"/>
          </p:cNvSpPr>
          <p:nvPr>
            <p:ph sz="quarter" idx="14"/>
          </p:nvPr>
        </p:nvSpPr>
        <p:spPr/>
        <p:txBody>
          <a:bodyPr>
            <a:normAutofit/>
          </a:bodyPr>
          <a:lstStyle/>
          <a:p>
            <a:pPr algn="ctr"/>
            <a:endParaRPr lang="en-IE" sz="6600" dirty="0"/>
          </a:p>
          <a:p>
            <a:pPr algn="ctr"/>
            <a:r>
              <a:rPr lang="en-IE" sz="6600" dirty="0"/>
              <a:t>QUESTIONS?</a:t>
            </a:r>
          </a:p>
        </p:txBody>
      </p:sp>
    </p:spTree>
    <p:extLst>
      <p:ext uri="{BB962C8B-B14F-4D97-AF65-F5344CB8AC3E}">
        <p14:creationId xmlns:p14="http://schemas.microsoft.com/office/powerpoint/2010/main" val="3539806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8B40AD2-B1ED-0DB2-3C19-24923A28F095}"/>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28</a:t>
            </a:fld>
            <a:endParaRPr lang="en-US" dirty="0">
              <a:solidFill>
                <a:prstClr val="black"/>
              </a:solidFill>
            </a:endParaRPr>
          </a:p>
        </p:txBody>
      </p:sp>
      <p:sp>
        <p:nvSpPr>
          <p:cNvPr id="3" name="Date Placeholder 2">
            <a:extLst>
              <a:ext uri="{FF2B5EF4-FFF2-40B4-BE49-F238E27FC236}">
                <a16:creationId xmlns:a16="http://schemas.microsoft.com/office/drawing/2014/main" id="{65B8BBF0-83FF-446C-3104-E845054B4FEB}"/>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20F7FEA2-F2C8-0CA8-23B3-D55199C7A5F2}"/>
              </a:ext>
            </a:extLst>
          </p:cNvPr>
          <p:cNvSpPr>
            <a:spLocks noGrp="1"/>
          </p:cNvSpPr>
          <p:nvPr>
            <p:ph type="body" sz="quarter" idx="13"/>
          </p:nvPr>
        </p:nvSpPr>
        <p:spPr/>
        <p:txBody>
          <a:bodyPr/>
          <a:lstStyle/>
          <a:p>
            <a:endParaRPr lang="en-IE"/>
          </a:p>
        </p:txBody>
      </p:sp>
      <p:sp>
        <p:nvSpPr>
          <p:cNvPr id="5" name="Content Placeholder 4">
            <a:extLst>
              <a:ext uri="{FF2B5EF4-FFF2-40B4-BE49-F238E27FC236}">
                <a16:creationId xmlns:a16="http://schemas.microsoft.com/office/drawing/2014/main" id="{02FC5065-FB62-49F7-9758-744D654E4002}"/>
              </a:ext>
            </a:extLst>
          </p:cNvPr>
          <p:cNvSpPr>
            <a:spLocks noGrp="1"/>
          </p:cNvSpPr>
          <p:nvPr>
            <p:ph sz="quarter" idx="14"/>
          </p:nvPr>
        </p:nvSpPr>
        <p:spPr/>
        <p:txBody>
          <a:bodyPr>
            <a:normAutofit/>
          </a:bodyPr>
          <a:lstStyle/>
          <a:p>
            <a:pPr algn="ctr"/>
            <a:endParaRPr lang="en-IE" sz="4800" dirty="0"/>
          </a:p>
          <a:p>
            <a:pPr algn="ctr"/>
            <a:endParaRPr lang="en-IE" sz="4800" dirty="0"/>
          </a:p>
          <a:p>
            <a:pPr algn="ctr"/>
            <a:r>
              <a:rPr lang="en-IE" sz="4800" dirty="0"/>
              <a:t>Additional Slides</a:t>
            </a:r>
          </a:p>
        </p:txBody>
      </p:sp>
    </p:spTree>
    <p:extLst>
      <p:ext uri="{BB962C8B-B14F-4D97-AF65-F5344CB8AC3E}">
        <p14:creationId xmlns:p14="http://schemas.microsoft.com/office/powerpoint/2010/main" val="3127012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5D8440-5502-13AC-7446-811B0F50A362}"/>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29</a:t>
            </a:fld>
            <a:endParaRPr lang="en-US" dirty="0">
              <a:solidFill>
                <a:prstClr val="black"/>
              </a:solidFill>
            </a:endParaRPr>
          </a:p>
        </p:txBody>
      </p:sp>
      <p:sp>
        <p:nvSpPr>
          <p:cNvPr id="3" name="Date Placeholder 2">
            <a:extLst>
              <a:ext uri="{FF2B5EF4-FFF2-40B4-BE49-F238E27FC236}">
                <a16:creationId xmlns:a16="http://schemas.microsoft.com/office/drawing/2014/main" id="{B4E7E267-0942-A6FD-45FB-FDA1E6395DDA}"/>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6C176573-C44E-1AC2-6C37-469739F3267E}"/>
              </a:ext>
            </a:extLst>
          </p:cNvPr>
          <p:cNvSpPr>
            <a:spLocks noGrp="1"/>
          </p:cNvSpPr>
          <p:nvPr>
            <p:ph type="body" sz="quarter" idx="13"/>
          </p:nvPr>
        </p:nvSpPr>
        <p:spPr/>
        <p:txBody>
          <a:bodyPr>
            <a:normAutofit fontScale="62500" lnSpcReduction="20000"/>
          </a:bodyPr>
          <a:lstStyle/>
          <a:p>
            <a:r>
              <a:rPr lang="en-IE" dirty="0"/>
              <a:t>Impact on pension entitlement by gender, private pensions</a:t>
            </a:r>
          </a:p>
        </p:txBody>
      </p:sp>
      <p:sp>
        <p:nvSpPr>
          <p:cNvPr id="9" name="TextBox 8">
            <a:extLst>
              <a:ext uri="{FF2B5EF4-FFF2-40B4-BE49-F238E27FC236}">
                <a16:creationId xmlns:a16="http://schemas.microsoft.com/office/drawing/2014/main" id="{F858285E-6836-54FD-50F7-D7C96DE8EC6E}"/>
              </a:ext>
            </a:extLst>
          </p:cNvPr>
          <p:cNvSpPr txBox="1"/>
          <p:nvPr/>
        </p:nvSpPr>
        <p:spPr>
          <a:xfrm>
            <a:off x="724330" y="1438470"/>
            <a:ext cx="3681415" cy="461665"/>
          </a:xfrm>
          <a:prstGeom prst="rect">
            <a:avLst/>
          </a:prstGeom>
          <a:noFill/>
        </p:spPr>
        <p:txBody>
          <a:bodyPr wrap="square">
            <a:spAutoFit/>
          </a:bodyPr>
          <a:lstStyle/>
          <a:p>
            <a:pPr marL="720090" marR="0" indent="-720090">
              <a:spcBef>
                <a:spcPts val="0"/>
              </a:spcBef>
              <a:spcAft>
                <a:spcPts val="600"/>
              </a:spcAft>
            </a:pP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Figure 5 : change in State Pension entitlement (as % of </a:t>
            </a:r>
            <a:r>
              <a:rPr lang="en-IE" sz="1200" b="1" cap="all" dirty="0">
                <a:solidFill>
                  <a:srgbClr val="1F355E"/>
                </a:solidFill>
                <a:latin typeface="Calibri" panose="020F0502020204030204" pitchFamily="34" charset="0"/>
                <a:ea typeface="Times New Roman" panose="02020603050405020304" pitchFamily="18" charset="0"/>
                <a:cs typeface="Times New Roman" panose="02020603050405020304" pitchFamily="18" charset="0"/>
              </a:rPr>
              <a:t>Total</a:t>
            </a: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 Pensions)</a:t>
            </a:r>
          </a:p>
        </p:txBody>
      </p:sp>
      <p:sp>
        <p:nvSpPr>
          <p:cNvPr id="10" name="TextBox 9">
            <a:extLst>
              <a:ext uri="{FF2B5EF4-FFF2-40B4-BE49-F238E27FC236}">
                <a16:creationId xmlns:a16="http://schemas.microsoft.com/office/drawing/2014/main" id="{3B55ED16-B786-FB3F-B536-E679A5381F68}"/>
              </a:ext>
            </a:extLst>
          </p:cNvPr>
          <p:cNvSpPr txBox="1"/>
          <p:nvPr/>
        </p:nvSpPr>
        <p:spPr>
          <a:xfrm>
            <a:off x="5075235" y="1438469"/>
            <a:ext cx="3681415" cy="461665"/>
          </a:xfrm>
          <a:prstGeom prst="rect">
            <a:avLst/>
          </a:prstGeom>
          <a:noFill/>
        </p:spPr>
        <p:txBody>
          <a:bodyPr wrap="square">
            <a:spAutoFit/>
          </a:bodyPr>
          <a:lstStyle/>
          <a:p>
            <a:pPr marL="720090" marR="0" indent="-720090">
              <a:spcBef>
                <a:spcPts val="0"/>
              </a:spcBef>
              <a:spcAft>
                <a:spcPts val="600"/>
              </a:spcAft>
            </a:pP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Figure 6 : change in State Pension entitlement (as % of </a:t>
            </a:r>
            <a:r>
              <a:rPr lang="en-IE" sz="1200" b="1" cap="all" dirty="0">
                <a:solidFill>
                  <a:srgbClr val="1F355E"/>
                </a:solidFill>
                <a:latin typeface="Calibri" panose="020F0502020204030204" pitchFamily="34" charset="0"/>
                <a:ea typeface="Times New Roman" panose="02020603050405020304" pitchFamily="18" charset="0"/>
                <a:cs typeface="Times New Roman" panose="02020603050405020304" pitchFamily="18" charset="0"/>
              </a:rPr>
              <a:t>total</a:t>
            </a: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 Pensions), couple level</a:t>
            </a:r>
          </a:p>
        </p:txBody>
      </p:sp>
      <p:graphicFrame>
        <p:nvGraphicFramePr>
          <p:cNvPr id="6" name="Chart 5">
            <a:extLst>
              <a:ext uri="{FF2B5EF4-FFF2-40B4-BE49-F238E27FC236}">
                <a16:creationId xmlns:a16="http://schemas.microsoft.com/office/drawing/2014/main" id="{58DA8D57-867F-3942-74E2-57677549AC33}"/>
              </a:ext>
            </a:extLst>
          </p:cNvPr>
          <p:cNvGraphicFramePr/>
          <p:nvPr>
            <p:extLst>
              <p:ext uri="{D42A27DB-BD31-4B8C-83A1-F6EECF244321}">
                <p14:modId xmlns:p14="http://schemas.microsoft.com/office/powerpoint/2010/main" val="4056651799"/>
              </p:ext>
            </p:extLst>
          </p:nvPr>
        </p:nvGraphicFramePr>
        <p:xfrm>
          <a:off x="724330" y="2063893"/>
          <a:ext cx="4023360" cy="3657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CCE43C7C-9571-40FD-9AFF-927E617BD9C3}"/>
              </a:ext>
            </a:extLst>
          </p:cNvPr>
          <p:cNvGraphicFramePr/>
          <p:nvPr>
            <p:extLst>
              <p:ext uri="{D42A27DB-BD31-4B8C-83A1-F6EECF244321}">
                <p14:modId xmlns:p14="http://schemas.microsoft.com/office/powerpoint/2010/main" val="3815226284"/>
              </p:ext>
            </p:extLst>
          </p:nvPr>
        </p:nvGraphicFramePr>
        <p:xfrm>
          <a:off x="4904262" y="2063893"/>
          <a:ext cx="4023360" cy="3657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31146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189793-4F01-2FF9-DBC0-FF74C3ADF8DF}"/>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3</a:t>
            </a:fld>
            <a:endParaRPr lang="en-US" dirty="0">
              <a:solidFill>
                <a:prstClr val="black"/>
              </a:solidFill>
            </a:endParaRPr>
          </a:p>
        </p:txBody>
      </p:sp>
      <p:sp>
        <p:nvSpPr>
          <p:cNvPr id="3" name="Date Placeholder 2">
            <a:extLst>
              <a:ext uri="{FF2B5EF4-FFF2-40B4-BE49-F238E27FC236}">
                <a16:creationId xmlns:a16="http://schemas.microsoft.com/office/drawing/2014/main" id="{8D63CF36-5608-50CB-9B1D-D224AD52A6D0}"/>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47579CEB-8C14-D27B-A15B-1CFE5D667EB7}"/>
              </a:ext>
            </a:extLst>
          </p:cNvPr>
          <p:cNvSpPr>
            <a:spLocks noGrp="1"/>
          </p:cNvSpPr>
          <p:nvPr>
            <p:ph type="body" sz="quarter" idx="13"/>
          </p:nvPr>
        </p:nvSpPr>
        <p:spPr/>
        <p:txBody>
          <a:bodyPr/>
          <a:lstStyle/>
          <a:p>
            <a:r>
              <a:rPr lang="en-IE" dirty="0"/>
              <a:t>Background</a:t>
            </a:r>
          </a:p>
        </p:txBody>
      </p:sp>
      <p:sp>
        <p:nvSpPr>
          <p:cNvPr id="5" name="Content Placeholder 4">
            <a:extLst>
              <a:ext uri="{FF2B5EF4-FFF2-40B4-BE49-F238E27FC236}">
                <a16:creationId xmlns:a16="http://schemas.microsoft.com/office/drawing/2014/main" id="{93EF4E7A-124A-F8F0-47B9-059EB4B53F5A}"/>
              </a:ext>
            </a:extLst>
          </p:cNvPr>
          <p:cNvSpPr>
            <a:spLocks noGrp="1"/>
          </p:cNvSpPr>
          <p:nvPr>
            <p:ph sz="quarter" idx="14"/>
          </p:nvPr>
        </p:nvSpPr>
        <p:spPr>
          <a:xfrm>
            <a:off x="427839" y="1258349"/>
            <a:ext cx="8397074" cy="4840826"/>
          </a:xfrm>
        </p:spPr>
        <p:txBody>
          <a:bodyPr>
            <a:normAutofit fontScale="85000" lnSpcReduction="20000"/>
          </a:bodyPr>
          <a:lstStyle/>
          <a:p>
            <a:pPr marL="285750" indent="-285750">
              <a:buFont typeface="Arial" panose="020B0604020202020204" pitchFamily="34" charset="0"/>
              <a:buChar char="•"/>
            </a:pPr>
            <a:r>
              <a:rPr lang="en-IE" dirty="0"/>
              <a:t>Up to 2018 State Pension (Contributory) rates were calculated using the Yearly Average Method (YAM):</a:t>
            </a:r>
          </a:p>
          <a:p>
            <a:pPr marL="285750" indent="-285750">
              <a:buFont typeface="Arial" panose="020B0604020202020204" pitchFamily="34" charset="0"/>
              <a:buChar char="•"/>
            </a:pPr>
            <a:endParaRPr lang="en-IE" dirty="0"/>
          </a:p>
          <a:p>
            <a:pPr marL="285750" indent="-285750">
              <a:buFont typeface="Arial" panose="020B0604020202020204" pitchFamily="34" charset="0"/>
              <a:buChar char="•"/>
            </a:pPr>
            <a:endParaRPr lang="en-IE" dirty="0"/>
          </a:p>
          <a:p>
            <a:pPr marL="285750" indent="-285750">
              <a:buFont typeface="Arial" panose="020B0604020202020204" pitchFamily="34" charset="0"/>
              <a:buChar char="•"/>
            </a:pPr>
            <a:endParaRPr lang="en-IE" dirty="0"/>
          </a:p>
          <a:p>
            <a:pPr marL="285750" indent="-285750">
              <a:buFont typeface="Arial" panose="020B0604020202020204" pitchFamily="34" charset="0"/>
              <a:buChar char="•"/>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E" dirty="0"/>
              <a:t>Homemaker’s Scheme - disregard years spent caring for up to a max. of 20 years </a:t>
            </a:r>
            <a:r>
              <a:rPr lang="en-IE" i="1" dirty="0"/>
              <a:t>BUT </a:t>
            </a:r>
            <a:r>
              <a:rPr lang="en-IE" dirty="0"/>
              <a:t>excludes periods pre-1994</a:t>
            </a:r>
          </a:p>
          <a:p>
            <a:pPr marL="285750" indent="-285750">
              <a:buFont typeface="Arial" panose="020B0604020202020204" pitchFamily="34" charset="0"/>
              <a:buChar char="•"/>
            </a:pPr>
            <a:r>
              <a:rPr lang="en-IE" dirty="0"/>
              <a:t>Those with a min. of 520 paid contributions qualify</a:t>
            </a:r>
          </a:p>
          <a:p>
            <a:pPr marL="285750" indent="-285750">
              <a:buFont typeface="Arial" panose="020B0604020202020204" pitchFamily="34" charset="0"/>
              <a:buChar char="•"/>
            </a:pPr>
            <a:r>
              <a:rPr lang="en-IE" dirty="0"/>
              <a:t>48+ average receive the max SPC</a:t>
            </a:r>
          </a:p>
          <a:p>
            <a:pPr marL="285750" indent="-285750">
              <a:buFont typeface="Arial" panose="020B0604020202020204" pitchFamily="34" charset="0"/>
              <a:buChar char="•"/>
            </a:pPr>
            <a:r>
              <a:rPr lang="en-IE" dirty="0"/>
              <a:t>Those below this are placed into bands and receive a lower rate</a:t>
            </a:r>
          </a:p>
          <a:p>
            <a:endParaRPr lang="en-IE" dirty="0"/>
          </a:p>
          <a:p>
            <a:pPr marL="285750" indent="-285750">
              <a:buFont typeface="Arial" panose="020B0604020202020204" pitchFamily="34" charset="0"/>
              <a:buChar char="•"/>
            </a:pPr>
            <a:endParaRPr lang="en-IE" dirty="0"/>
          </a:p>
        </p:txBody>
      </p:sp>
      <p:pic>
        <p:nvPicPr>
          <p:cNvPr id="7" name="Picture 6">
            <a:extLst>
              <a:ext uri="{FF2B5EF4-FFF2-40B4-BE49-F238E27FC236}">
                <a16:creationId xmlns:a16="http://schemas.microsoft.com/office/drawing/2014/main" id="{7CAAE01D-EE31-A94C-256E-B43AD1A33FFD}"/>
              </a:ext>
            </a:extLst>
          </p:cNvPr>
          <p:cNvPicPr>
            <a:picLocks noChangeAspect="1"/>
          </p:cNvPicPr>
          <p:nvPr/>
        </p:nvPicPr>
        <p:blipFill>
          <a:blip r:embed="rId3"/>
          <a:stretch>
            <a:fillRect/>
          </a:stretch>
        </p:blipFill>
        <p:spPr>
          <a:xfrm>
            <a:off x="355077" y="2412775"/>
            <a:ext cx="8542597" cy="1149228"/>
          </a:xfrm>
          <a:prstGeom prst="rect">
            <a:avLst/>
          </a:prstGeom>
        </p:spPr>
      </p:pic>
    </p:spTree>
    <p:extLst>
      <p:ext uri="{BB962C8B-B14F-4D97-AF65-F5344CB8AC3E}">
        <p14:creationId xmlns:p14="http://schemas.microsoft.com/office/powerpoint/2010/main" val="9349352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E5D8440-5502-13AC-7446-811B0F50A362}"/>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30</a:t>
            </a:fld>
            <a:endParaRPr lang="en-US" dirty="0">
              <a:solidFill>
                <a:prstClr val="black"/>
              </a:solidFill>
            </a:endParaRPr>
          </a:p>
        </p:txBody>
      </p:sp>
      <p:sp>
        <p:nvSpPr>
          <p:cNvPr id="3" name="Date Placeholder 2">
            <a:extLst>
              <a:ext uri="{FF2B5EF4-FFF2-40B4-BE49-F238E27FC236}">
                <a16:creationId xmlns:a16="http://schemas.microsoft.com/office/drawing/2014/main" id="{B4E7E267-0942-A6FD-45FB-FDA1E6395DDA}"/>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6C176573-C44E-1AC2-6C37-469739F3267E}"/>
              </a:ext>
            </a:extLst>
          </p:cNvPr>
          <p:cNvSpPr>
            <a:spLocks noGrp="1"/>
          </p:cNvSpPr>
          <p:nvPr>
            <p:ph type="body" sz="quarter" idx="13"/>
          </p:nvPr>
        </p:nvSpPr>
        <p:spPr/>
        <p:txBody>
          <a:bodyPr>
            <a:normAutofit/>
          </a:bodyPr>
          <a:lstStyle/>
          <a:p>
            <a:r>
              <a:rPr lang="en-IE" dirty="0"/>
              <a:t>Status in Wave 5</a:t>
            </a:r>
          </a:p>
        </p:txBody>
      </p:sp>
      <p:sp>
        <p:nvSpPr>
          <p:cNvPr id="9" name="TextBox 8">
            <a:extLst>
              <a:ext uri="{FF2B5EF4-FFF2-40B4-BE49-F238E27FC236}">
                <a16:creationId xmlns:a16="http://schemas.microsoft.com/office/drawing/2014/main" id="{F858285E-6836-54FD-50F7-D7C96DE8EC6E}"/>
              </a:ext>
            </a:extLst>
          </p:cNvPr>
          <p:cNvSpPr txBox="1"/>
          <p:nvPr/>
        </p:nvSpPr>
        <p:spPr>
          <a:xfrm>
            <a:off x="724330" y="1438470"/>
            <a:ext cx="6466179" cy="276999"/>
          </a:xfrm>
          <a:prstGeom prst="rect">
            <a:avLst/>
          </a:prstGeom>
          <a:noFill/>
        </p:spPr>
        <p:txBody>
          <a:bodyPr wrap="square">
            <a:spAutoFit/>
          </a:bodyPr>
          <a:lstStyle/>
          <a:p>
            <a:pPr marL="720090" marR="0" indent="-720090">
              <a:spcBef>
                <a:spcPts val="0"/>
              </a:spcBef>
              <a:spcAft>
                <a:spcPts val="600"/>
              </a:spcAft>
            </a:pPr>
            <a:r>
              <a:rPr lang="en-IE" sz="1200" b="1" cap="all" dirty="0">
                <a:solidFill>
                  <a:srgbClr val="1F355E"/>
                </a:solidFill>
                <a:effectLst/>
                <a:latin typeface="Calibri" panose="020F0502020204030204" pitchFamily="34" charset="0"/>
                <a:ea typeface="Times New Roman" panose="02020603050405020304" pitchFamily="18" charset="0"/>
                <a:cs typeface="Times New Roman" panose="02020603050405020304" pitchFamily="18" charset="0"/>
              </a:rPr>
              <a:t>Figure 7 : status changes wave 1 to wave 5</a:t>
            </a:r>
          </a:p>
        </p:txBody>
      </p:sp>
      <p:graphicFrame>
        <p:nvGraphicFramePr>
          <p:cNvPr id="7" name="Table 6">
            <a:extLst>
              <a:ext uri="{FF2B5EF4-FFF2-40B4-BE49-F238E27FC236}">
                <a16:creationId xmlns:a16="http://schemas.microsoft.com/office/drawing/2014/main" id="{D0F6FB07-EE51-4CB1-3143-1E0846CEFC3D}"/>
              </a:ext>
            </a:extLst>
          </p:cNvPr>
          <p:cNvGraphicFramePr>
            <a:graphicFrameLocks noGrp="1"/>
          </p:cNvGraphicFramePr>
          <p:nvPr/>
        </p:nvGraphicFramePr>
        <p:xfrm>
          <a:off x="457202" y="2062512"/>
          <a:ext cx="8229596" cy="3429889"/>
        </p:xfrm>
        <a:graphic>
          <a:graphicData uri="http://schemas.openxmlformats.org/drawingml/2006/table">
            <a:tbl>
              <a:tblPr firstRow="1" firstCol="1" bandRow="1"/>
              <a:tblGrid>
                <a:gridCol w="1287109">
                  <a:extLst>
                    <a:ext uri="{9D8B030D-6E8A-4147-A177-3AD203B41FA5}">
                      <a16:colId xmlns:a16="http://schemas.microsoft.com/office/drawing/2014/main" val="1772233977"/>
                    </a:ext>
                  </a:extLst>
                </a:gridCol>
                <a:gridCol w="771936">
                  <a:extLst>
                    <a:ext uri="{9D8B030D-6E8A-4147-A177-3AD203B41FA5}">
                      <a16:colId xmlns:a16="http://schemas.microsoft.com/office/drawing/2014/main" val="1898683071"/>
                    </a:ext>
                  </a:extLst>
                </a:gridCol>
                <a:gridCol w="771936">
                  <a:extLst>
                    <a:ext uri="{9D8B030D-6E8A-4147-A177-3AD203B41FA5}">
                      <a16:colId xmlns:a16="http://schemas.microsoft.com/office/drawing/2014/main" val="1042899057"/>
                    </a:ext>
                  </a:extLst>
                </a:gridCol>
                <a:gridCol w="771936">
                  <a:extLst>
                    <a:ext uri="{9D8B030D-6E8A-4147-A177-3AD203B41FA5}">
                      <a16:colId xmlns:a16="http://schemas.microsoft.com/office/drawing/2014/main" val="3975062447"/>
                    </a:ext>
                  </a:extLst>
                </a:gridCol>
                <a:gridCol w="771936">
                  <a:extLst>
                    <a:ext uri="{9D8B030D-6E8A-4147-A177-3AD203B41FA5}">
                      <a16:colId xmlns:a16="http://schemas.microsoft.com/office/drawing/2014/main" val="3850790033"/>
                    </a:ext>
                  </a:extLst>
                </a:gridCol>
                <a:gridCol w="771936">
                  <a:extLst>
                    <a:ext uri="{9D8B030D-6E8A-4147-A177-3AD203B41FA5}">
                      <a16:colId xmlns:a16="http://schemas.microsoft.com/office/drawing/2014/main" val="545751075"/>
                    </a:ext>
                  </a:extLst>
                </a:gridCol>
                <a:gridCol w="771936">
                  <a:extLst>
                    <a:ext uri="{9D8B030D-6E8A-4147-A177-3AD203B41FA5}">
                      <a16:colId xmlns:a16="http://schemas.microsoft.com/office/drawing/2014/main" val="426712962"/>
                    </a:ext>
                  </a:extLst>
                </a:gridCol>
                <a:gridCol w="771936">
                  <a:extLst>
                    <a:ext uri="{9D8B030D-6E8A-4147-A177-3AD203B41FA5}">
                      <a16:colId xmlns:a16="http://schemas.microsoft.com/office/drawing/2014/main" val="1170983715"/>
                    </a:ext>
                  </a:extLst>
                </a:gridCol>
                <a:gridCol w="771936">
                  <a:extLst>
                    <a:ext uri="{9D8B030D-6E8A-4147-A177-3AD203B41FA5}">
                      <a16:colId xmlns:a16="http://schemas.microsoft.com/office/drawing/2014/main" val="222481493"/>
                    </a:ext>
                  </a:extLst>
                </a:gridCol>
                <a:gridCol w="766999">
                  <a:extLst>
                    <a:ext uri="{9D8B030D-6E8A-4147-A177-3AD203B41FA5}">
                      <a16:colId xmlns:a16="http://schemas.microsoft.com/office/drawing/2014/main" val="2133520749"/>
                    </a:ext>
                  </a:extLst>
                </a:gridCol>
              </a:tblGrid>
              <a:tr h="179705">
                <a:tc>
                  <a:txBody>
                    <a:bodyPr/>
                    <a:lstStyle/>
                    <a:p>
                      <a:pPr marL="0" marR="0"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 </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gridSpan="8">
                  <a:txBody>
                    <a:bodyPr/>
                    <a:lstStyle/>
                    <a:p>
                      <a:pPr marL="0" marR="0"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Status in Wave 5</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a:txBody>
                    <a:bodyPr/>
                    <a:lstStyle/>
                    <a:p>
                      <a:pPr marL="0" marR="0"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 </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extLst>
                  <a:ext uri="{0D108BD9-81ED-4DB2-BD59-A6C34878D82A}">
                    <a16:rowId xmlns:a16="http://schemas.microsoft.com/office/drawing/2014/main" val="3530954738"/>
                  </a:ext>
                </a:extLst>
              </a:tr>
              <a:tr h="1330960">
                <a:tc>
                  <a:txBody>
                    <a:bodyPr/>
                    <a:lstStyle/>
                    <a:p>
                      <a:pPr marL="0" marR="0"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Status in Wave 1</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marL="71755" marR="71755"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Retired</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marL="71755" marR="71755"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Employed</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marL="71755" marR="71755"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Self-employed</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marL="71755" marR="71755"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Unemployed</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marL="71755" marR="71755"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Permanently sick/disabled </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marL="71755" marR="71755"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Looking after home/family</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marL="71755" marR="71755"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In education/training </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marL="71755" marR="71755"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 Other</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marL="71755" marR="71755" algn="ctr">
                        <a:lnSpc>
                          <a:spcPct val="115000"/>
                        </a:lnSpc>
                        <a:spcBef>
                          <a:spcPts val="0"/>
                        </a:spcBef>
                        <a:spcAft>
                          <a:spcPts val="0"/>
                        </a:spcAft>
                      </a:pPr>
                      <a:r>
                        <a:rPr lang="en-IE" sz="10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 of Sample</a:t>
                      </a:r>
                      <a:endParaRPr lang="en-IE" sz="11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extLst>
                  <a:ext uri="{0D108BD9-81ED-4DB2-BD59-A6C34878D82A}">
                    <a16:rowId xmlns:a16="http://schemas.microsoft.com/office/drawing/2014/main" val="3086430359"/>
                  </a:ext>
                </a:extLst>
              </a:tr>
              <a:tr h="179705">
                <a:tc>
                  <a:txBody>
                    <a:bodyPr/>
                    <a:lstStyle/>
                    <a:p>
                      <a:pPr marL="0" marR="0">
                        <a:lnSpc>
                          <a:spcPct val="115000"/>
                        </a:lnSpc>
                        <a:spcBef>
                          <a:spcPts val="0"/>
                        </a:spcBef>
                        <a:spcAft>
                          <a:spcPts val="0"/>
                        </a:spcAft>
                      </a:pPr>
                      <a:r>
                        <a:rPr lang="en-IE" sz="1000" b="1">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Retired</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b="1">
                          <a:solidFill>
                            <a:srgbClr val="000000"/>
                          </a:solidFill>
                          <a:effectLst/>
                          <a:highlight>
                            <a:srgbClr val="B8CCE4"/>
                          </a:highlight>
                          <a:latin typeface="Calibri" panose="020F0502020204030204" pitchFamily="34" charset="0"/>
                          <a:ea typeface="Times New Roman" panose="02020603050405020304" pitchFamily="18" charset="0"/>
                          <a:cs typeface="Calibri" panose="020F0502020204030204" pitchFamily="34" charset="0"/>
                        </a:rPr>
                        <a:t>65%</a:t>
                      </a:r>
                      <a:endParaRPr lang="en-IE" sz="1100">
                        <a:effectLst/>
                        <a:highlight>
                          <a:srgbClr val="B8CCE4"/>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13%</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8%</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8%</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5%</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496072366"/>
                  </a:ext>
                </a:extLst>
              </a:tr>
              <a:tr h="179705">
                <a:tc>
                  <a:txBody>
                    <a:bodyPr/>
                    <a:lstStyle/>
                    <a:p>
                      <a:pPr marL="0" marR="0">
                        <a:lnSpc>
                          <a:spcPct val="115000"/>
                        </a:lnSpc>
                        <a:spcBef>
                          <a:spcPts val="0"/>
                        </a:spcBef>
                        <a:spcAft>
                          <a:spcPts val="0"/>
                        </a:spcAft>
                      </a:pPr>
                      <a:r>
                        <a:rPr lang="en-IE" sz="1000" b="1">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Employed</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22%</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b="1">
                          <a:solidFill>
                            <a:srgbClr val="000000"/>
                          </a:solidFill>
                          <a:effectLst/>
                          <a:highlight>
                            <a:srgbClr val="B8CCE4"/>
                          </a:highlight>
                          <a:latin typeface="Calibri" panose="020F0502020204030204" pitchFamily="34" charset="0"/>
                          <a:ea typeface="Times New Roman" panose="02020603050405020304" pitchFamily="18" charset="0"/>
                          <a:cs typeface="Calibri" panose="020F0502020204030204" pitchFamily="34" charset="0"/>
                        </a:rPr>
                        <a:t>61%</a:t>
                      </a:r>
                      <a:endParaRPr lang="en-IE" sz="1100">
                        <a:effectLst/>
                        <a:highlight>
                          <a:srgbClr val="B8CCE4"/>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6%</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4%</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3%</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54%</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3800910028"/>
                  </a:ext>
                </a:extLst>
              </a:tr>
              <a:tr h="179705">
                <a:tc>
                  <a:txBody>
                    <a:bodyPr/>
                    <a:lstStyle/>
                    <a:p>
                      <a:pPr marL="0" marR="0">
                        <a:lnSpc>
                          <a:spcPct val="115000"/>
                        </a:lnSpc>
                        <a:spcBef>
                          <a:spcPts val="0"/>
                        </a:spcBef>
                        <a:spcAft>
                          <a:spcPts val="0"/>
                        </a:spcAft>
                      </a:pPr>
                      <a:r>
                        <a:rPr lang="en-IE" sz="1000" b="1">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Self-employed</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6%</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17%</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b="1">
                          <a:solidFill>
                            <a:srgbClr val="000000"/>
                          </a:solidFill>
                          <a:effectLst/>
                          <a:highlight>
                            <a:srgbClr val="B8CCE4"/>
                          </a:highlight>
                          <a:latin typeface="Calibri" panose="020F0502020204030204" pitchFamily="34" charset="0"/>
                          <a:ea typeface="Times New Roman" panose="02020603050405020304" pitchFamily="18" charset="0"/>
                          <a:cs typeface="Calibri" panose="020F0502020204030204" pitchFamily="34" charset="0"/>
                        </a:rPr>
                        <a:t>68%</a:t>
                      </a:r>
                      <a:endParaRPr lang="en-IE" sz="1100">
                        <a:effectLst/>
                        <a:highlight>
                          <a:srgbClr val="B8CCE4"/>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5%</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17%</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240648662"/>
                  </a:ext>
                </a:extLst>
              </a:tr>
              <a:tr h="179705">
                <a:tc>
                  <a:txBody>
                    <a:bodyPr/>
                    <a:lstStyle/>
                    <a:p>
                      <a:pPr marL="0" marR="0">
                        <a:lnSpc>
                          <a:spcPct val="115000"/>
                        </a:lnSpc>
                        <a:spcBef>
                          <a:spcPts val="0"/>
                        </a:spcBef>
                        <a:spcAft>
                          <a:spcPts val="0"/>
                        </a:spcAft>
                      </a:pPr>
                      <a:r>
                        <a:rPr lang="en-IE" sz="1000" b="1">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Unemployed</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18%</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30%</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8%</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b="1">
                          <a:solidFill>
                            <a:srgbClr val="000000"/>
                          </a:solidFill>
                          <a:effectLst/>
                          <a:highlight>
                            <a:srgbClr val="B8CCE4"/>
                          </a:highlight>
                          <a:latin typeface="Calibri" panose="020F0502020204030204" pitchFamily="34" charset="0"/>
                          <a:ea typeface="Times New Roman" panose="02020603050405020304" pitchFamily="18" charset="0"/>
                          <a:cs typeface="Calibri" panose="020F0502020204030204" pitchFamily="34" charset="0"/>
                        </a:rPr>
                        <a:t>20%</a:t>
                      </a:r>
                      <a:endParaRPr lang="en-IE" sz="1100">
                        <a:effectLst/>
                        <a:highlight>
                          <a:srgbClr val="B8CCE4"/>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10%</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11%</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8%</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678273744"/>
                  </a:ext>
                </a:extLst>
              </a:tr>
              <a:tr h="179705">
                <a:tc>
                  <a:txBody>
                    <a:bodyPr/>
                    <a:lstStyle/>
                    <a:p>
                      <a:pPr marL="0" marR="0">
                        <a:lnSpc>
                          <a:spcPct val="115000"/>
                        </a:lnSpc>
                        <a:spcBef>
                          <a:spcPts val="0"/>
                        </a:spcBef>
                        <a:spcAft>
                          <a:spcPts val="0"/>
                        </a:spcAft>
                      </a:pPr>
                      <a:r>
                        <a:rPr lang="en-IE" sz="1000" b="1">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Permanently sick/disabled </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18%</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5%</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b="1">
                          <a:solidFill>
                            <a:srgbClr val="000000"/>
                          </a:solidFill>
                          <a:effectLst/>
                          <a:highlight>
                            <a:srgbClr val="B8CCE4"/>
                          </a:highlight>
                          <a:latin typeface="Calibri" panose="020F0502020204030204" pitchFamily="34" charset="0"/>
                          <a:ea typeface="Times New Roman" panose="02020603050405020304" pitchFamily="18" charset="0"/>
                          <a:cs typeface="Calibri" panose="020F0502020204030204" pitchFamily="34" charset="0"/>
                        </a:rPr>
                        <a:t>53%</a:t>
                      </a:r>
                      <a:endParaRPr lang="en-IE" sz="1100">
                        <a:effectLst/>
                        <a:highlight>
                          <a:srgbClr val="B8CCE4"/>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16%</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6%</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531126891"/>
                  </a:ext>
                </a:extLst>
              </a:tr>
              <a:tr h="179705">
                <a:tc>
                  <a:txBody>
                    <a:bodyPr/>
                    <a:lstStyle/>
                    <a:p>
                      <a:pPr marL="0" marR="0">
                        <a:lnSpc>
                          <a:spcPct val="115000"/>
                        </a:lnSpc>
                        <a:spcBef>
                          <a:spcPts val="0"/>
                        </a:spcBef>
                        <a:spcAft>
                          <a:spcPts val="0"/>
                        </a:spcAft>
                      </a:pPr>
                      <a:r>
                        <a:rPr lang="en-IE" sz="1000" b="1">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Looking after home/family</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9%</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10%</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10%</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4%</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7%</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b="1">
                          <a:solidFill>
                            <a:srgbClr val="000000"/>
                          </a:solidFill>
                          <a:effectLst/>
                          <a:highlight>
                            <a:srgbClr val="B8CCE4"/>
                          </a:highlight>
                          <a:latin typeface="Calibri" panose="020F0502020204030204" pitchFamily="34" charset="0"/>
                          <a:ea typeface="Times New Roman" panose="02020603050405020304" pitchFamily="18" charset="0"/>
                          <a:cs typeface="Calibri" panose="020F0502020204030204" pitchFamily="34" charset="0"/>
                        </a:rPr>
                        <a:t>58%</a:t>
                      </a:r>
                      <a:endParaRPr lang="en-IE" sz="1100">
                        <a:effectLst/>
                        <a:highlight>
                          <a:srgbClr val="B8CCE4"/>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10%</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3993813976"/>
                  </a:ext>
                </a:extLst>
              </a:tr>
              <a:tr h="179705">
                <a:tc>
                  <a:txBody>
                    <a:bodyPr/>
                    <a:lstStyle/>
                    <a:p>
                      <a:pPr marL="0" marR="0">
                        <a:lnSpc>
                          <a:spcPct val="115000"/>
                        </a:lnSpc>
                        <a:spcBef>
                          <a:spcPts val="0"/>
                        </a:spcBef>
                        <a:spcAft>
                          <a:spcPts val="0"/>
                        </a:spcAft>
                      </a:pPr>
                      <a:r>
                        <a:rPr lang="en-IE" sz="1000" b="1">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In education/ training </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36%</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50%</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7%</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7%</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b="1">
                          <a:solidFill>
                            <a:srgbClr val="000000"/>
                          </a:solidFill>
                          <a:effectLst/>
                          <a:highlight>
                            <a:srgbClr val="B8CCE4"/>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B8CCE4"/>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0" marR="71755" algn="r">
                        <a:lnSpc>
                          <a:spcPct val="115000"/>
                        </a:lnSpc>
                        <a:spcBef>
                          <a:spcPts val="0"/>
                        </a:spcBef>
                        <a:spcAft>
                          <a:spcPts val="0"/>
                        </a:spcAft>
                      </a:pPr>
                      <a:r>
                        <a:rPr lang="en-IE" sz="100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a:t>
                      </a:r>
                      <a:endParaRPr lang="en-IE" sz="11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262492570"/>
                  </a:ext>
                </a:extLst>
              </a:tr>
              <a:tr h="179705">
                <a:tc>
                  <a:txBody>
                    <a:bodyPr/>
                    <a:lstStyle/>
                    <a:p>
                      <a:pPr marL="0" marR="0">
                        <a:lnSpc>
                          <a:spcPct val="115000"/>
                        </a:lnSpc>
                        <a:spcBef>
                          <a:spcPts val="0"/>
                        </a:spcBef>
                        <a:spcAft>
                          <a:spcPts val="0"/>
                        </a:spcAft>
                      </a:pPr>
                      <a:r>
                        <a:rPr lang="en-IE" sz="1000" b="1">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Other</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7%</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27%</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7%</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7%</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20%</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33%</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0" marR="71755" algn="r">
                        <a:lnSpc>
                          <a:spcPct val="115000"/>
                        </a:lnSpc>
                        <a:spcBef>
                          <a:spcPts val="0"/>
                        </a:spcBef>
                        <a:spcAft>
                          <a:spcPts val="0"/>
                        </a:spcAft>
                      </a:pPr>
                      <a:r>
                        <a:rPr lang="en-IE" sz="1000" b="1">
                          <a:solidFill>
                            <a:srgbClr val="000000"/>
                          </a:solidFill>
                          <a:effectLst/>
                          <a:highlight>
                            <a:srgbClr val="B8CCE4"/>
                          </a:highlight>
                          <a:latin typeface="Calibri" panose="020F0502020204030204" pitchFamily="34" charset="0"/>
                          <a:ea typeface="Times New Roman" panose="02020603050405020304" pitchFamily="18" charset="0"/>
                          <a:cs typeface="Calibri" panose="020F0502020204030204" pitchFamily="34" charset="0"/>
                        </a:rPr>
                        <a:t>0%</a:t>
                      </a:r>
                      <a:endParaRPr lang="en-IE" sz="1100">
                        <a:effectLst/>
                        <a:highlight>
                          <a:srgbClr val="B8CCE4"/>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8CCE4"/>
                    </a:solidFill>
                  </a:tcPr>
                </a:tc>
                <a:tc>
                  <a:txBody>
                    <a:bodyPr/>
                    <a:lstStyle/>
                    <a:p>
                      <a:pPr marL="0" marR="71755" algn="r">
                        <a:lnSpc>
                          <a:spcPct val="115000"/>
                        </a:lnSpc>
                        <a:spcBef>
                          <a:spcPts val="0"/>
                        </a:spcBef>
                        <a:spcAft>
                          <a:spcPts val="0"/>
                        </a:spcAft>
                      </a:pPr>
                      <a:r>
                        <a:rPr lang="en-IE" sz="10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a:t>
                      </a:r>
                      <a:endParaRPr lang="en-IE" sz="11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129367838"/>
                  </a:ext>
                </a:extLst>
              </a:tr>
            </a:tbl>
          </a:graphicData>
        </a:graphic>
      </p:graphicFrame>
    </p:spTree>
    <p:extLst>
      <p:ext uri="{BB962C8B-B14F-4D97-AF65-F5344CB8AC3E}">
        <p14:creationId xmlns:p14="http://schemas.microsoft.com/office/powerpoint/2010/main" val="751422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C309447-EC50-AB7C-FEF6-4D500EEC3B1B}"/>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4</a:t>
            </a:fld>
            <a:endParaRPr lang="en-US" dirty="0">
              <a:solidFill>
                <a:prstClr val="black"/>
              </a:solidFill>
            </a:endParaRPr>
          </a:p>
        </p:txBody>
      </p:sp>
      <p:sp>
        <p:nvSpPr>
          <p:cNvPr id="3" name="Date Placeholder 2">
            <a:extLst>
              <a:ext uri="{FF2B5EF4-FFF2-40B4-BE49-F238E27FC236}">
                <a16:creationId xmlns:a16="http://schemas.microsoft.com/office/drawing/2014/main" id="{F66714D8-037B-9D07-8F84-29AAA35C5813}"/>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2EB358AB-6403-438C-0936-A41D8F890044}"/>
              </a:ext>
            </a:extLst>
          </p:cNvPr>
          <p:cNvSpPr>
            <a:spLocks noGrp="1"/>
          </p:cNvSpPr>
          <p:nvPr>
            <p:ph type="body" sz="quarter" idx="13"/>
          </p:nvPr>
        </p:nvSpPr>
        <p:spPr/>
        <p:txBody>
          <a:bodyPr/>
          <a:lstStyle/>
          <a:p>
            <a:r>
              <a:rPr lang="en-IE" dirty="0"/>
              <a:t>State Con. Pension Bands</a:t>
            </a:r>
          </a:p>
        </p:txBody>
      </p:sp>
      <p:graphicFrame>
        <p:nvGraphicFramePr>
          <p:cNvPr id="8" name="Content Placeholder 7">
            <a:extLst>
              <a:ext uri="{FF2B5EF4-FFF2-40B4-BE49-F238E27FC236}">
                <a16:creationId xmlns:a16="http://schemas.microsoft.com/office/drawing/2014/main" id="{6C88DF72-E1BB-657D-8E90-CF4A1C8846B3}"/>
              </a:ext>
            </a:extLst>
          </p:cNvPr>
          <p:cNvGraphicFramePr>
            <a:graphicFrameLocks noGrp="1"/>
          </p:cNvGraphicFramePr>
          <p:nvPr>
            <p:ph sz="quarter" idx="14"/>
            <p:extLst>
              <p:ext uri="{D42A27DB-BD31-4B8C-83A1-F6EECF244321}">
                <p14:modId xmlns:p14="http://schemas.microsoft.com/office/powerpoint/2010/main" val="3155334542"/>
              </p:ext>
            </p:extLst>
          </p:nvPr>
        </p:nvGraphicFramePr>
        <p:xfrm>
          <a:off x="675410" y="1569027"/>
          <a:ext cx="7512626" cy="4697465"/>
        </p:xfrm>
        <a:graphic>
          <a:graphicData uri="http://schemas.openxmlformats.org/drawingml/2006/table">
            <a:tbl>
              <a:tblPr firstRow="1" firstCol="1" bandRow="1"/>
              <a:tblGrid>
                <a:gridCol w="3755480">
                  <a:extLst>
                    <a:ext uri="{9D8B030D-6E8A-4147-A177-3AD203B41FA5}">
                      <a16:colId xmlns:a16="http://schemas.microsoft.com/office/drawing/2014/main" val="2589238887"/>
                    </a:ext>
                  </a:extLst>
                </a:gridCol>
                <a:gridCol w="3757146">
                  <a:extLst>
                    <a:ext uri="{9D8B030D-6E8A-4147-A177-3AD203B41FA5}">
                      <a16:colId xmlns:a16="http://schemas.microsoft.com/office/drawing/2014/main" val="3390054527"/>
                    </a:ext>
                  </a:extLst>
                </a:gridCol>
              </a:tblGrid>
              <a:tr h="232217">
                <a:tc gridSpan="2">
                  <a:txBody>
                    <a:bodyPr/>
                    <a:lstStyle/>
                    <a:p>
                      <a:pPr marL="540385" marR="540385" algn="ctr">
                        <a:lnSpc>
                          <a:spcPct val="120000"/>
                        </a:lnSpc>
                        <a:spcAft>
                          <a:spcPts val="600"/>
                        </a:spcAft>
                      </a:pPr>
                      <a:endParaRPr lang="en-IE" sz="2400" dirty="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hMerge="1">
                  <a:txBody>
                    <a:bodyPr/>
                    <a:lstStyle/>
                    <a:p>
                      <a:endParaRPr lang="en-IE"/>
                    </a:p>
                  </a:txBody>
                  <a:tcPr/>
                </a:tc>
                <a:extLst>
                  <a:ext uri="{0D108BD9-81ED-4DB2-BD59-A6C34878D82A}">
                    <a16:rowId xmlns:a16="http://schemas.microsoft.com/office/drawing/2014/main" val="1436893656"/>
                  </a:ext>
                </a:extLst>
              </a:tr>
              <a:tr h="1058836">
                <a:tc>
                  <a:txBody>
                    <a:bodyPr/>
                    <a:lstStyle/>
                    <a:p>
                      <a:pPr marL="540385" marR="540385" algn="ctr">
                        <a:lnSpc>
                          <a:spcPct val="120000"/>
                        </a:lnSpc>
                        <a:spcAft>
                          <a:spcPts val="600"/>
                        </a:spcAft>
                      </a:pPr>
                      <a:r>
                        <a:rPr lang="en-IE" sz="2400" b="1" dirty="0">
                          <a:solidFill>
                            <a:srgbClr val="FFFFFF"/>
                          </a:solidFill>
                          <a:effectLst/>
                          <a:highlight>
                            <a:srgbClr val="1F355E"/>
                          </a:highlight>
                          <a:latin typeface="Calibri" panose="020F0502020204030204" pitchFamily="34" charset="0"/>
                          <a:ea typeface="Times New Roman" panose="02020603050405020304" pitchFamily="18" charset="0"/>
                          <a:cs typeface="Times New Roman" panose="02020603050405020304" pitchFamily="18" charset="0"/>
                        </a:rPr>
                        <a:t>Yearly average PRSI contributions</a:t>
                      </a:r>
                      <a:endParaRPr lang="en-IE" sz="2400" dirty="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marL="540385" marR="540385" algn="ctr">
                        <a:lnSpc>
                          <a:spcPct val="120000"/>
                        </a:lnSpc>
                        <a:spcAft>
                          <a:spcPts val="600"/>
                        </a:spcAft>
                      </a:pPr>
                      <a:r>
                        <a:rPr lang="en-IE" sz="2400" b="1" dirty="0">
                          <a:solidFill>
                            <a:srgbClr val="FFFFFF"/>
                          </a:solidFill>
                          <a:effectLst/>
                          <a:highlight>
                            <a:srgbClr val="1F355E"/>
                          </a:highlight>
                          <a:latin typeface="Calibri" panose="020F0502020204030204" pitchFamily="34" charset="0"/>
                          <a:ea typeface="Times New Roman" panose="02020603050405020304" pitchFamily="18" charset="0"/>
                          <a:cs typeface="Times New Roman" panose="02020603050405020304" pitchFamily="18" charset="0"/>
                        </a:rPr>
                        <a:t>% SPC max</a:t>
                      </a:r>
                      <a:endParaRPr lang="en-IE" sz="2400" dirty="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extLst>
                  <a:ext uri="{0D108BD9-81ED-4DB2-BD59-A6C34878D82A}">
                    <a16:rowId xmlns:a16="http://schemas.microsoft.com/office/drawing/2014/main" val="799482703"/>
                  </a:ext>
                </a:extLst>
              </a:tr>
              <a:tr h="538165">
                <a:tc>
                  <a:txBody>
                    <a:bodyPr/>
                    <a:lstStyle/>
                    <a:p>
                      <a:pPr marL="540385" marR="549910" algn="ctr">
                        <a:lnSpc>
                          <a:spcPct val="120000"/>
                        </a:lnSpc>
                        <a:spcAft>
                          <a:spcPts val="600"/>
                        </a:spcAft>
                      </a:pPr>
                      <a:r>
                        <a:rPr lang="en-IE" sz="2400" b="1" dirty="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48+</a:t>
                      </a:r>
                      <a:endParaRPr lang="en-IE" sz="24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540385" marR="549910" algn="ctr">
                        <a:lnSpc>
                          <a:spcPct val="120000"/>
                        </a:lnSpc>
                        <a:spcAft>
                          <a:spcPts val="600"/>
                        </a:spcAft>
                      </a:pPr>
                      <a:r>
                        <a:rPr lang="en-IE" sz="2400" dirty="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100</a:t>
                      </a:r>
                      <a:endParaRPr lang="en-IE" sz="24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724525261"/>
                  </a:ext>
                </a:extLst>
              </a:tr>
              <a:tr h="538165">
                <a:tc>
                  <a:txBody>
                    <a:bodyPr/>
                    <a:lstStyle/>
                    <a:p>
                      <a:pPr marL="540385" marR="549910" algn="ctr">
                        <a:lnSpc>
                          <a:spcPct val="120000"/>
                        </a:lnSpc>
                        <a:spcAft>
                          <a:spcPts val="600"/>
                        </a:spcAft>
                      </a:pPr>
                      <a:r>
                        <a:rPr lang="en-IE" sz="2400" b="1" dirty="0">
                          <a:solidFill>
                            <a:srgbClr val="000000"/>
                          </a:solidFill>
                          <a:effectLst/>
                          <a:highlight>
                            <a:srgbClr val="DBE5F1"/>
                          </a:highlight>
                          <a:latin typeface="Calibri" panose="020F0502020204030204" pitchFamily="34" charset="0"/>
                          <a:ea typeface="Times New Roman" panose="02020603050405020304" pitchFamily="18" charset="0"/>
                          <a:cs typeface="Times New Roman" panose="02020603050405020304" pitchFamily="18" charset="0"/>
                        </a:rPr>
                        <a:t>40-47</a:t>
                      </a:r>
                      <a:endParaRPr lang="en-IE" sz="24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540385" marR="549910" algn="ctr">
                        <a:lnSpc>
                          <a:spcPct val="120000"/>
                        </a:lnSpc>
                        <a:spcAft>
                          <a:spcPts val="600"/>
                        </a:spcAft>
                      </a:pPr>
                      <a:r>
                        <a:rPr lang="en-IE" sz="2400" dirty="0">
                          <a:solidFill>
                            <a:srgbClr val="000000"/>
                          </a:solidFill>
                          <a:effectLst/>
                          <a:highlight>
                            <a:srgbClr val="DBE5F1"/>
                          </a:highlight>
                          <a:latin typeface="Calibri" panose="020F0502020204030204" pitchFamily="34" charset="0"/>
                          <a:ea typeface="Times New Roman" panose="02020603050405020304" pitchFamily="18" charset="0"/>
                          <a:cs typeface="Times New Roman" panose="02020603050405020304" pitchFamily="18" charset="0"/>
                        </a:rPr>
                        <a:t>98</a:t>
                      </a:r>
                      <a:endParaRPr lang="en-IE" sz="24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154959529"/>
                  </a:ext>
                </a:extLst>
              </a:tr>
              <a:tr h="538165">
                <a:tc>
                  <a:txBody>
                    <a:bodyPr/>
                    <a:lstStyle/>
                    <a:p>
                      <a:pPr marL="540385" marR="549910" algn="ctr">
                        <a:lnSpc>
                          <a:spcPct val="120000"/>
                        </a:lnSpc>
                        <a:spcAft>
                          <a:spcPts val="600"/>
                        </a:spcAft>
                      </a:pPr>
                      <a:r>
                        <a:rPr lang="en-IE" sz="2400" b="1">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30-39</a:t>
                      </a:r>
                      <a:endParaRPr lang="en-IE" sz="24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540385" marR="549910" algn="ctr">
                        <a:lnSpc>
                          <a:spcPct val="120000"/>
                        </a:lnSpc>
                        <a:spcAft>
                          <a:spcPts val="600"/>
                        </a:spcAft>
                      </a:pPr>
                      <a:r>
                        <a:rPr lang="en-IE" sz="2400" dirty="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90</a:t>
                      </a:r>
                      <a:endParaRPr lang="en-IE" sz="24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491280453"/>
                  </a:ext>
                </a:extLst>
              </a:tr>
              <a:tr h="538165">
                <a:tc>
                  <a:txBody>
                    <a:bodyPr/>
                    <a:lstStyle/>
                    <a:p>
                      <a:pPr marL="540385" marR="549910" algn="ctr">
                        <a:lnSpc>
                          <a:spcPct val="120000"/>
                        </a:lnSpc>
                        <a:spcAft>
                          <a:spcPts val="600"/>
                        </a:spcAft>
                      </a:pPr>
                      <a:r>
                        <a:rPr lang="en-IE" sz="2400" b="1">
                          <a:solidFill>
                            <a:srgbClr val="000000"/>
                          </a:solidFill>
                          <a:effectLst/>
                          <a:highlight>
                            <a:srgbClr val="DBE5F1"/>
                          </a:highlight>
                          <a:latin typeface="Calibri" panose="020F0502020204030204" pitchFamily="34" charset="0"/>
                          <a:ea typeface="Times New Roman" panose="02020603050405020304" pitchFamily="18" charset="0"/>
                          <a:cs typeface="Times New Roman" panose="02020603050405020304" pitchFamily="18" charset="0"/>
                        </a:rPr>
                        <a:t>20-29</a:t>
                      </a:r>
                      <a:endParaRPr lang="en-IE" sz="24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540385" marR="549910" algn="ctr">
                        <a:lnSpc>
                          <a:spcPct val="120000"/>
                        </a:lnSpc>
                        <a:spcAft>
                          <a:spcPts val="600"/>
                        </a:spcAft>
                      </a:pPr>
                      <a:r>
                        <a:rPr lang="en-IE" sz="2400" dirty="0">
                          <a:solidFill>
                            <a:srgbClr val="000000"/>
                          </a:solidFill>
                          <a:effectLst/>
                          <a:highlight>
                            <a:srgbClr val="DBE5F1"/>
                          </a:highlight>
                          <a:latin typeface="Calibri" panose="020F0502020204030204" pitchFamily="34" charset="0"/>
                          <a:ea typeface="Times New Roman" panose="02020603050405020304" pitchFamily="18" charset="0"/>
                          <a:cs typeface="Times New Roman" panose="02020603050405020304" pitchFamily="18" charset="0"/>
                        </a:rPr>
                        <a:t>85</a:t>
                      </a:r>
                      <a:endParaRPr lang="en-IE" sz="24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721590970"/>
                  </a:ext>
                </a:extLst>
              </a:tr>
              <a:tr h="538165">
                <a:tc>
                  <a:txBody>
                    <a:bodyPr/>
                    <a:lstStyle/>
                    <a:p>
                      <a:pPr marL="540385" marR="549910" algn="ctr">
                        <a:lnSpc>
                          <a:spcPct val="120000"/>
                        </a:lnSpc>
                        <a:spcAft>
                          <a:spcPts val="600"/>
                        </a:spcAft>
                      </a:pPr>
                      <a:r>
                        <a:rPr lang="en-IE" sz="2400" b="1">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15-19</a:t>
                      </a:r>
                      <a:endParaRPr lang="en-IE" sz="24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marL="540385" marR="549910" algn="ctr">
                        <a:lnSpc>
                          <a:spcPct val="120000"/>
                        </a:lnSpc>
                        <a:spcAft>
                          <a:spcPts val="600"/>
                        </a:spcAft>
                      </a:pPr>
                      <a:r>
                        <a:rPr lang="en-IE" sz="2400" dirty="0">
                          <a:solidFill>
                            <a:srgbClr val="000000"/>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65</a:t>
                      </a:r>
                      <a:endParaRPr lang="en-IE" sz="24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3952377023"/>
                  </a:ext>
                </a:extLst>
              </a:tr>
              <a:tr h="538165">
                <a:tc>
                  <a:txBody>
                    <a:bodyPr/>
                    <a:lstStyle/>
                    <a:p>
                      <a:pPr marL="540385" marR="549910" algn="ctr">
                        <a:lnSpc>
                          <a:spcPct val="120000"/>
                        </a:lnSpc>
                        <a:spcAft>
                          <a:spcPts val="600"/>
                        </a:spcAft>
                      </a:pPr>
                      <a:r>
                        <a:rPr lang="en-IE" sz="2400" b="1" dirty="0">
                          <a:solidFill>
                            <a:srgbClr val="000000"/>
                          </a:solidFill>
                          <a:effectLst/>
                          <a:highlight>
                            <a:srgbClr val="DBE5F1"/>
                          </a:highlight>
                          <a:latin typeface="Calibri" panose="020F0502020204030204" pitchFamily="34" charset="0"/>
                          <a:ea typeface="Times New Roman" panose="02020603050405020304" pitchFamily="18" charset="0"/>
                          <a:cs typeface="Times New Roman" panose="02020603050405020304" pitchFamily="18" charset="0"/>
                        </a:rPr>
                        <a:t>10-14</a:t>
                      </a:r>
                      <a:endParaRPr lang="en-IE" sz="24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marL="540385" marR="549910" algn="ctr">
                        <a:lnSpc>
                          <a:spcPct val="120000"/>
                        </a:lnSpc>
                        <a:spcAft>
                          <a:spcPts val="600"/>
                        </a:spcAft>
                      </a:pPr>
                      <a:r>
                        <a:rPr lang="en-IE" sz="2400" dirty="0">
                          <a:solidFill>
                            <a:srgbClr val="000000"/>
                          </a:solidFill>
                          <a:effectLst/>
                          <a:highlight>
                            <a:srgbClr val="DBE5F1"/>
                          </a:highlight>
                          <a:latin typeface="Calibri" panose="020F0502020204030204" pitchFamily="34" charset="0"/>
                          <a:ea typeface="Times New Roman" panose="02020603050405020304" pitchFamily="18" charset="0"/>
                          <a:cs typeface="Times New Roman" panose="02020603050405020304" pitchFamily="18" charset="0"/>
                        </a:rPr>
                        <a:t>40</a:t>
                      </a:r>
                      <a:endParaRPr lang="en-IE" sz="24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936811083"/>
                  </a:ext>
                </a:extLst>
              </a:tr>
            </a:tbl>
          </a:graphicData>
        </a:graphic>
      </p:graphicFrame>
    </p:spTree>
    <p:extLst>
      <p:ext uri="{BB962C8B-B14F-4D97-AF65-F5344CB8AC3E}">
        <p14:creationId xmlns:p14="http://schemas.microsoft.com/office/powerpoint/2010/main" val="725588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9755F3-C0BA-1F0F-31AA-E249886809B9}"/>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5</a:t>
            </a:fld>
            <a:endParaRPr lang="en-US" dirty="0">
              <a:solidFill>
                <a:prstClr val="black"/>
              </a:solidFill>
            </a:endParaRPr>
          </a:p>
        </p:txBody>
      </p:sp>
      <p:sp>
        <p:nvSpPr>
          <p:cNvPr id="3" name="Date Placeholder 2">
            <a:extLst>
              <a:ext uri="{FF2B5EF4-FFF2-40B4-BE49-F238E27FC236}">
                <a16:creationId xmlns:a16="http://schemas.microsoft.com/office/drawing/2014/main" id="{D0945F1C-9604-BF85-5EEB-5BCC8A1184B7}"/>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4D30F46A-7892-FA3E-68A0-DBD5D4771A11}"/>
              </a:ext>
            </a:extLst>
          </p:cNvPr>
          <p:cNvSpPr>
            <a:spLocks noGrp="1"/>
          </p:cNvSpPr>
          <p:nvPr>
            <p:ph type="body" sz="quarter" idx="13"/>
          </p:nvPr>
        </p:nvSpPr>
        <p:spPr/>
        <p:txBody>
          <a:bodyPr/>
          <a:lstStyle/>
          <a:p>
            <a:r>
              <a:rPr lang="en-IE" dirty="0"/>
              <a:t>Background</a:t>
            </a:r>
          </a:p>
          <a:p>
            <a:endParaRPr lang="en-IE" dirty="0"/>
          </a:p>
        </p:txBody>
      </p:sp>
      <p:sp>
        <p:nvSpPr>
          <p:cNvPr id="5" name="Content Placeholder 4">
            <a:extLst>
              <a:ext uri="{FF2B5EF4-FFF2-40B4-BE49-F238E27FC236}">
                <a16:creationId xmlns:a16="http://schemas.microsoft.com/office/drawing/2014/main" id="{BDB979A7-72C5-9DAF-3AEA-B109D167D889}"/>
              </a:ext>
            </a:extLst>
          </p:cNvPr>
          <p:cNvSpPr>
            <a:spLocks noGrp="1"/>
          </p:cNvSpPr>
          <p:nvPr>
            <p:ph sz="quarter" idx="14"/>
          </p:nvPr>
        </p:nvSpPr>
        <p:spPr>
          <a:xfrm>
            <a:off x="384313" y="1364974"/>
            <a:ext cx="8440600" cy="4734201"/>
          </a:xfrm>
        </p:spPr>
        <p:txBody>
          <a:bodyPr>
            <a:normAutofit/>
          </a:bodyPr>
          <a:lstStyle/>
          <a:p>
            <a:pPr marL="457200" indent="-457200">
              <a:buFont typeface="Arial" panose="020B0604020202020204" pitchFamily="34" charset="0"/>
              <a:buChar char="•"/>
            </a:pPr>
            <a:r>
              <a:rPr lang="en-IE" sz="2800" dirty="0">
                <a:latin typeface="Calibri" panose="020F0502020204030204" pitchFamily="34" charset="0"/>
                <a:ea typeface="Calibri" panose="020F0502020204030204" pitchFamily="34" charset="0"/>
                <a:cs typeface="Times New Roman" panose="02020603050405020304" pitchFamily="18" charset="0"/>
              </a:rPr>
              <a:t>B</a:t>
            </a:r>
            <a:r>
              <a:rPr lang="en-IE" sz="2800" dirty="0">
                <a:effectLst/>
                <a:latin typeface="Calibri" panose="020F0502020204030204" pitchFamily="34" charset="0"/>
                <a:ea typeface="Calibri" panose="020F0502020204030204" pitchFamily="34" charset="0"/>
                <a:cs typeface="Times New Roman" panose="02020603050405020304" pitchFamily="18" charset="0"/>
              </a:rPr>
              <a:t>anding approach creates a cliff edge and means that people on similar average contributions could receive very different weekly rates of payments</a:t>
            </a:r>
          </a:p>
          <a:p>
            <a:pPr marL="457200" indent="-457200">
              <a:buFont typeface="Arial" panose="020B0604020202020204" pitchFamily="34" charset="0"/>
              <a:buChar char="•"/>
            </a:pPr>
            <a:r>
              <a:rPr lang="en-IE" sz="2800" dirty="0">
                <a:latin typeface="Calibri" panose="020F0502020204030204" pitchFamily="34" charset="0"/>
                <a:ea typeface="Calibri" panose="020F0502020204030204" pitchFamily="34" charset="0"/>
                <a:cs typeface="Times New Roman" panose="02020603050405020304" pitchFamily="18" charset="0"/>
              </a:rPr>
              <a:t>T</a:t>
            </a:r>
            <a:r>
              <a:rPr lang="en-IE" sz="2800" dirty="0">
                <a:effectLst/>
                <a:latin typeface="Calibri" panose="020F0502020204030204" pitchFamily="34" charset="0"/>
                <a:ea typeface="Calibri" panose="020F0502020204030204" pitchFamily="34" charset="0"/>
                <a:cs typeface="Times New Roman" panose="02020603050405020304" pitchFamily="18" charset="0"/>
              </a:rPr>
              <a:t>he use of the number of years between the date of entry into insurable employment in Ireland and their SPC drawdown date penalises those without a consistent employment history and weakens the link between total number of contributions and rate received</a:t>
            </a:r>
            <a:endParaRPr lang="en-IE" sz="2800" dirty="0"/>
          </a:p>
        </p:txBody>
      </p:sp>
    </p:spTree>
    <p:extLst>
      <p:ext uri="{BB962C8B-B14F-4D97-AF65-F5344CB8AC3E}">
        <p14:creationId xmlns:p14="http://schemas.microsoft.com/office/powerpoint/2010/main" val="334451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9755F3-C0BA-1F0F-31AA-E249886809B9}"/>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6</a:t>
            </a:fld>
            <a:endParaRPr lang="en-US" dirty="0">
              <a:solidFill>
                <a:prstClr val="black"/>
              </a:solidFill>
            </a:endParaRPr>
          </a:p>
        </p:txBody>
      </p:sp>
      <p:sp>
        <p:nvSpPr>
          <p:cNvPr id="3" name="Date Placeholder 2">
            <a:extLst>
              <a:ext uri="{FF2B5EF4-FFF2-40B4-BE49-F238E27FC236}">
                <a16:creationId xmlns:a16="http://schemas.microsoft.com/office/drawing/2014/main" id="{D0945F1C-9604-BF85-5EEB-5BCC8A1184B7}"/>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4D30F46A-7892-FA3E-68A0-DBD5D4771A11}"/>
              </a:ext>
            </a:extLst>
          </p:cNvPr>
          <p:cNvSpPr>
            <a:spLocks noGrp="1"/>
          </p:cNvSpPr>
          <p:nvPr>
            <p:ph type="body" sz="quarter" idx="13"/>
          </p:nvPr>
        </p:nvSpPr>
        <p:spPr/>
        <p:txBody>
          <a:bodyPr/>
          <a:lstStyle/>
          <a:p>
            <a:r>
              <a:rPr lang="en-IE" dirty="0"/>
              <a:t>Background</a:t>
            </a:r>
          </a:p>
          <a:p>
            <a:endParaRPr lang="en-IE" dirty="0"/>
          </a:p>
        </p:txBody>
      </p:sp>
      <p:sp>
        <p:nvSpPr>
          <p:cNvPr id="5" name="Content Placeholder 4">
            <a:extLst>
              <a:ext uri="{FF2B5EF4-FFF2-40B4-BE49-F238E27FC236}">
                <a16:creationId xmlns:a16="http://schemas.microsoft.com/office/drawing/2014/main" id="{BDB979A7-72C5-9DAF-3AEA-B109D167D889}"/>
              </a:ext>
            </a:extLst>
          </p:cNvPr>
          <p:cNvSpPr>
            <a:spLocks noGrp="1"/>
          </p:cNvSpPr>
          <p:nvPr>
            <p:ph sz="quarter" idx="14"/>
          </p:nvPr>
        </p:nvSpPr>
        <p:spPr>
          <a:xfrm>
            <a:off x="384313" y="1364974"/>
            <a:ext cx="8440600" cy="4734201"/>
          </a:xfrm>
        </p:spPr>
        <p:txBody>
          <a:bodyPr>
            <a:noAutofit/>
          </a:bodyPr>
          <a:lstStyle/>
          <a:p>
            <a:r>
              <a:rPr lang="en-IE" sz="2400" dirty="0"/>
              <a:t>YAM was criticised:</a:t>
            </a:r>
          </a:p>
          <a:p>
            <a:pPr marL="457200" indent="-457200">
              <a:buFont typeface="Arial" panose="020B0604020202020204" pitchFamily="34" charset="0"/>
              <a:buChar char="•"/>
            </a:pPr>
            <a:r>
              <a:rPr lang="en-IE" sz="2400" dirty="0">
                <a:effectLst/>
                <a:latin typeface="Calibri" panose="020F0502020204030204" pitchFamily="34" charset="0"/>
                <a:ea typeface="Calibri" panose="020F0502020204030204" pitchFamily="34" charset="0"/>
                <a:cs typeface="Times New Roman" panose="02020603050405020304" pitchFamily="18" charset="0"/>
              </a:rPr>
              <a:t>‘Complex and non-transparent way of linking pensions to the contributions workers make’ that result in ‘inequitable treatment for people who have contributed for the same amount of time’.</a:t>
            </a:r>
            <a:r>
              <a:rPr lang="en-IE" sz="2400" dirty="0">
                <a:latin typeface="Calibri" panose="020F0502020204030204" pitchFamily="34" charset="0"/>
                <a:ea typeface="Calibri" panose="020F0502020204030204" pitchFamily="34" charset="0"/>
                <a:cs typeface="Times New Roman" panose="02020603050405020304" pitchFamily="18" charset="0"/>
              </a:rPr>
              <a:t> </a:t>
            </a:r>
            <a:r>
              <a:rPr lang="en-IE" sz="2400" dirty="0">
                <a:effectLst/>
                <a:latin typeface="Calibri" panose="020F0502020204030204" pitchFamily="34" charset="0"/>
                <a:ea typeface="Calibri" panose="020F0502020204030204" pitchFamily="34" charset="0"/>
                <a:cs typeface="Times New Roman" panose="02020603050405020304" pitchFamily="18" charset="0"/>
              </a:rPr>
              <a:t>(OECD, 2014)</a:t>
            </a:r>
          </a:p>
          <a:p>
            <a:pPr marL="457200" indent="-457200">
              <a:buFont typeface="Arial" panose="020B0604020202020204" pitchFamily="34" charset="0"/>
              <a:buChar char="•"/>
            </a:pPr>
            <a:r>
              <a:rPr lang="en-IE" sz="2400" dirty="0"/>
              <a:t>Excludes pre-1994 caring periods (cost) - </a:t>
            </a:r>
            <a:r>
              <a:rPr lang="en-IE" sz="2400" dirty="0">
                <a:effectLst/>
                <a:latin typeface="Calibri" panose="020F0502020204030204" pitchFamily="34" charset="0"/>
                <a:ea typeface="Calibri" panose="020F0502020204030204" pitchFamily="34" charset="0"/>
                <a:cs typeface="Times New Roman" panose="02020603050405020304" pitchFamily="18" charset="0"/>
              </a:rPr>
              <a:t>(Bassett, 2017)</a:t>
            </a:r>
          </a:p>
          <a:p>
            <a:endParaRPr lang="en-IE" sz="1000" dirty="0">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r>
              <a:rPr lang="en-IE" sz="2400" dirty="0">
                <a:effectLst/>
                <a:latin typeface="Calibri" panose="020F0502020204030204" pitchFamily="34" charset="0"/>
                <a:ea typeface="Calibri" panose="020F0502020204030204" pitchFamily="34" charset="0"/>
                <a:cs typeface="Times New Roman" panose="02020603050405020304" pitchFamily="18" charset="0"/>
              </a:rPr>
              <a:t>Government’s Roadmap for Pensions Reform (Government of Ireland, 2019) committed to reforming the system for calculating State Pension entitlements.</a:t>
            </a:r>
          </a:p>
          <a:p>
            <a:pPr marL="457200" indent="-457200">
              <a:buFont typeface="Arial" panose="020B0604020202020204" pitchFamily="34" charset="0"/>
              <a:buChar char="•"/>
            </a:pPr>
            <a:r>
              <a:rPr lang="en-IE" sz="2400" dirty="0">
                <a:effectLst/>
                <a:latin typeface="Calibri" panose="020F0502020204030204" pitchFamily="34" charset="0"/>
                <a:ea typeface="Calibri" panose="020F0502020204030204" pitchFamily="34" charset="0"/>
                <a:cs typeface="Times New Roman" panose="02020603050405020304" pitchFamily="18" charset="0"/>
              </a:rPr>
              <a:t>Pensions Commission, set up in 2020 to examine the sustainability of State Pensions, along with eligibility issues, recommended that the YAM should be abolished.</a:t>
            </a:r>
            <a:endParaRPr lang="en-IE" sz="2400" dirty="0"/>
          </a:p>
        </p:txBody>
      </p:sp>
    </p:spTree>
    <p:extLst>
      <p:ext uri="{BB962C8B-B14F-4D97-AF65-F5344CB8AC3E}">
        <p14:creationId xmlns:p14="http://schemas.microsoft.com/office/powerpoint/2010/main" val="3526372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32846E9-C08B-D634-6347-DE5E88E152B2}"/>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7</a:t>
            </a:fld>
            <a:endParaRPr lang="en-US" dirty="0">
              <a:solidFill>
                <a:prstClr val="black"/>
              </a:solidFill>
            </a:endParaRPr>
          </a:p>
        </p:txBody>
      </p:sp>
      <p:sp>
        <p:nvSpPr>
          <p:cNvPr id="3" name="Date Placeholder 2">
            <a:extLst>
              <a:ext uri="{FF2B5EF4-FFF2-40B4-BE49-F238E27FC236}">
                <a16:creationId xmlns:a16="http://schemas.microsoft.com/office/drawing/2014/main" id="{66C81A2E-3F25-D138-3256-06E0BB648D4D}"/>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26006D81-3722-A427-9BF7-6135A65D5738}"/>
              </a:ext>
            </a:extLst>
          </p:cNvPr>
          <p:cNvSpPr>
            <a:spLocks noGrp="1"/>
          </p:cNvSpPr>
          <p:nvPr>
            <p:ph type="body" sz="quarter" idx="13"/>
          </p:nvPr>
        </p:nvSpPr>
        <p:spPr/>
        <p:txBody>
          <a:bodyPr/>
          <a:lstStyle/>
          <a:p>
            <a:r>
              <a:rPr lang="en-IE" dirty="0"/>
              <a:t>Total Contributions Approach (TCA)</a:t>
            </a:r>
          </a:p>
        </p:txBody>
      </p:sp>
      <p:sp>
        <p:nvSpPr>
          <p:cNvPr id="5" name="Content Placeholder 4">
            <a:extLst>
              <a:ext uri="{FF2B5EF4-FFF2-40B4-BE49-F238E27FC236}">
                <a16:creationId xmlns:a16="http://schemas.microsoft.com/office/drawing/2014/main" id="{4400A9D3-DECA-C23D-5908-5506041EC556}"/>
              </a:ext>
            </a:extLst>
          </p:cNvPr>
          <p:cNvSpPr>
            <a:spLocks noGrp="1"/>
          </p:cNvSpPr>
          <p:nvPr>
            <p:ph sz="quarter" idx="14"/>
          </p:nvPr>
        </p:nvSpPr>
        <p:spPr/>
        <p:txBody>
          <a:bodyPr>
            <a:normAutofit fontScale="92500" lnSpcReduction="10000"/>
          </a:bodyPr>
          <a:lstStyle/>
          <a:p>
            <a:pPr marL="457200" indent="-457200">
              <a:buFont typeface="Arial" panose="020B0604020202020204" pitchFamily="34" charset="0"/>
              <a:buChar char="•"/>
            </a:pPr>
            <a:r>
              <a:rPr lang="en-IE" dirty="0"/>
              <a:t>Introduced in 2018 to try remove anomalies associated with YAM</a:t>
            </a:r>
          </a:p>
          <a:p>
            <a:pPr marL="457200" indent="-457200">
              <a:buFont typeface="Arial" panose="020B0604020202020204" pitchFamily="34" charset="0"/>
              <a:buChar char="•"/>
            </a:pPr>
            <a:r>
              <a:rPr lang="en-IE" dirty="0"/>
              <a:t>520 paid contributions minimum</a:t>
            </a:r>
          </a:p>
          <a:p>
            <a:pPr marL="457200" indent="-457200">
              <a:buFont typeface="Arial" panose="020B0604020202020204" pitchFamily="34" charset="0"/>
              <a:buChar char="•"/>
            </a:pPr>
            <a:endParaRPr lang="en-IE" dirty="0"/>
          </a:p>
          <a:p>
            <a:pPr marL="457200" indent="-457200">
              <a:buFont typeface="Arial" panose="020B0604020202020204" pitchFamily="34" charset="0"/>
              <a:buChar char="•"/>
            </a:pPr>
            <a:endParaRPr lang="en-IE" dirty="0"/>
          </a:p>
          <a:p>
            <a:pPr marL="457200" indent="-457200">
              <a:buFont typeface="Arial" panose="020B0604020202020204" pitchFamily="34" charset="0"/>
              <a:buChar char="•"/>
            </a:pPr>
            <a:r>
              <a:rPr lang="en-IE" dirty="0"/>
              <a:t>Cap on credited contributions &amp; caring periods (combined cap of 1,040/20 years)</a:t>
            </a:r>
          </a:p>
          <a:p>
            <a:pPr marL="457200" indent="-457200">
              <a:buFont typeface="Arial" panose="020B0604020202020204" pitchFamily="34" charset="0"/>
              <a:buChar char="•"/>
            </a:pPr>
            <a:r>
              <a:rPr lang="en-IE" dirty="0"/>
              <a:t>2,080 contributions (40 years)=max rate</a:t>
            </a:r>
          </a:p>
          <a:p>
            <a:pPr marL="457200" indent="-457200">
              <a:buFont typeface="Arial" panose="020B0604020202020204" pitchFamily="34" charset="0"/>
              <a:buChar char="•"/>
            </a:pPr>
            <a:r>
              <a:rPr lang="en-IE" dirty="0"/>
              <a:t>Pro-rata rate (TC/2,080) if &lt; 2,080.</a:t>
            </a:r>
          </a:p>
          <a:p>
            <a:pPr marL="457200" indent="-457200">
              <a:buFont typeface="Arial" panose="020B0604020202020204" pitchFamily="34" charset="0"/>
              <a:buChar char="•"/>
            </a:pPr>
            <a:r>
              <a:rPr lang="en-IE" dirty="0"/>
              <a:t>By 2034 all SPC entitlements will use the TCA.</a:t>
            </a:r>
          </a:p>
          <a:p>
            <a:pPr marL="457200" indent="-457200">
              <a:buFont typeface="Arial" panose="020B0604020202020204" pitchFamily="34" charset="0"/>
              <a:buChar char="•"/>
            </a:pPr>
            <a:endParaRPr lang="en-IE" dirty="0"/>
          </a:p>
          <a:p>
            <a:pPr marL="457200" indent="-457200">
              <a:buFont typeface="Arial" panose="020B0604020202020204" pitchFamily="34" charset="0"/>
              <a:buChar char="•"/>
            </a:pPr>
            <a:endParaRPr lang="en-IE" dirty="0"/>
          </a:p>
        </p:txBody>
      </p:sp>
      <p:pic>
        <p:nvPicPr>
          <p:cNvPr id="7" name="Picture 6">
            <a:extLst>
              <a:ext uri="{FF2B5EF4-FFF2-40B4-BE49-F238E27FC236}">
                <a16:creationId xmlns:a16="http://schemas.microsoft.com/office/drawing/2014/main" id="{736EB9A9-471D-846F-AA34-50DD7D6B720D}"/>
              </a:ext>
            </a:extLst>
          </p:cNvPr>
          <p:cNvPicPr>
            <a:picLocks noChangeAspect="1"/>
          </p:cNvPicPr>
          <p:nvPr/>
        </p:nvPicPr>
        <p:blipFill rotWithShape="1">
          <a:blip r:embed="rId3"/>
          <a:srcRect l="1642" t="-1830" r="1949" b="16618"/>
          <a:stretch/>
        </p:blipFill>
        <p:spPr>
          <a:xfrm>
            <a:off x="584579" y="2645712"/>
            <a:ext cx="7772400" cy="1007919"/>
          </a:xfrm>
          <a:prstGeom prst="rect">
            <a:avLst/>
          </a:prstGeom>
        </p:spPr>
      </p:pic>
    </p:spTree>
    <p:extLst>
      <p:ext uri="{BB962C8B-B14F-4D97-AF65-F5344CB8AC3E}">
        <p14:creationId xmlns:p14="http://schemas.microsoft.com/office/powerpoint/2010/main" val="1972560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D40129E-7781-CBCE-ED22-E984A9743FFB}"/>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8</a:t>
            </a:fld>
            <a:endParaRPr lang="en-US" dirty="0">
              <a:solidFill>
                <a:prstClr val="black"/>
              </a:solidFill>
            </a:endParaRPr>
          </a:p>
        </p:txBody>
      </p:sp>
      <p:sp>
        <p:nvSpPr>
          <p:cNvPr id="3" name="Date Placeholder 2">
            <a:extLst>
              <a:ext uri="{FF2B5EF4-FFF2-40B4-BE49-F238E27FC236}">
                <a16:creationId xmlns:a16="http://schemas.microsoft.com/office/drawing/2014/main" id="{36FAE4ED-7084-B213-9816-A421A4DAC878}"/>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2A7B467B-988E-C4BA-C70B-A6C8CF195989}"/>
              </a:ext>
            </a:extLst>
          </p:cNvPr>
          <p:cNvSpPr>
            <a:spLocks noGrp="1"/>
          </p:cNvSpPr>
          <p:nvPr>
            <p:ph type="body" sz="quarter" idx="13"/>
          </p:nvPr>
        </p:nvSpPr>
        <p:spPr/>
        <p:txBody>
          <a:bodyPr/>
          <a:lstStyle/>
          <a:p>
            <a:r>
              <a:rPr lang="en-IE" dirty="0"/>
              <a:t>What will be the likely impacts?</a:t>
            </a:r>
          </a:p>
        </p:txBody>
      </p:sp>
      <p:sp>
        <p:nvSpPr>
          <p:cNvPr id="5" name="Content Placeholder 4">
            <a:extLst>
              <a:ext uri="{FF2B5EF4-FFF2-40B4-BE49-F238E27FC236}">
                <a16:creationId xmlns:a16="http://schemas.microsoft.com/office/drawing/2014/main" id="{BB2C5CF5-8506-A4E7-F228-4FEF705B8D74}"/>
              </a:ext>
            </a:extLst>
          </p:cNvPr>
          <p:cNvSpPr>
            <a:spLocks noGrp="1"/>
          </p:cNvSpPr>
          <p:nvPr>
            <p:ph sz="quarter" idx="14"/>
          </p:nvPr>
        </p:nvSpPr>
        <p:spPr/>
        <p:txBody>
          <a:bodyPr>
            <a:normAutofit/>
          </a:bodyPr>
          <a:lstStyle/>
          <a:p>
            <a:pPr marL="457200" indent="-457200">
              <a:buFont typeface="Arial" panose="020B0604020202020204" pitchFamily="34" charset="0"/>
              <a:buChar char="•"/>
            </a:pPr>
            <a:r>
              <a:rPr lang="en-IE" dirty="0"/>
              <a:t>Those retiring after TCA was introduced had the choice of YAM or TCA – most favourable.</a:t>
            </a:r>
          </a:p>
          <a:p>
            <a:pPr marL="457200" indent="-457200">
              <a:buFont typeface="Arial" panose="020B0604020202020204" pitchFamily="34" charset="0"/>
              <a:buChar char="•"/>
            </a:pPr>
            <a:r>
              <a:rPr lang="en-IE" dirty="0"/>
              <a:t>Caring – gender aspect </a:t>
            </a:r>
            <a:r>
              <a:rPr lang="en-IE" sz="3600" dirty="0">
                <a:solidFill>
                  <a:srgbClr val="FF0000"/>
                </a:solidFill>
              </a:rPr>
              <a:t>+</a:t>
            </a:r>
          </a:p>
          <a:p>
            <a:pPr marL="457200" indent="-457200">
              <a:buFont typeface="Arial" panose="020B0604020202020204" pitchFamily="34" charset="0"/>
              <a:buChar char="•"/>
            </a:pPr>
            <a:r>
              <a:rPr lang="en-IE" dirty="0"/>
              <a:t>Cap on credited contributions under TCA </a:t>
            </a:r>
            <a:r>
              <a:rPr lang="en-IE" sz="4400" dirty="0">
                <a:solidFill>
                  <a:srgbClr val="FF0000"/>
                </a:solidFill>
              </a:rPr>
              <a:t>-</a:t>
            </a:r>
          </a:p>
          <a:p>
            <a:pPr marL="457200" indent="-457200">
              <a:buFont typeface="Arial" panose="020B0604020202020204" pitchFamily="34" charset="0"/>
              <a:buChar char="•"/>
            </a:pPr>
            <a:r>
              <a:rPr lang="en-IE" dirty="0"/>
              <a:t>Impact by educational attainment – entry into employment? </a:t>
            </a:r>
            <a:r>
              <a:rPr lang="en-IE" sz="3200" dirty="0">
                <a:solidFill>
                  <a:srgbClr val="FF0000"/>
                </a:solidFill>
              </a:rPr>
              <a:t>+</a:t>
            </a:r>
            <a:endParaRPr lang="en-IE" dirty="0"/>
          </a:p>
          <a:p>
            <a:pPr marL="457200" indent="-457200">
              <a:buFont typeface="Arial" panose="020B0604020202020204" pitchFamily="34" charset="0"/>
              <a:buChar char="•"/>
            </a:pPr>
            <a:r>
              <a:rPr lang="en-IE" dirty="0"/>
              <a:t>Generosity of banded approach </a:t>
            </a:r>
            <a:r>
              <a:rPr lang="en-IE" sz="4400" dirty="0">
                <a:solidFill>
                  <a:srgbClr val="FF0000"/>
                </a:solidFill>
              </a:rPr>
              <a:t>-</a:t>
            </a:r>
          </a:p>
          <a:p>
            <a:pPr marL="457200" indent="-457200">
              <a:buFont typeface="Arial" panose="020B0604020202020204" pitchFamily="34" charset="0"/>
              <a:buChar char="•"/>
            </a:pPr>
            <a:endParaRPr lang="en-IE" dirty="0"/>
          </a:p>
          <a:p>
            <a:endParaRPr lang="en-IE" dirty="0"/>
          </a:p>
        </p:txBody>
      </p:sp>
    </p:spTree>
    <p:extLst>
      <p:ext uri="{BB962C8B-B14F-4D97-AF65-F5344CB8AC3E}">
        <p14:creationId xmlns:p14="http://schemas.microsoft.com/office/powerpoint/2010/main" val="46945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8269ABF-67FA-364E-327A-3BBF79D57170}"/>
              </a:ext>
            </a:extLst>
          </p:cNvPr>
          <p:cNvSpPr>
            <a:spLocks noGrp="1"/>
          </p:cNvSpPr>
          <p:nvPr>
            <p:ph type="sldNum" sz="quarter" idx="12"/>
          </p:nvPr>
        </p:nvSpPr>
        <p:spPr/>
        <p:txBody>
          <a:bodyPr/>
          <a:lstStyle/>
          <a:p>
            <a:pPr algn="r"/>
            <a:fld id="{6032EFF6-B497-1D4E-A557-D85E06E93D4C}" type="slidenum">
              <a:rPr lang="en-US" smtClean="0">
                <a:solidFill>
                  <a:prstClr val="black"/>
                </a:solidFill>
              </a:rPr>
              <a:pPr algn="r"/>
              <a:t>9</a:t>
            </a:fld>
            <a:endParaRPr lang="en-US" dirty="0">
              <a:solidFill>
                <a:prstClr val="black"/>
              </a:solidFill>
            </a:endParaRPr>
          </a:p>
        </p:txBody>
      </p:sp>
      <p:sp>
        <p:nvSpPr>
          <p:cNvPr id="3" name="Date Placeholder 2">
            <a:extLst>
              <a:ext uri="{FF2B5EF4-FFF2-40B4-BE49-F238E27FC236}">
                <a16:creationId xmlns:a16="http://schemas.microsoft.com/office/drawing/2014/main" id="{B794B57D-AE71-E3BA-BAFA-F1A9E281E2C1}"/>
              </a:ext>
            </a:extLst>
          </p:cNvPr>
          <p:cNvSpPr>
            <a:spLocks noGrp="1"/>
          </p:cNvSpPr>
          <p:nvPr>
            <p:ph type="dt" sz="half" idx="10"/>
          </p:nvPr>
        </p:nvSpPr>
        <p:spPr/>
        <p:txBody>
          <a:bodyPr/>
          <a:lstStyle/>
          <a:p>
            <a:fld id="{176461CD-94D7-4E9C-B586-E36A3D3A8C47}" type="datetime3">
              <a:rPr lang="en-US" smtClean="0">
                <a:solidFill>
                  <a:prstClr val="black"/>
                </a:solidFill>
              </a:rPr>
              <a:t>12 June 2024</a:t>
            </a:fld>
            <a:endParaRPr lang="en-US" dirty="0">
              <a:solidFill>
                <a:prstClr val="black"/>
              </a:solidFill>
            </a:endParaRPr>
          </a:p>
        </p:txBody>
      </p:sp>
      <p:sp>
        <p:nvSpPr>
          <p:cNvPr id="4" name="Text Placeholder 3">
            <a:extLst>
              <a:ext uri="{FF2B5EF4-FFF2-40B4-BE49-F238E27FC236}">
                <a16:creationId xmlns:a16="http://schemas.microsoft.com/office/drawing/2014/main" id="{A17900F9-95A7-D390-FE6C-5D10EEAC649C}"/>
              </a:ext>
            </a:extLst>
          </p:cNvPr>
          <p:cNvSpPr>
            <a:spLocks noGrp="1"/>
          </p:cNvSpPr>
          <p:nvPr>
            <p:ph type="body" sz="quarter" idx="13"/>
          </p:nvPr>
        </p:nvSpPr>
        <p:spPr/>
        <p:txBody>
          <a:bodyPr/>
          <a:lstStyle/>
          <a:p>
            <a:r>
              <a:rPr lang="en-IE" dirty="0"/>
              <a:t>Generosity of banded approach</a:t>
            </a:r>
          </a:p>
          <a:p>
            <a:endParaRPr lang="en-IE" dirty="0"/>
          </a:p>
        </p:txBody>
      </p:sp>
      <p:graphicFrame>
        <p:nvGraphicFramePr>
          <p:cNvPr id="9" name="Content Placeholder 8">
            <a:extLst>
              <a:ext uri="{FF2B5EF4-FFF2-40B4-BE49-F238E27FC236}">
                <a16:creationId xmlns:a16="http://schemas.microsoft.com/office/drawing/2014/main" id="{D57C5814-1488-27D8-E3C2-A50024489437}"/>
              </a:ext>
            </a:extLst>
          </p:cNvPr>
          <p:cNvGraphicFramePr>
            <a:graphicFrameLocks noGrp="1"/>
          </p:cNvGraphicFramePr>
          <p:nvPr>
            <p:ph sz="quarter" idx="14"/>
            <p:extLst>
              <p:ext uri="{D42A27DB-BD31-4B8C-83A1-F6EECF244321}">
                <p14:modId xmlns:p14="http://schemas.microsoft.com/office/powerpoint/2010/main" val="3676900096"/>
              </p:ext>
            </p:extLst>
          </p:nvPr>
        </p:nvGraphicFramePr>
        <p:xfrm>
          <a:off x="790806" y="1111828"/>
          <a:ext cx="3319428" cy="4759035"/>
        </p:xfrm>
        <a:graphic>
          <a:graphicData uri="http://schemas.openxmlformats.org/drawingml/2006/table">
            <a:tbl>
              <a:tblPr firstRow="1" firstCol="1" bandRow="1"/>
              <a:tblGrid>
                <a:gridCol w="1896097">
                  <a:extLst>
                    <a:ext uri="{9D8B030D-6E8A-4147-A177-3AD203B41FA5}">
                      <a16:colId xmlns:a16="http://schemas.microsoft.com/office/drawing/2014/main" val="76169727"/>
                    </a:ext>
                  </a:extLst>
                </a:gridCol>
                <a:gridCol w="1423331">
                  <a:extLst>
                    <a:ext uri="{9D8B030D-6E8A-4147-A177-3AD203B41FA5}">
                      <a16:colId xmlns:a16="http://schemas.microsoft.com/office/drawing/2014/main" val="1623643376"/>
                    </a:ext>
                  </a:extLst>
                </a:gridCol>
              </a:tblGrid>
              <a:tr h="1141503">
                <a:tc>
                  <a:txBody>
                    <a:bodyPr/>
                    <a:lstStyle/>
                    <a:p>
                      <a:pPr algn="ctr">
                        <a:lnSpc>
                          <a:spcPct val="115000"/>
                        </a:lnSpc>
                        <a:spcAft>
                          <a:spcPts val="1000"/>
                        </a:spcAft>
                      </a:pPr>
                      <a:r>
                        <a:rPr lang="en-IE" sz="18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Yearly Average Contributions</a:t>
                      </a:r>
                      <a:endParaRPr lang="en-IE" sz="18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tc>
                  <a:txBody>
                    <a:bodyPr/>
                    <a:lstStyle/>
                    <a:p>
                      <a:pPr algn="ctr">
                        <a:lnSpc>
                          <a:spcPct val="115000"/>
                        </a:lnSpc>
                        <a:spcAft>
                          <a:spcPts val="1000"/>
                        </a:spcAft>
                      </a:pPr>
                      <a:r>
                        <a:rPr lang="en-IE" sz="1800" b="1">
                          <a:solidFill>
                            <a:srgbClr val="FFFFFF"/>
                          </a:solidFill>
                          <a:effectLst/>
                          <a:highlight>
                            <a:srgbClr val="1F355E"/>
                          </a:highlight>
                          <a:latin typeface="Calibri" panose="020F0502020204030204" pitchFamily="34" charset="0"/>
                          <a:ea typeface="Times New Roman" panose="02020603050405020304" pitchFamily="18" charset="0"/>
                          <a:cs typeface="Calibri" panose="020F0502020204030204" pitchFamily="34" charset="0"/>
                        </a:rPr>
                        <a:t>YAM</a:t>
                      </a:r>
                      <a:endParaRPr lang="en-IE" sz="1800">
                        <a:effectLst/>
                        <a:highlight>
                          <a:srgbClr val="1F355E"/>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1F355E"/>
                    </a:solidFill>
                  </a:tcPr>
                </a:tc>
                <a:extLst>
                  <a:ext uri="{0D108BD9-81ED-4DB2-BD59-A6C34878D82A}">
                    <a16:rowId xmlns:a16="http://schemas.microsoft.com/office/drawing/2014/main" val="2611773045"/>
                  </a:ext>
                </a:extLst>
              </a:tr>
              <a:tr h="602922">
                <a:tc>
                  <a:txBody>
                    <a:bodyPr/>
                    <a:lstStyle/>
                    <a:p>
                      <a:pPr indent="104140">
                        <a:lnSpc>
                          <a:spcPct val="115000"/>
                        </a:lnSpc>
                        <a:spcAft>
                          <a:spcPts val="1000"/>
                        </a:spcAft>
                      </a:pPr>
                      <a:r>
                        <a:rPr lang="en-IE" sz="1800" b="1"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48 +</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€277.30</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662025723"/>
                  </a:ext>
                </a:extLst>
              </a:tr>
              <a:tr h="602922">
                <a:tc>
                  <a:txBody>
                    <a:bodyPr/>
                    <a:lstStyle/>
                    <a:p>
                      <a:pPr indent="104140">
                        <a:lnSpc>
                          <a:spcPct val="115000"/>
                        </a:lnSpc>
                        <a:spcAft>
                          <a:spcPts val="1000"/>
                        </a:spcAft>
                      </a:pPr>
                      <a:r>
                        <a:rPr lang="en-IE" sz="1800" b="1"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40 – 47</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€271.90</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4148548557"/>
                  </a:ext>
                </a:extLst>
              </a:tr>
              <a:tr h="602922">
                <a:tc>
                  <a:txBody>
                    <a:bodyPr/>
                    <a:lstStyle/>
                    <a:p>
                      <a:pPr indent="104140">
                        <a:lnSpc>
                          <a:spcPct val="115000"/>
                        </a:lnSpc>
                        <a:spcAft>
                          <a:spcPts val="1000"/>
                        </a:spcAft>
                      </a:pPr>
                      <a:r>
                        <a:rPr lang="en-IE" sz="1800" b="1">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30 – 39</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€249.30</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461846372"/>
                  </a:ext>
                </a:extLst>
              </a:tr>
              <a:tr h="602922">
                <a:tc>
                  <a:txBody>
                    <a:bodyPr/>
                    <a:lstStyle/>
                    <a:p>
                      <a:pPr indent="104140">
                        <a:lnSpc>
                          <a:spcPct val="115000"/>
                        </a:lnSpc>
                        <a:spcAft>
                          <a:spcPts val="1000"/>
                        </a:spcAft>
                      </a:pPr>
                      <a:r>
                        <a:rPr lang="en-IE" sz="1800" b="1"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20 – 29</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€236.10</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360000029"/>
                  </a:ext>
                </a:extLst>
              </a:tr>
              <a:tr h="602922">
                <a:tc>
                  <a:txBody>
                    <a:bodyPr/>
                    <a:lstStyle/>
                    <a:p>
                      <a:pPr indent="104140">
                        <a:lnSpc>
                          <a:spcPct val="115000"/>
                        </a:lnSpc>
                        <a:spcAft>
                          <a:spcPts val="1000"/>
                        </a:spcAft>
                      </a:pPr>
                      <a:r>
                        <a:rPr lang="en-IE" sz="1800" b="1" dirty="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15 – 19</a:t>
                      </a:r>
                      <a:endParaRPr lang="en-IE" sz="1800" dirty="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tc>
                  <a:txBody>
                    <a:bodyPr/>
                    <a:lstStyle/>
                    <a:p>
                      <a:pPr algn="ctr">
                        <a:lnSpc>
                          <a:spcPct val="115000"/>
                        </a:lnSpc>
                        <a:spcAft>
                          <a:spcPts val="1000"/>
                        </a:spcAft>
                      </a:pPr>
                      <a:r>
                        <a:rPr lang="en-IE" sz="1800">
                          <a:solidFill>
                            <a:srgbClr val="000000"/>
                          </a:solidFill>
                          <a:effectLst/>
                          <a:highlight>
                            <a:srgbClr val="DBE5F1"/>
                          </a:highlight>
                          <a:latin typeface="Calibri" panose="020F0502020204030204" pitchFamily="34" charset="0"/>
                          <a:ea typeface="Times New Roman" panose="02020603050405020304" pitchFamily="18" charset="0"/>
                          <a:cs typeface="Calibri" panose="020F0502020204030204" pitchFamily="34" charset="0"/>
                        </a:rPr>
                        <a:t>€180.70</a:t>
                      </a:r>
                      <a:endParaRPr lang="en-IE" sz="1800">
                        <a:effectLst/>
                        <a:highlight>
                          <a:srgbClr val="DBE5F1"/>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2058280817"/>
                  </a:ext>
                </a:extLst>
              </a:tr>
              <a:tr h="602922">
                <a:tc>
                  <a:txBody>
                    <a:bodyPr/>
                    <a:lstStyle/>
                    <a:p>
                      <a:pPr indent="104140">
                        <a:lnSpc>
                          <a:spcPct val="115000"/>
                        </a:lnSpc>
                        <a:spcAft>
                          <a:spcPts val="1000"/>
                        </a:spcAft>
                      </a:pPr>
                      <a:r>
                        <a:rPr lang="en-IE" sz="1800" b="1">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10 – 14</a:t>
                      </a:r>
                      <a:endParaRPr lang="en-IE" sz="180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en-IE" sz="1800" dirty="0">
                          <a:solidFill>
                            <a:srgbClr val="000000"/>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€110.80</a:t>
                      </a:r>
                      <a:endParaRPr lang="en-IE" sz="1800" dirty="0">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1632686791"/>
                  </a:ext>
                </a:extLst>
              </a:tr>
            </a:tbl>
          </a:graphicData>
        </a:graphic>
      </p:graphicFrame>
      <p:sp>
        <p:nvSpPr>
          <p:cNvPr id="11" name="TextBox 10">
            <a:extLst>
              <a:ext uri="{FF2B5EF4-FFF2-40B4-BE49-F238E27FC236}">
                <a16:creationId xmlns:a16="http://schemas.microsoft.com/office/drawing/2014/main" id="{2EE17533-863B-CB87-30E7-FCBDC37531E7}"/>
              </a:ext>
            </a:extLst>
          </p:cNvPr>
          <p:cNvSpPr txBox="1"/>
          <p:nvPr/>
        </p:nvSpPr>
        <p:spPr>
          <a:xfrm>
            <a:off x="790805" y="5949435"/>
            <a:ext cx="5126247" cy="369332"/>
          </a:xfrm>
          <a:prstGeom prst="rect">
            <a:avLst/>
          </a:prstGeom>
          <a:noFill/>
        </p:spPr>
        <p:txBody>
          <a:bodyPr wrap="square">
            <a:spAutoFit/>
          </a:bodyPr>
          <a:lstStyle/>
          <a:p>
            <a:pPr marR="521970" indent="-539750" algn="l">
              <a:spcAft>
                <a:spcPts val="1200"/>
              </a:spcAft>
            </a:pPr>
            <a:r>
              <a:rPr lang="en-IE" sz="1800" b="0" i="0" dirty="0">
                <a:effectLst/>
                <a:latin typeface="Calibri" panose="020F0502020204030204" pitchFamily="34" charset="0"/>
                <a:ea typeface="Batang" panose="02030600000101010101" pitchFamily="18" charset="-127"/>
                <a:cs typeface="Times New Roman" panose="02020603050405020304" pitchFamily="18" charset="0"/>
              </a:rPr>
              <a:t>** based on 40 years of contributions.</a:t>
            </a:r>
            <a:endParaRPr lang="en-IE" sz="2000" b="1" i="1" dirty="0">
              <a:effectLst/>
              <a:latin typeface="Calibri" panose="020F0502020204030204" pitchFamily="34" charset="0"/>
              <a:ea typeface="Batang" panose="02030600000101010101" pitchFamily="18" charset="-127"/>
              <a:cs typeface="Times New Roman" panose="02020603050405020304" pitchFamily="18" charset="0"/>
            </a:endParaRPr>
          </a:p>
        </p:txBody>
      </p:sp>
    </p:spTree>
    <p:extLst>
      <p:ext uri="{BB962C8B-B14F-4D97-AF65-F5344CB8AC3E}">
        <p14:creationId xmlns:p14="http://schemas.microsoft.com/office/powerpoint/2010/main" val="261274753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d7ca690-77fb-4dc2-9dbc-59304150e79d" xsi:nil="true"/>
    <lcf76f155ced4ddcb4097134ff3c332f xmlns="ee2953d7-4f2a-4833-9366-083de7f6d20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D73F1274D3F99409BFF270AF77F8165" ma:contentTypeVersion="16" ma:contentTypeDescription="Create a new document." ma:contentTypeScope="" ma:versionID="08d7b4ec6da71236bab3af4c45143505">
  <xsd:schema xmlns:xsd="http://www.w3.org/2001/XMLSchema" xmlns:xs="http://www.w3.org/2001/XMLSchema" xmlns:p="http://schemas.microsoft.com/office/2006/metadata/properties" xmlns:ns2="ee2953d7-4f2a-4833-9366-083de7f6d20f" xmlns:ns3="3d7ca690-77fb-4dc2-9dbc-59304150e79d" targetNamespace="http://schemas.microsoft.com/office/2006/metadata/properties" ma:root="true" ma:fieldsID="7e39cbb356f2045f18a3181139d0b52b" ns2:_="" ns3:_="">
    <xsd:import namespace="ee2953d7-4f2a-4833-9366-083de7f6d20f"/>
    <xsd:import namespace="3d7ca690-77fb-4dc2-9dbc-59304150e79d"/>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lcf76f155ced4ddcb4097134ff3c332f" minOccurs="0"/>
                <xsd:element ref="ns3:TaxCatchAll" minOccurs="0"/>
                <xsd:element ref="ns3:SharedWithUsers" minOccurs="0"/>
                <xsd:element ref="ns3:SharedWithDetails" minOccurs="0"/>
                <xsd:element ref="ns2:MediaServiceLocation"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2953d7-4f2a-4833-9366-083de7f6d2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438c398-5d14-466e-9d31-5a661b18a392"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d7ca690-77fb-4dc2-9dbc-59304150e79d"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fc09954-6486-42f4-b15c-81922f430c3b}" ma:internalName="TaxCatchAll" ma:showField="CatchAllData" ma:web="3d7ca690-77fb-4dc2-9dbc-59304150e79d">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F6B13E-3E26-4A96-9EC6-D31E75EB581B}">
  <ds:schemaRefs>
    <ds:schemaRef ds:uri="http://schemas.microsoft.com/sharepoint/v3/contenttype/forms"/>
  </ds:schemaRefs>
</ds:datastoreItem>
</file>

<file path=customXml/itemProps2.xml><?xml version="1.0" encoding="utf-8"?>
<ds:datastoreItem xmlns:ds="http://schemas.openxmlformats.org/officeDocument/2006/customXml" ds:itemID="{39B6B2EE-D2DE-44BA-815F-39D5BAB10B6F}">
  <ds:schemaRefs>
    <ds:schemaRef ds:uri="http://schemas.microsoft.com/office/2006/metadata/properties"/>
    <ds:schemaRef ds:uri="http://schemas.microsoft.com/office/infopath/2007/PartnerControls"/>
    <ds:schemaRef ds:uri="3d7ca690-77fb-4dc2-9dbc-59304150e79d"/>
    <ds:schemaRef ds:uri="ee2953d7-4f2a-4833-9366-083de7f6d20f"/>
  </ds:schemaRefs>
</ds:datastoreItem>
</file>

<file path=customXml/itemProps3.xml><?xml version="1.0" encoding="utf-8"?>
<ds:datastoreItem xmlns:ds="http://schemas.openxmlformats.org/officeDocument/2006/customXml" ds:itemID="{73BDCCAA-CD53-46B3-B9E1-19CD5E680C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2953d7-4f2a-4833-9366-083de7f6d20f"/>
    <ds:schemaRef ds:uri="3d7ca690-77fb-4dc2-9dbc-59304150e7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9632</TotalTime>
  <Words>2840</Words>
  <Application>Microsoft Office PowerPoint</Application>
  <PresentationFormat>On-screen Show (4:3)</PresentationFormat>
  <Paragraphs>645</Paragraphs>
  <Slides>30</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DIN Next LT Pro</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Louise Gallagher</dc:creator>
  <cp:lastModifiedBy>Claire Keane</cp:lastModifiedBy>
  <cp:revision>157</cp:revision>
  <dcterms:created xsi:type="dcterms:W3CDTF">2017-07-06T20:46:34Z</dcterms:created>
  <dcterms:modified xsi:type="dcterms:W3CDTF">2024-06-12T14:16:17Z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0x0101008D73F1274D3F99409BFF270AF77F8165</vt:lpwstr>
  </property>
  <property fmtid="{D5CDD505-2E9C-101B-9397-08002B2CF9AE}" pid="3" name="MediaServiceImageTags">
    <vt:lpwstr/>
  </property>
</Properties>
</file>