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22"/>
  </p:notesMasterIdLst>
  <p:sldIdLst>
    <p:sldId id="256" r:id="rId5"/>
    <p:sldId id="274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88497" autoAdjust="0"/>
  </p:normalViewPr>
  <p:slideViewPr>
    <p:cSldViewPr snapToGrid="0">
      <p:cViewPr varScale="1">
        <p:scale>
          <a:sx n="101" d="100"/>
          <a:sy n="101" d="100"/>
        </p:scale>
        <p:origin x="13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nus.esri.esri.ie\research\SWITCH\Transfer\Karina%20Doorley\BP%202025\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nus.esri.esri.ie\research\SWITCH\Transfer\Karina%20Doorley\BP%202025\resul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nus.esri.esri.ie\research\SWITCH\Transfer\Karina%20Doorley\BP%202025\Revision\Revision%202\resul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nus.esri.esri.ie\research\SWITCH\Transfer\Karina%20Doorley\BP%202025\Revision\Revision%202\resul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nus.esri.esri.ie\research\SWITCH\Transfer\Karina%20Doorley\BP%202025\Revision\resul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nus.esri.esri.ie\research\SWITCH\Transfer\Karina%20Doorley\BP%202025\Revision\2028%20work%20incentives%20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/>
              <a:t>No pass-through</a:t>
            </a:r>
          </a:p>
        </c:rich>
      </c:tx>
      <c:layout>
        <c:manualLayout>
          <c:xMode val="edge"/>
          <c:yMode val="edge"/>
          <c:x val="0.3982062076035509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80809602517736"/>
          <c:y val="0.19110382035578885"/>
          <c:w val="0.81772084841060255"/>
          <c:h val="0.69315543890347031"/>
        </c:manualLayout>
      </c:layout>
      <c:lineChart>
        <c:grouping val="standard"/>
        <c:varyColors val="0"/>
        <c:ser>
          <c:idx val="0"/>
          <c:order val="0"/>
          <c:tx>
            <c:strRef>
              <c:f>'Quintile Ranges'!$M$1</c:f>
              <c:strCache>
                <c:ptCount val="1"/>
                <c:pt idx="0">
                  <c:v>2024</c:v>
                </c:pt>
              </c:strCache>
            </c:strRef>
          </c:tx>
          <c:spPr>
            <a:ln w="38100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'Quintile Ranges'!$A$3:$A$8</c:f>
              <c:strCache>
                <c:ptCount val="6"/>
                <c:pt idx="0">
                  <c:v>Quintile 1</c:v>
                </c:pt>
                <c:pt idx="1">
                  <c:v>Quintile 2</c:v>
                </c:pt>
                <c:pt idx="2">
                  <c:v>Quintile 3</c:v>
                </c:pt>
                <c:pt idx="3">
                  <c:v>Quintile 4</c:v>
                </c:pt>
                <c:pt idx="4">
                  <c:v>Quintile 5</c:v>
                </c:pt>
                <c:pt idx="5">
                  <c:v>Total</c:v>
                </c:pt>
              </c:strCache>
            </c:strRef>
          </c:cat>
          <c:val>
            <c:numRef>
              <c:f>'Quintile Ranges'!$M$3:$M$8</c:f>
              <c:numCache>
                <c:formatCode>0.00%</c:formatCode>
                <c:ptCount val="6"/>
                <c:pt idx="0">
                  <c:v>-1.2445374968216328E-4</c:v>
                </c:pt>
                <c:pt idx="1">
                  <c:v>-4.790813018547335E-4</c:v>
                </c:pt>
                <c:pt idx="2">
                  <c:v>-8.5078379510949314E-4</c:v>
                </c:pt>
                <c:pt idx="3">
                  <c:v>-1.0818560893279064E-3</c:v>
                </c:pt>
                <c:pt idx="4">
                  <c:v>-1.2853373017706446E-3</c:v>
                </c:pt>
                <c:pt idx="5">
                  <c:v>-9.260030181904021E-4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52-454E-8E59-33B147F1F4BC}"/>
            </c:ext>
          </c:extLst>
        </c:ser>
        <c:ser>
          <c:idx val="1"/>
          <c:order val="1"/>
          <c:tx>
            <c:strRef>
              <c:f>'Quintile Ranges'!$N$1</c:f>
              <c:strCache>
                <c:ptCount val="1"/>
                <c:pt idx="0">
                  <c:v>2025</c:v>
                </c:pt>
              </c:strCache>
            </c:strRef>
          </c:tx>
          <c:spPr>
            <a:ln w="38100" cap="rnd">
              <a:solidFill>
                <a:schemeClr val="accent1">
                  <a:lumMod val="40000"/>
                  <a:lumOff val="6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'Quintile Ranges'!$N$3:$N$8</c:f>
              <c:numCache>
                <c:formatCode>0.00%</c:formatCode>
                <c:ptCount val="6"/>
                <c:pt idx="0">
                  <c:v>-2.4891925845326379E-4</c:v>
                </c:pt>
                <c:pt idx="1">
                  <c:v>-9.5747658315129035E-4</c:v>
                </c:pt>
                <c:pt idx="2">
                  <c:v>-1.7017119206904493E-3</c:v>
                </c:pt>
                <c:pt idx="3">
                  <c:v>-2.1635417723043929E-3</c:v>
                </c:pt>
                <c:pt idx="4">
                  <c:v>-2.5704641204149946E-3</c:v>
                </c:pt>
                <c:pt idx="5">
                  <c:v>-1.8518043926519184E-3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52-454E-8E59-33B147F1F4BC}"/>
            </c:ext>
          </c:extLst>
        </c:ser>
        <c:ser>
          <c:idx val="2"/>
          <c:order val="2"/>
          <c:tx>
            <c:strRef>
              <c:f>'Quintile Ranges'!$O$1</c:f>
              <c:strCache>
                <c:ptCount val="1"/>
                <c:pt idx="0">
                  <c:v>2026</c:v>
                </c:pt>
              </c:strCache>
            </c:strRef>
          </c:tx>
          <c:spPr>
            <a:ln w="38100" cap="rnd">
              <a:solidFill>
                <a:srgbClr val="1F355E"/>
              </a:solidFill>
              <a:round/>
            </a:ln>
            <a:effectLst/>
          </c:spPr>
          <c:marker>
            <c:symbol val="none"/>
          </c:marker>
          <c:val>
            <c:numRef>
              <c:f>'Quintile Ranges'!$O$3:$O$8</c:f>
              <c:numCache>
                <c:formatCode>0.00%</c:formatCode>
                <c:ptCount val="6"/>
                <c:pt idx="0">
                  <c:v>-4.3646269511310833E-4</c:v>
                </c:pt>
                <c:pt idx="1">
                  <c:v>-1.6738888173061721E-3</c:v>
                </c:pt>
                <c:pt idx="2">
                  <c:v>-2.9775907630180658E-3</c:v>
                </c:pt>
                <c:pt idx="3">
                  <c:v>-3.7859971860571676E-3</c:v>
                </c:pt>
                <c:pt idx="4">
                  <c:v>-4.4979734680004636E-3</c:v>
                </c:pt>
                <c:pt idx="5">
                  <c:v>-3.2402004257846635E-3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52-454E-8E59-33B147F1F4BC}"/>
            </c:ext>
          </c:extLst>
        </c:ser>
        <c:ser>
          <c:idx val="3"/>
          <c:order val="3"/>
          <c:tx>
            <c:strRef>
              <c:f>'Quintile Ranges'!$P$1</c:f>
              <c:strCache>
                <c:ptCount val="1"/>
                <c:pt idx="0">
                  <c:v>2027</c:v>
                </c:pt>
              </c:strCache>
            </c:strRef>
          </c:tx>
          <c:spPr>
            <a:ln w="38100" cap="rnd">
              <a:solidFill>
                <a:schemeClr val="accent3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'Quintile Ranges'!$P$3:$P$8</c:f>
              <c:numCache>
                <c:formatCode>0.00%</c:formatCode>
                <c:ptCount val="6"/>
                <c:pt idx="0">
                  <c:v>-6.2448607012372014E-4</c:v>
                </c:pt>
                <c:pt idx="1">
                  <c:v>-2.3900161292952928E-3</c:v>
                </c:pt>
                <c:pt idx="2">
                  <c:v>-4.220718954983352E-3</c:v>
                </c:pt>
                <c:pt idx="3">
                  <c:v>-5.4074755341524524E-3</c:v>
                </c:pt>
                <c:pt idx="4">
                  <c:v>-6.4249336909765415E-3</c:v>
                </c:pt>
                <c:pt idx="5">
                  <c:v>-4.6220366805382026E-3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152-454E-8E59-33B147F1F4BC}"/>
            </c:ext>
          </c:extLst>
        </c:ser>
        <c:ser>
          <c:idx val="4"/>
          <c:order val="4"/>
          <c:tx>
            <c:strRef>
              <c:f>'Quintile Ranges'!$Q$1</c:f>
              <c:strCache>
                <c:ptCount val="1"/>
                <c:pt idx="0">
                  <c:v>2028</c:v>
                </c:pt>
              </c:strCache>
            </c:strRef>
          </c:tx>
          <c:spPr>
            <a:ln w="38100" cap="rnd">
              <a:solidFill>
                <a:srgbClr val="1F355E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'Quintile Ranges'!$Q$3:$Q$8</c:f>
              <c:numCache>
                <c:formatCode>0.00%</c:formatCode>
                <c:ptCount val="6"/>
                <c:pt idx="0">
                  <c:v>-6.0757623838467352E-4</c:v>
                </c:pt>
                <c:pt idx="1">
                  <c:v>-3.3455810161081836E-3</c:v>
                </c:pt>
                <c:pt idx="2">
                  <c:v>-5.9204939735637554E-3</c:v>
                </c:pt>
                <c:pt idx="3">
                  <c:v>-7.5703135942551663E-3</c:v>
                </c:pt>
                <c:pt idx="4">
                  <c:v>-8.9943437506964877E-3</c:v>
                </c:pt>
                <c:pt idx="5">
                  <c:v>-6.4488946305833548E-3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152-454E-8E59-33B147F1F4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596735"/>
        <c:axId val="235598815"/>
      </c:lineChart>
      <c:catAx>
        <c:axId val="235596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598815"/>
        <c:crosses val="autoZero"/>
        <c:auto val="1"/>
        <c:lblAlgn val="ctr"/>
        <c:lblOffset val="100"/>
        <c:noMultiLvlLbl val="0"/>
      </c:catAx>
      <c:valAx>
        <c:axId val="235598815"/>
        <c:scaling>
          <c:orientation val="minMax"/>
          <c:min val="-1.800000000000000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E"/>
                  <a:t>% change in disposable income</a:t>
                </a:r>
              </a:p>
            </c:rich>
          </c:tx>
          <c:layout>
            <c:manualLayout>
              <c:xMode val="edge"/>
              <c:yMode val="edge"/>
              <c:x val="1.0332151548446064E-2"/>
              <c:y val="0.199290244969378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596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736076270868928"/>
          <c:y val="0.91628280839895015"/>
          <c:w val="0.8247869868319132"/>
          <c:h val="8.37171916010498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/>
              <a:t>Full pass-through</a:t>
            </a:r>
          </a:p>
        </c:rich>
      </c:tx>
      <c:layout>
        <c:manualLayout>
          <c:xMode val="edge"/>
          <c:yMode val="edge"/>
          <c:x val="0.4156744930508783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368906830100925"/>
          <c:y val="0.20527595508894722"/>
          <c:w val="0.83196656963193316"/>
          <c:h val="0.66461978710994463"/>
        </c:manualLayout>
      </c:layout>
      <c:lineChart>
        <c:grouping val="standard"/>
        <c:varyColors val="0"/>
        <c:ser>
          <c:idx val="0"/>
          <c:order val="0"/>
          <c:tx>
            <c:strRef>
              <c:f>'Quintile Ranges'!$M$1</c:f>
              <c:strCache>
                <c:ptCount val="1"/>
                <c:pt idx="0">
                  <c:v>2024</c:v>
                </c:pt>
              </c:strCache>
            </c:strRef>
          </c:tx>
          <c:spPr>
            <a:ln w="38100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'Quintile Ranges'!$A$3:$A$8</c:f>
              <c:strCache>
                <c:ptCount val="6"/>
                <c:pt idx="0">
                  <c:v>Quintile 1</c:v>
                </c:pt>
                <c:pt idx="1">
                  <c:v>Quintile 2</c:v>
                </c:pt>
                <c:pt idx="2">
                  <c:v>Quintile 3</c:v>
                </c:pt>
                <c:pt idx="3">
                  <c:v>Quintile 4</c:v>
                </c:pt>
                <c:pt idx="4">
                  <c:v>Quintile 5</c:v>
                </c:pt>
                <c:pt idx="5">
                  <c:v>Total</c:v>
                </c:pt>
              </c:strCache>
              <c:extLst/>
            </c:strRef>
          </c:cat>
          <c:val>
            <c:numRef>
              <c:f>'Quintile Ranges'!$M$11:$M$16</c:f>
              <c:numCache>
                <c:formatCode>0.00%</c:formatCode>
                <c:ptCount val="6"/>
                <c:pt idx="0">
                  <c:v>-3.9181720965998705E-4</c:v>
                </c:pt>
                <c:pt idx="1">
                  <c:v>-1.0071561160006524E-3</c:v>
                </c:pt>
                <c:pt idx="2">
                  <c:v>-1.6628075368968383E-3</c:v>
                </c:pt>
                <c:pt idx="3">
                  <c:v>-2.0923033459964847E-3</c:v>
                </c:pt>
                <c:pt idx="4">
                  <c:v>-2.3623862874576781E-3</c:v>
                </c:pt>
                <c:pt idx="5">
                  <c:v>-1.776858133485641E-3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A5AC-43AA-9CDE-8D6610098D6C}"/>
            </c:ext>
          </c:extLst>
        </c:ser>
        <c:ser>
          <c:idx val="1"/>
          <c:order val="1"/>
          <c:tx>
            <c:strRef>
              <c:f>'Quintile Ranges'!$N$1</c:f>
              <c:strCache>
                <c:ptCount val="1"/>
                <c:pt idx="0">
                  <c:v>2025</c:v>
                </c:pt>
              </c:strCache>
            </c:strRef>
          </c:tx>
          <c:spPr>
            <a:ln w="38100" cap="rnd">
              <a:solidFill>
                <a:schemeClr val="accent1">
                  <a:lumMod val="40000"/>
                  <a:lumOff val="6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Lit>
              <c:ptCount val="6"/>
              <c:pt idx="0">
                <c:v>Quintile 1</c:v>
              </c:pt>
              <c:pt idx="1">
                <c:v>Quintile 2</c:v>
              </c:pt>
              <c:pt idx="2">
                <c:v>Quintile 3</c:v>
              </c:pt>
              <c:pt idx="3">
                <c:v>Quintile 4</c:v>
              </c:pt>
              <c:pt idx="4">
                <c:v>Quintile 5</c:v>
              </c:pt>
              <c:pt idx="5">
                <c:v>Total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'Quintile Ranges'!$N$11:$N$16</c:f>
              <c:numCache>
                <c:formatCode>0.00%</c:formatCode>
                <c:ptCount val="6"/>
                <c:pt idx="0">
                  <c:v>-7.841667876594781E-4</c:v>
                </c:pt>
                <c:pt idx="1">
                  <c:v>-2.0135952515178738E-3</c:v>
                </c:pt>
                <c:pt idx="2">
                  <c:v>-3.3255843527213416E-3</c:v>
                </c:pt>
                <c:pt idx="3">
                  <c:v>-4.1842043541356179E-3</c:v>
                </c:pt>
                <c:pt idx="4">
                  <c:v>-4.7244542567296119E-3</c:v>
                </c:pt>
                <c:pt idx="5">
                  <c:v>-3.5534339525491016E-3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A5AC-43AA-9CDE-8D6610098D6C}"/>
            </c:ext>
          </c:extLst>
        </c:ser>
        <c:ser>
          <c:idx val="2"/>
          <c:order val="2"/>
          <c:tx>
            <c:strRef>
              <c:f>'Quintile Ranges'!$O$1</c:f>
              <c:strCache>
                <c:ptCount val="1"/>
                <c:pt idx="0">
                  <c:v>2026</c:v>
                </c:pt>
              </c:strCache>
            </c:strRef>
          </c:tx>
          <c:spPr>
            <a:ln w="38100" cap="rnd">
              <a:solidFill>
                <a:srgbClr val="1F355E"/>
              </a:solidFill>
              <a:round/>
            </a:ln>
            <a:effectLst/>
          </c:spPr>
          <c:marker>
            <c:symbol val="none"/>
          </c:marker>
          <c:cat>
            <c:strLit>
              <c:ptCount val="6"/>
              <c:pt idx="0">
                <c:v>Quintile 1</c:v>
              </c:pt>
              <c:pt idx="1">
                <c:v>Quintile 2</c:v>
              </c:pt>
              <c:pt idx="2">
                <c:v>Quintile 3</c:v>
              </c:pt>
              <c:pt idx="3">
                <c:v>Quintile 4</c:v>
              </c:pt>
              <c:pt idx="4">
                <c:v>Quintile 5</c:v>
              </c:pt>
              <c:pt idx="5">
                <c:v>Total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'Quintile Ranges'!$O$11:$O$16</c:f>
              <c:numCache>
                <c:formatCode>0.00%</c:formatCode>
                <c:ptCount val="6"/>
                <c:pt idx="0">
                  <c:v>-1.372364603645877E-3</c:v>
                </c:pt>
                <c:pt idx="1">
                  <c:v>-3.5217347556760099E-3</c:v>
                </c:pt>
                <c:pt idx="2">
                  <c:v>-5.8191714449226739E-3</c:v>
                </c:pt>
                <c:pt idx="3">
                  <c:v>-7.3218511324712552E-3</c:v>
                </c:pt>
                <c:pt idx="4">
                  <c:v>-8.267152336227393E-3</c:v>
                </c:pt>
                <c:pt idx="5">
                  <c:v>-6.2177055838623027E-3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A5AC-43AA-9CDE-8D6610098D6C}"/>
            </c:ext>
          </c:extLst>
        </c:ser>
        <c:ser>
          <c:idx val="3"/>
          <c:order val="3"/>
          <c:tx>
            <c:strRef>
              <c:f>'Quintile Ranges'!$P$1</c:f>
              <c:strCache>
                <c:ptCount val="1"/>
                <c:pt idx="0">
                  <c:v>2027</c:v>
                </c:pt>
              </c:strCache>
            </c:strRef>
          </c:tx>
          <c:spPr>
            <a:ln w="38100" cap="rnd">
              <a:solidFill>
                <a:schemeClr val="accent3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strLit>
              <c:ptCount val="6"/>
              <c:pt idx="0">
                <c:v>Quintile 1</c:v>
              </c:pt>
              <c:pt idx="1">
                <c:v>Quintile 2</c:v>
              </c:pt>
              <c:pt idx="2">
                <c:v>Quintile 3</c:v>
              </c:pt>
              <c:pt idx="3">
                <c:v>Quintile 4</c:v>
              </c:pt>
              <c:pt idx="4">
                <c:v>Quintile 5</c:v>
              </c:pt>
              <c:pt idx="5">
                <c:v>Total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'Quintile Ranges'!$P$11:$P$16</c:f>
              <c:numCache>
                <c:formatCode>0.00%</c:formatCode>
                <c:ptCount val="6"/>
                <c:pt idx="0">
                  <c:v>-1.9613800193621282E-3</c:v>
                </c:pt>
                <c:pt idx="1">
                  <c:v>-5.0291344850552392E-3</c:v>
                </c:pt>
                <c:pt idx="2">
                  <c:v>-8.2794276041708512E-3</c:v>
                </c:pt>
                <c:pt idx="3">
                  <c:v>-1.0457692774327079E-2</c:v>
                </c:pt>
                <c:pt idx="4">
                  <c:v>-1.1808911609634081E-2</c:v>
                </c:pt>
                <c:pt idx="5">
                  <c:v>-8.874915212232758E-3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A5AC-43AA-9CDE-8D6610098D6C}"/>
            </c:ext>
          </c:extLst>
        </c:ser>
        <c:ser>
          <c:idx val="4"/>
          <c:order val="4"/>
          <c:tx>
            <c:strRef>
              <c:f>'Quintile Ranges'!$Q$1</c:f>
              <c:strCache>
                <c:ptCount val="1"/>
                <c:pt idx="0">
                  <c:v>2028</c:v>
                </c:pt>
              </c:strCache>
            </c:strRef>
          </c:tx>
          <c:spPr>
            <a:ln w="38100" cap="rnd">
              <a:solidFill>
                <a:srgbClr val="1F355E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Lit>
              <c:ptCount val="6"/>
              <c:pt idx="0">
                <c:v>Quintile 1</c:v>
              </c:pt>
              <c:pt idx="1">
                <c:v>Quintile 2</c:v>
              </c:pt>
              <c:pt idx="2">
                <c:v>Quintile 3</c:v>
              </c:pt>
              <c:pt idx="3">
                <c:v>Quintile 4</c:v>
              </c:pt>
              <c:pt idx="4">
                <c:v>Quintile 5</c:v>
              </c:pt>
              <c:pt idx="5">
                <c:v>Total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'Quintile Ranges'!$Q$11:$Q$16</c:f>
              <c:numCache>
                <c:formatCode>0.00%</c:formatCode>
                <c:ptCount val="6"/>
                <c:pt idx="0">
                  <c:v>-2.479107214399613E-3</c:v>
                </c:pt>
                <c:pt idx="1">
                  <c:v>-7.0401221990371299E-3</c:v>
                </c:pt>
                <c:pt idx="2">
                  <c:v>-1.1602311081204623E-2</c:v>
                </c:pt>
                <c:pt idx="3">
                  <c:v>-1.4640161265515161E-2</c:v>
                </c:pt>
                <c:pt idx="4">
                  <c:v>-1.6531334695984619E-2</c:v>
                </c:pt>
                <c:pt idx="5">
                  <c:v>-1.2402507390666029E-2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4-A5AC-43AA-9CDE-8D6610098D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596735"/>
        <c:axId val="235598815"/>
      </c:lineChart>
      <c:catAx>
        <c:axId val="235596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598815"/>
        <c:crosses val="autoZero"/>
        <c:auto val="1"/>
        <c:lblAlgn val="ctr"/>
        <c:lblOffset val="100"/>
        <c:noMultiLvlLbl val="0"/>
      </c:catAx>
      <c:valAx>
        <c:axId val="235598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E"/>
                  <a:t>% change in disposable income</a:t>
                </a:r>
              </a:p>
            </c:rich>
          </c:tx>
          <c:layout>
            <c:manualLayout>
              <c:xMode val="edge"/>
              <c:yMode val="edge"/>
              <c:x val="4.4262476485559367E-3"/>
              <c:y val="0.196016695829687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596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44264829018759"/>
          <c:y val="0.91628280839895015"/>
          <c:w val="0.80044262476485561"/>
          <c:h val="8.37171916010498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/>
              <a:t>Men</a:t>
            </a:r>
          </a:p>
        </c:rich>
      </c:tx>
      <c:layout>
        <c:manualLayout>
          <c:xMode val="edge"/>
          <c:yMode val="edge"/>
          <c:x val="0.4736439055520101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031742607566141"/>
          <c:y val="0.17668234179060949"/>
          <c:w val="0.80025100260753856"/>
          <c:h val="0.68905839895013132"/>
        </c:manualLayout>
      </c:layout>
      <c:barChart>
        <c:barDir val="col"/>
        <c:grouping val="clustered"/>
        <c:varyColors val="0"/>
        <c:ser>
          <c:idx val="0"/>
          <c:order val="0"/>
          <c:tx>
            <c:v>No pass-through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'Gender Impact_sh'!$A$3:$A$8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All</c:v>
                </c:pt>
              </c:strCache>
            </c:strRef>
          </c:cat>
          <c:val>
            <c:numRef>
              <c:f>'Gender Impact_sh'!$F$3:$F$8</c:f>
              <c:numCache>
                <c:formatCode>0.00%</c:formatCode>
                <c:ptCount val="6"/>
                <c:pt idx="0">
                  <c:v>-7.564093734893719E-4</c:v>
                </c:pt>
                <c:pt idx="1">
                  <c:v>-3.8070384143286764E-3</c:v>
                </c:pt>
                <c:pt idx="2">
                  <c:v>-6.238948701984999E-3</c:v>
                </c:pt>
                <c:pt idx="3">
                  <c:v>-7.8638754207757712E-3</c:v>
                </c:pt>
                <c:pt idx="4">
                  <c:v>-9.2382220279758533E-3</c:v>
                </c:pt>
                <c:pt idx="5">
                  <c:v>-7.1523321349985782E-3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6-4546-BFE2-D5309B96DC60}"/>
            </c:ext>
          </c:extLst>
        </c:ser>
        <c:ser>
          <c:idx val="1"/>
          <c:order val="1"/>
          <c:tx>
            <c:v>Pass-through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'Gender Impact_sh'!$A$3:$A$8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All</c:v>
                </c:pt>
              </c:strCache>
            </c:strRef>
          </c:cat>
          <c:val>
            <c:numRef>
              <c:f>'Gender Impact_sh'!$G$3:$G$8</c:f>
              <c:numCache>
                <c:formatCode>0.00%</c:formatCode>
                <c:ptCount val="6"/>
                <c:pt idx="0">
                  <c:v>-2.572549700169176E-3</c:v>
                </c:pt>
                <c:pt idx="1">
                  <c:v>-7.6784954829374752E-3</c:v>
                </c:pt>
                <c:pt idx="2">
                  <c:v>-1.2001738081488116E-2</c:v>
                </c:pt>
                <c:pt idx="3">
                  <c:v>-1.5181186642117367E-2</c:v>
                </c:pt>
                <c:pt idx="4">
                  <c:v>-1.6854025122907661E-2</c:v>
                </c:pt>
                <c:pt idx="5">
                  <c:v>-1.3525052725215718E-2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6-4546-BFE2-D5309B96D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7006016"/>
        <c:axId val="667003936"/>
      </c:barChart>
      <c:catAx>
        <c:axId val="66700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003936"/>
        <c:crosses val="autoZero"/>
        <c:auto val="1"/>
        <c:lblAlgn val="ctr"/>
        <c:lblOffset val="100"/>
        <c:noMultiLvlLbl val="0"/>
      </c:catAx>
      <c:valAx>
        <c:axId val="667003936"/>
        <c:scaling>
          <c:orientation val="minMax"/>
          <c:min val="-1.800000000000000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E"/>
                  <a:t>% change in disposable income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00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798756170156452"/>
          <c:y val="0.92187445319335082"/>
          <c:w val="0.37811337922819194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/>
              <a:t>Women</a:t>
            </a:r>
          </a:p>
        </c:rich>
      </c:tx>
      <c:layout>
        <c:manualLayout>
          <c:xMode val="edge"/>
          <c:yMode val="edge"/>
          <c:x val="0.45712788541405924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208658327049064"/>
          <c:y val="0.18131197142023919"/>
          <c:w val="0.79791341672950933"/>
          <c:h val="0.69368802857976097"/>
        </c:manualLayout>
      </c:layout>
      <c:barChart>
        <c:barDir val="col"/>
        <c:grouping val="clustered"/>
        <c:varyColors val="0"/>
        <c:ser>
          <c:idx val="0"/>
          <c:order val="0"/>
          <c:tx>
            <c:v>No pass-through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'Gender Impact_sh'!$A$10:$A$15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All</c:v>
                </c:pt>
              </c:strCache>
            </c:strRef>
          </c:cat>
          <c:val>
            <c:numRef>
              <c:f>'Gender Impact_sh'!$F$10:$F$15</c:f>
              <c:numCache>
                <c:formatCode>0.00%</c:formatCode>
                <c:ptCount val="6"/>
                <c:pt idx="0">
                  <c:v>-4.8486243697544717E-4</c:v>
                </c:pt>
                <c:pt idx="1">
                  <c:v>-2.9344625735501411E-3</c:v>
                </c:pt>
                <c:pt idx="2">
                  <c:v>-5.638718607447921E-3</c:v>
                </c:pt>
                <c:pt idx="3">
                  <c:v>-7.2629684534267058E-3</c:v>
                </c:pt>
                <c:pt idx="4">
                  <c:v>-8.7366103568879815E-3</c:v>
                </c:pt>
                <c:pt idx="5">
                  <c:v>-6.3669896222217463E-3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0F-43FD-B1F1-8954E8BF1868}"/>
            </c:ext>
          </c:extLst>
        </c:ser>
        <c:ser>
          <c:idx val="1"/>
          <c:order val="1"/>
          <c:tx>
            <c:v>Pass-through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'Gender Impact_sh'!$A$10:$A$15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All</c:v>
                </c:pt>
              </c:strCache>
            </c:strRef>
          </c:cat>
          <c:val>
            <c:numRef>
              <c:f>'Gender Impact_sh'!$G$10:$G$15</c:f>
              <c:numCache>
                <c:formatCode>0.00%</c:formatCode>
                <c:ptCount val="6"/>
                <c:pt idx="0">
                  <c:v>-2.4020564601965342E-3</c:v>
                </c:pt>
                <c:pt idx="1">
                  <c:v>-6.4713589019321617E-3</c:v>
                </c:pt>
                <c:pt idx="2">
                  <c:v>-1.1248953909437136E-2</c:v>
                </c:pt>
                <c:pt idx="3">
                  <c:v>-1.4073565090224838E-2</c:v>
                </c:pt>
                <c:pt idx="4">
                  <c:v>-1.6190270234581739E-2</c:v>
                </c:pt>
                <c:pt idx="5">
                  <c:v>-1.235002399010013E-2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0F-43FD-B1F1-8954E8BF18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7006016"/>
        <c:axId val="667003936"/>
      </c:barChart>
      <c:catAx>
        <c:axId val="66700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003936"/>
        <c:crosses val="autoZero"/>
        <c:auto val="1"/>
        <c:lblAlgn val="ctr"/>
        <c:lblOffset val="100"/>
        <c:noMultiLvlLbl val="0"/>
      </c:catAx>
      <c:valAx>
        <c:axId val="66700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E"/>
                  <a:t>% change in disposable income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00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919612203840482"/>
          <c:y val="0.92187445319335082"/>
          <c:w val="0.54630465758461833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10156080914879"/>
          <c:y val="9.7561971420239132E-2"/>
          <c:w val="0.84061319799425116"/>
          <c:h val="0.786697287839020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Age_sh!$F$1</c:f>
              <c:strCache>
                <c:ptCount val="1"/>
                <c:pt idx="0">
                  <c:v>No pass-through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Age_sh!$A$3:$A$8</c:f>
              <c:strCache>
                <c:ptCount val="6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66+</c:v>
                </c:pt>
              </c:strCache>
              <c:extLst/>
            </c:strRef>
          </c:cat>
          <c:val>
            <c:numRef>
              <c:f>Age_sh!$F$3:$F$8</c:f>
              <c:numCache>
                <c:formatCode>0.00%</c:formatCode>
                <c:ptCount val="6"/>
                <c:pt idx="0">
                  <c:v>-6.2858683142602307E-3</c:v>
                </c:pt>
                <c:pt idx="1">
                  <c:v>-7.9772820156694731E-3</c:v>
                </c:pt>
                <c:pt idx="2">
                  <c:v>-8.4622745576094279E-3</c:v>
                </c:pt>
                <c:pt idx="3">
                  <c:v>-8.4618747053465584E-3</c:v>
                </c:pt>
                <c:pt idx="4">
                  <c:v>-6.5744626895745872E-3</c:v>
                </c:pt>
                <c:pt idx="5">
                  <c:v>-3.6463931430401342E-4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F26-4FBF-99E1-DC861D5385C4}"/>
            </c:ext>
          </c:extLst>
        </c:ser>
        <c:ser>
          <c:idx val="1"/>
          <c:order val="1"/>
          <c:tx>
            <c:strRef>
              <c:f>Age_sh!$G$1</c:f>
              <c:strCache>
                <c:ptCount val="1"/>
                <c:pt idx="0">
                  <c:v>Pass-through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Lit>
              <c:ptCount val="6"/>
              <c:pt idx="0">
                <c:v>18-24</c:v>
              </c:pt>
              <c:pt idx="1">
                <c:v>25-34</c:v>
              </c:pt>
              <c:pt idx="2">
                <c:v>35-44</c:v>
              </c:pt>
              <c:pt idx="3">
                <c:v>45-54</c:v>
              </c:pt>
              <c:pt idx="4">
                <c:v>55-64</c:v>
              </c:pt>
              <c:pt idx="5">
                <c:v>66+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Age_sh!$G$3:$G$8</c:f>
              <c:numCache>
                <c:formatCode>0.00%</c:formatCode>
                <c:ptCount val="6"/>
                <c:pt idx="0">
                  <c:v>-1.3523406769409175E-2</c:v>
                </c:pt>
                <c:pt idx="1">
                  <c:v>-1.5672343516862738E-2</c:v>
                </c:pt>
                <c:pt idx="2">
                  <c:v>-1.6461012277577441E-2</c:v>
                </c:pt>
                <c:pt idx="3">
                  <c:v>-1.5919753566737003E-2</c:v>
                </c:pt>
                <c:pt idx="4">
                  <c:v>-1.1521441706203521E-2</c:v>
                </c:pt>
                <c:pt idx="5">
                  <c:v>-7.8068841237487966E-4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6F26-4FBF-99E1-DC861D538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7006016"/>
        <c:axId val="667003936"/>
      </c:barChart>
      <c:catAx>
        <c:axId val="66700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003936"/>
        <c:crosses val="autoZero"/>
        <c:auto val="1"/>
        <c:lblAlgn val="ctr"/>
        <c:lblOffset val="100"/>
        <c:noMultiLvlLbl val="0"/>
      </c:catAx>
      <c:valAx>
        <c:axId val="667003936"/>
        <c:scaling>
          <c:orientation val="minMax"/>
          <c:min val="-1.800000000000000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E"/>
                  <a:t>% change in disposable income</a:t>
                </a:r>
              </a:p>
            </c:rich>
          </c:tx>
          <c:layout>
            <c:manualLayout>
              <c:xMode val="edge"/>
              <c:yMode val="edge"/>
              <c:x val="6.8403719101289631E-3"/>
              <c:y val="0.20747703412073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00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627202425395027"/>
          <c:y val="0.92187445319335082"/>
          <c:w val="0.689533269650489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'work incentive table'!$B$2</c:f>
              <c:strCache>
                <c:ptCount val="1"/>
                <c:pt idx="0">
                  <c:v>METR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'work incentive table'!$A$4:$A$14</c:f>
              <c:strCache>
                <c:ptCount val="11"/>
                <c:pt idx="0">
                  <c:v> Decile 1</c:v>
                </c:pt>
                <c:pt idx="1">
                  <c:v> Decile 2</c:v>
                </c:pt>
                <c:pt idx="2">
                  <c:v> Decile 3</c:v>
                </c:pt>
                <c:pt idx="3">
                  <c:v> Decile 4</c:v>
                </c:pt>
                <c:pt idx="4">
                  <c:v> Decile 5</c:v>
                </c:pt>
                <c:pt idx="5">
                  <c:v> Decile 6</c:v>
                </c:pt>
                <c:pt idx="6">
                  <c:v> Decile 7</c:v>
                </c:pt>
                <c:pt idx="7">
                  <c:v> Decile 8</c:v>
                </c:pt>
                <c:pt idx="8">
                  <c:v> Decile 9</c:v>
                </c:pt>
                <c:pt idx="9">
                  <c:v> Decile 10</c:v>
                </c:pt>
                <c:pt idx="10">
                  <c:v>All</c:v>
                </c:pt>
              </c:strCache>
            </c:strRef>
          </c:cat>
          <c:val>
            <c:numRef>
              <c:f>'work incentive table'!$C$4:$C$14</c:f>
              <c:numCache>
                <c:formatCode>0.0</c:formatCode>
                <c:ptCount val="11"/>
                <c:pt idx="0">
                  <c:v>3.2674230970521982</c:v>
                </c:pt>
                <c:pt idx="1">
                  <c:v>0.91748375318299935</c:v>
                </c:pt>
                <c:pt idx="2">
                  <c:v>-0.81706186278140081</c:v>
                </c:pt>
                <c:pt idx="3">
                  <c:v>0.93890772406760448</c:v>
                </c:pt>
                <c:pt idx="4">
                  <c:v>0.55779149426109598</c:v>
                </c:pt>
                <c:pt idx="5">
                  <c:v>1.106611296259203</c:v>
                </c:pt>
                <c:pt idx="6">
                  <c:v>0.71692745356209997</c:v>
                </c:pt>
                <c:pt idx="7">
                  <c:v>0.73340323342019786</c:v>
                </c:pt>
                <c:pt idx="8">
                  <c:v>0.68565729530709518</c:v>
                </c:pt>
                <c:pt idx="9">
                  <c:v>0.66186156506910265</c:v>
                </c:pt>
                <c:pt idx="10">
                  <c:v>0.7312520378133982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D8-43E9-9223-DE08F155EBB3}"/>
            </c:ext>
          </c:extLst>
        </c:ser>
        <c:ser>
          <c:idx val="1"/>
          <c:order val="1"/>
          <c:tx>
            <c:strRef>
              <c:f>'work incentive table'!$D$2</c:f>
              <c:strCache>
                <c:ptCount val="1"/>
                <c:pt idx="0">
                  <c:v>PTR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'work incentive table'!$A$4:$A$14</c:f>
              <c:strCache>
                <c:ptCount val="11"/>
                <c:pt idx="0">
                  <c:v> Decile 1</c:v>
                </c:pt>
                <c:pt idx="1">
                  <c:v> Decile 2</c:v>
                </c:pt>
                <c:pt idx="2">
                  <c:v> Decile 3</c:v>
                </c:pt>
                <c:pt idx="3">
                  <c:v> Decile 4</c:v>
                </c:pt>
                <c:pt idx="4">
                  <c:v> Decile 5</c:v>
                </c:pt>
                <c:pt idx="5">
                  <c:v> Decile 6</c:v>
                </c:pt>
                <c:pt idx="6">
                  <c:v> Decile 7</c:v>
                </c:pt>
                <c:pt idx="7">
                  <c:v> Decile 8</c:v>
                </c:pt>
                <c:pt idx="8">
                  <c:v> Decile 9</c:v>
                </c:pt>
                <c:pt idx="9">
                  <c:v> Decile 10</c:v>
                </c:pt>
                <c:pt idx="10">
                  <c:v>All</c:v>
                </c:pt>
              </c:strCache>
            </c:strRef>
          </c:cat>
          <c:val>
            <c:numRef>
              <c:f>'work incentive table'!$E$4:$E$14</c:f>
              <c:numCache>
                <c:formatCode>0.0</c:formatCode>
                <c:ptCount val="11"/>
                <c:pt idx="0">
                  <c:v>0.45830682701969749</c:v>
                </c:pt>
                <c:pt idx="1">
                  <c:v>0.48321938176690082</c:v>
                </c:pt>
                <c:pt idx="2">
                  <c:v>0.47161119211429536</c:v>
                </c:pt>
                <c:pt idx="3">
                  <c:v>0.57483440230159744</c:v>
                </c:pt>
                <c:pt idx="4">
                  <c:v>0.6610298582343006</c:v>
                </c:pt>
                <c:pt idx="5">
                  <c:v>0.60339645882599768</c:v>
                </c:pt>
                <c:pt idx="6">
                  <c:v>0.62301463710389982</c:v>
                </c:pt>
                <c:pt idx="7">
                  <c:v>0.65825326417230201</c:v>
                </c:pt>
                <c:pt idx="8">
                  <c:v>0.65388808311290347</c:v>
                </c:pt>
                <c:pt idx="9">
                  <c:v>0.66553233067629947</c:v>
                </c:pt>
                <c:pt idx="10">
                  <c:v>0.60207800141909473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D8-43E9-9223-DE08F155EB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2487776"/>
        <c:axId val="352489216"/>
      </c:barChart>
      <c:catAx>
        <c:axId val="35248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489216"/>
        <c:crosses val="autoZero"/>
        <c:auto val="1"/>
        <c:lblAlgn val="ctr"/>
        <c:lblOffset val="100"/>
        <c:noMultiLvlLbl val="0"/>
      </c:catAx>
      <c:valAx>
        <c:axId val="35248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E"/>
                  <a:t>% change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48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27662-D928-479B-93E3-5C612372B31D}" type="datetimeFigureOut">
              <a:rPr lang="en-IE" smtClean="0"/>
              <a:t>12/06/2024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F8E5C-0588-486F-B2D7-F242F3F71D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6997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Reforms are modelled cumulatively so, for example, the 2028 column reports the yield in 2028 from the 2024-2028 reforms, compared to an indexed 2024 baseline.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F8E5C-0588-486F-B2D7-F242F3F71D76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5992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F8E5C-0588-486F-B2D7-F242F3F71D76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8359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Incentive to earn more</a:t>
            </a:r>
          </a:p>
          <a:p>
            <a:r>
              <a:rPr lang="en-IE" dirty="0"/>
              <a:t>Could be worse if employer PRSI is passed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F8E5C-0588-486F-B2D7-F242F3F71D76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5355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Intergenerational fairness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F8E5C-0588-486F-B2D7-F242F3F71D76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3877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aul/Desktop/Work/PM%20Comm%20Work/ESRI/2413%20ESRI%20Literature/Powerpoint/esripowerpointcover%20v83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paul/Desktop/Work/PM%20Comm%20Work/ESRI/Powerpoint/powerpointcover%20v7.jpg" TargetMode="Externa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aul/Desktop/Work/PM%20Comm%20Work/ESRI/2413%20ESRI%20Literature/Powerpoint/esripowerpointcover%20v82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28FA-B84F-43AE-8EEB-8849F6FA2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720439-C5C0-4643-B454-0A3CD9CCD0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esripowerpointcover v83.png" descr="/Users/paul/Desktop/Work/PM Comm Work/ESRI/2413 ESRI Literature/Powerpoint/esripowerpointcover v83.png">
            <a:extLst>
              <a:ext uri="{FF2B5EF4-FFF2-40B4-BE49-F238E27FC236}">
                <a16:creationId xmlns:a16="http://schemas.microsoft.com/office/drawing/2014/main" id="{8871533D-53E3-4144-81F0-D9D7C1C75796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owerpointcover v7.jpg" descr="/Users/paul/Desktop/Work/PM Comm Work/ESRI/Powerpoint/powerpointcover v7.jpg">
            <a:extLst>
              <a:ext uri="{FF2B5EF4-FFF2-40B4-BE49-F238E27FC236}">
                <a16:creationId xmlns:a16="http://schemas.microsoft.com/office/drawing/2014/main" id="{D58CC18D-A10C-49BC-9CE0-4A602B383600}"/>
              </a:ext>
            </a:extLst>
          </p:cNvPr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120" y="1916498"/>
            <a:ext cx="5897880" cy="41716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F495FF3-D5E7-4E1F-9800-3CB2CFF270E8}"/>
              </a:ext>
            </a:extLst>
          </p:cNvPr>
          <p:cNvSpPr/>
          <p:nvPr userDrawn="1"/>
        </p:nvSpPr>
        <p:spPr>
          <a:xfrm>
            <a:off x="0" y="1916498"/>
            <a:ext cx="3260954" cy="4172728"/>
          </a:xfrm>
          <a:prstGeom prst="rect">
            <a:avLst/>
          </a:prstGeom>
          <a:solidFill>
            <a:srgbClr val="1821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4CF407BE-D98C-4695-BF44-A0E393482F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52800" y="382588"/>
            <a:ext cx="5557838" cy="1035050"/>
          </a:xfrm>
        </p:spPr>
        <p:txBody>
          <a:bodyPr/>
          <a:lstStyle>
            <a:lvl1pPr marL="0" indent="0">
              <a:buNone/>
              <a:defRPr>
                <a:solidFill>
                  <a:srgbClr val="182140"/>
                </a:solidFill>
              </a:defRPr>
            </a:lvl1pPr>
          </a:lstStyle>
          <a:p>
            <a:pPr lvl="0"/>
            <a:r>
              <a:rPr lang="en-US" dirty="0"/>
              <a:t>ENTER PRESENTATION 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1DB856-512A-469A-866E-85DDF30D51C0}"/>
              </a:ext>
            </a:extLst>
          </p:cNvPr>
          <p:cNvSpPr/>
          <p:nvPr userDrawn="1"/>
        </p:nvSpPr>
        <p:spPr>
          <a:xfrm>
            <a:off x="1805515" y="6389046"/>
            <a:ext cx="460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800" kern="1200" dirty="0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@</a:t>
            </a:r>
            <a:r>
              <a:rPr lang="en-US" sz="1800" kern="1200" dirty="0" err="1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ESRIDublin</a:t>
            </a:r>
            <a:r>
              <a:rPr lang="en-US" sz="1800" kern="1200" dirty="0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	#</a:t>
            </a:r>
            <a:r>
              <a:rPr lang="en-US" sz="1800" kern="1200" dirty="0" err="1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ESRIevents</a:t>
            </a:r>
            <a:r>
              <a:rPr lang="en-US" sz="1800" kern="1200" dirty="0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	#</a:t>
            </a:r>
            <a:r>
              <a:rPr lang="en-US" sz="1800" kern="1200" dirty="0" err="1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ESRIpublications</a:t>
            </a:r>
            <a:endParaRPr lang="en-US" sz="1800" kern="1200" dirty="0">
              <a:solidFill>
                <a:srgbClr val="182140"/>
              </a:solidFill>
              <a:latin typeface="+mn-lt"/>
              <a:ea typeface="+mn-ea"/>
              <a:cs typeface="DIN Next LT Pro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69A8EC-A319-4153-8794-A8FE8F410DB3}"/>
              </a:ext>
            </a:extLst>
          </p:cNvPr>
          <p:cNvSpPr/>
          <p:nvPr userDrawn="1"/>
        </p:nvSpPr>
        <p:spPr>
          <a:xfrm>
            <a:off x="6418642" y="6379521"/>
            <a:ext cx="1326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1200" dirty="0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www.esri.ie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3431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7982" y="6349713"/>
            <a:ext cx="1585415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549021" y="634971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1141413" y="1806575"/>
            <a:ext cx="7629525" cy="4038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IE" dirty="0"/>
              <a:t>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155803" y="533400"/>
            <a:ext cx="7461148" cy="1003300"/>
          </a:xfrm>
        </p:spPr>
        <p:txBody>
          <a:bodyPr/>
          <a:lstStyle>
            <a:lvl1pPr marL="0" indent="0">
              <a:buClrTx/>
              <a:buFont typeface="Arial" panose="020B0604020202020204" pitchFamily="34" charset="0"/>
              <a:buNone/>
              <a:defRPr/>
            </a:lvl1pPr>
            <a:lvl2pPr marL="742950" indent="-285750">
              <a:buClrTx/>
              <a:buFont typeface="Arial" panose="020B0604020202020204" pitchFamily="34" charset="0"/>
              <a:buChar char="•"/>
              <a:defRPr/>
            </a:lvl2pPr>
            <a:lvl3pPr marL="1143000" indent="-228600">
              <a:buClrTx/>
              <a:buFont typeface="Arial" panose="020B0604020202020204" pitchFamily="34" charset="0"/>
              <a:buChar char="•"/>
              <a:defRPr/>
            </a:lvl3pPr>
            <a:lvl4pPr marL="1600200" indent="-228600">
              <a:buClrTx/>
              <a:buFont typeface="Arial" panose="020B0604020202020204" pitchFamily="34" charset="0"/>
              <a:buChar char="•"/>
              <a:defRPr/>
            </a:lvl4pPr>
            <a:lvl5pPr marL="2057400" indent="-228600">
              <a:buClrTx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8693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ripowerpointcover v82.png" descr="/Users/paul/Desktop/Work/PM Comm Work/ESRI/2413 ESRI Literature/Powerpoint/esripowerpointcover v82.png">
            <a:extLst>
              <a:ext uri="{FF2B5EF4-FFF2-40B4-BE49-F238E27FC236}">
                <a16:creationId xmlns:a16="http://schemas.microsoft.com/office/drawing/2014/main" id="{915E3D1A-0339-4BED-BDAB-378BFF37905D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D58AC7E-A684-4869-9240-57DEFE0BD665}"/>
              </a:ext>
            </a:extLst>
          </p:cNvPr>
          <p:cNvSpPr/>
          <p:nvPr userDrawn="1"/>
        </p:nvSpPr>
        <p:spPr>
          <a:xfrm>
            <a:off x="1828799" y="6336883"/>
            <a:ext cx="44830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rgbClr val="182140"/>
                </a:solidFill>
                <a:latin typeface="+mn-lt"/>
                <a:cs typeface="DIN Next LT Pro"/>
              </a:rPr>
              <a:t>@</a:t>
            </a:r>
            <a:r>
              <a:rPr lang="en-US" sz="1600" dirty="0" err="1">
                <a:solidFill>
                  <a:srgbClr val="182140"/>
                </a:solidFill>
                <a:latin typeface="+mn-lt"/>
                <a:cs typeface="DIN Next LT Pro"/>
              </a:rPr>
              <a:t>ESRIDublin</a:t>
            </a:r>
            <a:r>
              <a:rPr lang="en-US" sz="1600" baseline="0" dirty="0">
                <a:solidFill>
                  <a:srgbClr val="182140"/>
                </a:solidFill>
                <a:latin typeface="+mn-lt"/>
                <a:cs typeface="DIN Next LT Pro"/>
              </a:rPr>
              <a:t>     </a:t>
            </a:r>
            <a:r>
              <a:rPr lang="en-US" sz="1600" dirty="0">
                <a:solidFill>
                  <a:srgbClr val="182140"/>
                </a:solidFill>
                <a:latin typeface="+mn-lt"/>
                <a:cs typeface="DIN Next LT Pro"/>
              </a:rPr>
              <a:t>#</a:t>
            </a:r>
            <a:r>
              <a:rPr lang="en-US" sz="1600" dirty="0" err="1">
                <a:solidFill>
                  <a:srgbClr val="182140"/>
                </a:solidFill>
                <a:latin typeface="+mn-lt"/>
                <a:cs typeface="DIN Next LT Pro"/>
              </a:rPr>
              <a:t>ESRIevents</a:t>
            </a:r>
            <a:r>
              <a:rPr lang="en-US" sz="1600" dirty="0">
                <a:solidFill>
                  <a:srgbClr val="182140"/>
                </a:solidFill>
                <a:latin typeface="+mn-lt"/>
                <a:cs typeface="DIN Next LT Pro"/>
              </a:rPr>
              <a:t>     #</a:t>
            </a:r>
            <a:r>
              <a:rPr lang="en-US" sz="1600" dirty="0" err="1">
                <a:solidFill>
                  <a:srgbClr val="182140"/>
                </a:solidFill>
                <a:latin typeface="+mn-lt"/>
                <a:cs typeface="DIN Next LT Pro"/>
              </a:rPr>
              <a:t>ESRIpublications</a:t>
            </a:r>
            <a:endParaRPr lang="en-US" sz="1600" dirty="0">
              <a:solidFill>
                <a:srgbClr val="182140"/>
              </a:solidFill>
              <a:latin typeface="+mn-lt"/>
              <a:cs typeface="DIN Next LT Pro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76B337-88E6-4999-BE74-ACBAE2FA9515}"/>
              </a:ext>
            </a:extLst>
          </p:cNvPr>
          <p:cNvSpPr/>
          <p:nvPr userDrawn="1"/>
        </p:nvSpPr>
        <p:spPr>
          <a:xfrm>
            <a:off x="6501815" y="6308209"/>
            <a:ext cx="1326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1200" dirty="0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www.esri.ie</a:t>
            </a:r>
            <a:endParaRPr lang="en-IE" sz="1800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2FE8BB4-D57E-433C-9B86-664E64574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549021" y="639733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A395D20-41D5-462A-8F6D-9ED7F7F2AA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931" y="6397339"/>
            <a:ext cx="1585415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314325"/>
            <a:ext cx="6759575" cy="614363"/>
          </a:xfrm>
        </p:spPr>
        <p:txBody>
          <a:bodyPr/>
          <a:lstStyle>
            <a:lvl1pPr marL="0" indent="0">
              <a:buClrTx/>
              <a:buFont typeface="Arial" panose="020B0604020202020204" pitchFamily="34" charset="0"/>
              <a:buNone/>
              <a:defRPr baseline="0"/>
            </a:lvl1pPr>
            <a:lvl2pPr marL="742950" indent="-285750">
              <a:buClrTx/>
              <a:buFont typeface="Arial" panose="020B0604020202020204" pitchFamily="34" charset="0"/>
              <a:buChar char="•"/>
              <a:defRPr/>
            </a:lvl2pPr>
            <a:lvl3pPr marL="1143000" indent="-228600">
              <a:buClrTx/>
              <a:buFont typeface="Arial" panose="020B0604020202020204" pitchFamily="34" charset="0"/>
              <a:buChar char="•"/>
              <a:defRPr/>
            </a:lvl3pPr>
            <a:lvl4pPr marL="1600200" indent="-228600">
              <a:buClrTx/>
              <a:buFont typeface="Arial" panose="020B0604020202020204" pitchFamily="34" charset="0"/>
              <a:buChar char="•"/>
              <a:defRPr/>
            </a:lvl4pPr>
            <a:lvl5pPr marL="2057400" indent="-228600">
              <a:buClrTx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IE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223838" y="1208088"/>
            <a:ext cx="8601075" cy="4891087"/>
          </a:xfrm>
        </p:spPr>
        <p:txBody>
          <a:bodyPr/>
          <a:lstStyle>
            <a:lvl1pPr marL="0" indent="0">
              <a:buClrTx/>
              <a:buFont typeface="Arial" panose="020B0604020202020204" pitchFamily="34" charset="0"/>
              <a:buNone/>
              <a:defRPr baseline="0"/>
            </a:lvl1pPr>
            <a:lvl2pPr marL="742950" indent="-285750">
              <a:buClrTx/>
              <a:buFont typeface="Arial" panose="020B0604020202020204" pitchFamily="34" charset="0"/>
              <a:buChar char="•"/>
              <a:defRPr/>
            </a:lvl2pPr>
            <a:lvl3pPr marL="1143000" indent="-228600">
              <a:buClrTx/>
              <a:buFont typeface="Arial" panose="020B0604020202020204" pitchFamily="34" charset="0"/>
              <a:buChar char="•"/>
              <a:defRPr/>
            </a:lvl3pPr>
            <a:lvl4pPr marL="1600200" indent="-228600">
              <a:buClrTx/>
              <a:buFont typeface="Arial" panose="020B0604020202020204" pitchFamily="34" charset="0"/>
              <a:buChar char="•"/>
              <a:defRPr/>
            </a:lvl4pPr>
            <a:lvl5pPr marL="2057400" indent="-228600">
              <a:buClrTx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Content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0562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localhost/Users/paul/Desktop/Work/PM%20Comm%20Work/ESRI/2413%20ESRI%20Literature/Powerpoint/esripowerpointcover%20v8.png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54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9363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esripowerpointcover v8.png" descr="/Users/paul/Desktop/Work/PM Comm Work/ESRI/2413 ESRI Literature/Powerpoint/esripowerpointcover v8.png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F2B4F3B-FAF1-49E7-B28C-C05D4937F710}"/>
              </a:ext>
            </a:extLst>
          </p:cNvPr>
          <p:cNvSpPr/>
          <p:nvPr userDrawn="1"/>
        </p:nvSpPr>
        <p:spPr>
          <a:xfrm>
            <a:off x="1921421" y="6300920"/>
            <a:ext cx="53299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>
                <a:solidFill>
                  <a:srgbClr val="182140"/>
                </a:solidFill>
                <a:latin typeface="+mj-lt"/>
                <a:cs typeface="DIN Next LT Pro"/>
              </a:rPr>
              <a:t>www.esri.ie</a:t>
            </a:r>
            <a:r>
              <a:rPr lang="en-US" sz="1600" baseline="0" dirty="0">
                <a:solidFill>
                  <a:srgbClr val="182140"/>
                </a:solidFill>
                <a:latin typeface="+mj-lt"/>
                <a:cs typeface="DIN Next LT Pro"/>
              </a:rPr>
              <a:t>   </a:t>
            </a:r>
            <a:r>
              <a:rPr lang="en-US" sz="1600" dirty="0">
                <a:solidFill>
                  <a:srgbClr val="182140"/>
                </a:solidFill>
                <a:latin typeface="+mj-lt"/>
                <a:cs typeface="DIN Next LT Pro"/>
              </a:rPr>
              <a:t>@</a:t>
            </a:r>
            <a:r>
              <a:rPr lang="en-US" sz="1600" dirty="0" err="1">
                <a:solidFill>
                  <a:srgbClr val="182140"/>
                </a:solidFill>
                <a:latin typeface="+mj-lt"/>
                <a:cs typeface="DIN Next LT Pro"/>
              </a:rPr>
              <a:t>ESRIDublin</a:t>
            </a:r>
            <a:r>
              <a:rPr lang="en-US" sz="1600" baseline="0" dirty="0">
                <a:solidFill>
                  <a:srgbClr val="182140"/>
                </a:solidFill>
                <a:latin typeface="+mj-lt"/>
                <a:cs typeface="DIN Next LT Pro"/>
              </a:rPr>
              <a:t>     </a:t>
            </a:r>
            <a:r>
              <a:rPr lang="en-US" sz="1600" dirty="0">
                <a:solidFill>
                  <a:srgbClr val="182140"/>
                </a:solidFill>
                <a:latin typeface="+mj-lt"/>
                <a:cs typeface="DIN Next LT Pro"/>
              </a:rPr>
              <a:t>#</a:t>
            </a:r>
            <a:r>
              <a:rPr lang="en-US" sz="1600" dirty="0" err="1">
                <a:solidFill>
                  <a:srgbClr val="182140"/>
                </a:solidFill>
                <a:latin typeface="+mj-lt"/>
                <a:cs typeface="DIN Next LT Pro"/>
              </a:rPr>
              <a:t>ESRIevents</a:t>
            </a:r>
            <a:r>
              <a:rPr lang="en-US" sz="1600" dirty="0">
                <a:solidFill>
                  <a:srgbClr val="182140"/>
                </a:solidFill>
                <a:latin typeface="+mj-lt"/>
                <a:cs typeface="DIN Next LT Pro"/>
              </a:rPr>
              <a:t>     #</a:t>
            </a:r>
            <a:r>
              <a:rPr lang="en-US" sz="1600" dirty="0" err="1">
                <a:solidFill>
                  <a:srgbClr val="182140"/>
                </a:solidFill>
                <a:latin typeface="+mj-lt"/>
                <a:cs typeface="DIN Next LT Pro"/>
              </a:rPr>
              <a:t>ESRIpublications</a:t>
            </a:r>
            <a:endParaRPr lang="en-US" sz="1600" dirty="0">
              <a:solidFill>
                <a:srgbClr val="182140"/>
              </a:solidFill>
              <a:latin typeface="+mj-lt"/>
              <a:cs typeface="DIN Next LT Pro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B5C6CDB-F91D-496E-B5A5-CB48DA75B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9506" y="6349714"/>
            <a:ext cx="1585415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180F9D-AE94-4596-BED8-AFBA57A8F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529971" y="634971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75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AD1120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AD1120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AD1120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2000" dirty="0">
                <a:solidFill>
                  <a:srgbClr val="1F355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INCREASING PAY RELATED SOCIAL INSURANCE TO FUND THE STATE PENSION: INCIDENCE AND EFFECTIVENESS</a:t>
            </a:r>
            <a:endParaRPr lang="en-IE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9668" y="1922801"/>
            <a:ext cx="2649525" cy="41716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Karina Doorley</a:t>
            </a:r>
          </a:p>
          <a:p>
            <a:r>
              <a:rPr lang="en-US" sz="1600" dirty="0">
                <a:solidFill>
                  <a:schemeClr val="bg1"/>
                </a:solidFill>
              </a:rPr>
              <a:t>Dora Tuda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Budget Perspectives 2025</a:t>
            </a:r>
            <a:endParaRPr lang="en-US" sz="1600" dirty="0">
              <a:solidFill>
                <a:schemeClr val="bg1"/>
              </a:solidFill>
              <a:cs typeface="Calibri"/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9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  <a:cs typeface="Calibri"/>
              </a:rPr>
              <a:t>13 June 2024</a:t>
            </a:r>
            <a:endParaRPr lang="en-US" sz="9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183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A37A1A-D6FD-EC25-069A-13CFB696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931B3B-EAB0-2038-D8D0-CFF99396D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4BBBE-C9A3-4E44-D3C9-0817211DAE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dirty="0"/>
              <a:t>Losses are slightly larger for men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643193855"/>
              </p:ext>
            </p:extLst>
          </p:nvPr>
        </p:nvGraphicFramePr>
        <p:xfrm>
          <a:off x="223839" y="1208088"/>
          <a:ext cx="4348162" cy="489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6530702"/>
              </p:ext>
            </p:extLst>
          </p:nvPr>
        </p:nvGraphicFramePr>
        <p:xfrm>
          <a:off x="4572000" y="1208088"/>
          <a:ext cx="4348161" cy="489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4057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001554-D422-83F5-11D0-75E11841B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C61F1D-7AF6-94A8-10A6-F995C705E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6DCBB-5AF4-11B2-2778-1DE0B96C50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IE" sz="2800" dirty="0"/>
              <a:t>Losses are more concentrated among those aged 25-54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800-000003000000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29940642"/>
              </p:ext>
            </p:extLst>
          </p:nvPr>
        </p:nvGraphicFramePr>
        <p:xfrm>
          <a:off x="223838" y="1319134"/>
          <a:ext cx="8601075" cy="4780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343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ADB71F-615C-BA1C-0AA1-905061C3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14B290-3365-174A-560E-B1CA0A268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675DF-148B-5A94-7924-607932F03E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dirty="0"/>
              <a:t>Poverty effects are relatively small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8331280-7A97-C5D8-37AF-9167EF6058F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61392851"/>
              </p:ext>
            </p:extLst>
          </p:nvPr>
        </p:nvGraphicFramePr>
        <p:xfrm>
          <a:off x="602054" y="1905449"/>
          <a:ext cx="7939891" cy="267208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986291">
                  <a:extLst>
                    <a:ext uri="{9D8B030D-6E8A-4147-A177-3AD203B41FA5}">
                      <a16:colId xmlns:a16="http://schemas.microsoft.com/office/drawing/2014/main" val="1453959332"/>
                    </a:ext>
                  </a:extLst>
                </a:gridCol>
                <a:gridCol w="1064400">
                  <a:extLst>
                    <a:ext uri="{9D8B030D-6E8A-4147-A177-3AD203B41FA5}">
                      <a16:colId xmlns:a16="http://schemas.microsoft.com/office/drawing/2014/main" val="195953189"/>
                    </a:ext>
                  </a:extLst>
                </a:gridCol>
                <a:gridCol w="1064400">
                  <a:extLst>
                    <a:ext uri="{9D8B030D-6E8A-4147-A177-3AD203B41FA5}">
                      <a16:colId xmlns:a16="http://schemas.microsoft.com/office/drawing/2014/main" val="1091161485"/>
                    </a:ext>
                  </a:extLst>
                </a:gridCol>
                <a:gridCol w="956200">
                  <a:extLst>
                    <a:ext uri="{9D8B030D-6E8A-4147-A177-3AD203B41FA5}">
                      <a16:colId xmlns:a16="http://schemas.microsoft.com/office/drawing/2014/main" val="1502506884"/>
                    </a:ext>
                  </a:extLst>
                </a:gridCol>
                <a:gridCol w="956200">
                  <a:extLst>
                    <a:ext uri="{9D8B030D-6E8A-4147-A177-3AD203B41FA5}">
                      <a16:colId xmlns:a16="http://schemas.microsoft.com/office/drawing/2014/main" val="216053699"/>
                    </a:ext>
                  </a:extLst>
                </a:gridCol>
                <a:gridCol w="956200">
                  <a:extLst>
                    <a:ext uri="{9D8B030D-6E8A-4147-A177-3AD203B41FA5}">
                      <a16:colId xmlns:a16="http://schemas.microsoft.com/office/drawing/2014/main" val="2407354369"/>
                    </a:ext>
                  </a:extLst>
                </a:gridCol>
                <a:gridCol w="956200">
                  <a:extLst>
                    <a:ext uri="{9D8B030D-6E8A-4147-A177-3AD203B41FA5}">
                      <a16:colId xmlns:a16="http://schemas.microsoft.com/office/drawing/2014/main" val="3438670207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dirty="0">
                          <a:effectLst/>
                        </a:rPr>
                        <a:t> 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IE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IE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>
                          <a:effectLst/>
                        </a:rPr>
                        <a:t>Change (percentage points)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76081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>
                          <a:effectLst/>
                        </a:rPr>
                        <a:t> 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1">
                          <a:solidFill>
                            <a:schemeClr val="tx1"/>
                          </a:solidFill>
                          <a:effectLst/>
                        </a:rPr>
                        <a:t>No pass-through</a:t>
                      </a:r>
                      <a:endParaRPr lang="en-IE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1">
                          <a:solidFill>
                            <a:schemeClr val="tx1"/>
                          </a:solidFill>
                          <a:effectLst/>
                        </a:rPr>
                        <a:t>Pass-through</a:t>
                      </a:r>
                      <a:endParaRPr lang="en-IE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13459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>
                          <a:effectLst/>
                        </a:rPr>
                        <a:t> 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1">
                          <a:solidFill>
                            <a:schemeClr val="tx1"/>
                          </a:solidFill>
                          <a:effectLst/>
                        </a:rPr>
                        <a:t>AROP rate (%)</a:t>
                      </a:r>
                      <a:endParaRPr lang="en-IE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1" dirty="0">
                          <a:solidFill>
                            <a:schemeClr val="tx1"/>
                          </a:solidFill>
                          <a:effectLst/>
                        </a:rPr>
                        <a:t>Poverty gap (%)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1" dirty="0">
                          <a:solidFill>
                            <a:schemeClr val="tx1"/>
                          </a:solidFill>
                          <a:effectLst/>
                        </a:rPr>
                        <a:t>AROP   rate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1" dirty="0">
                          <a:solidFill>
                            <a:schemeClr val="tx1"/>
                          </a:solidFill>
                          <a:effectLst/>
                        </a:rPr>
                        <a:t>Poverty gap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1" dirty="0">
                          <a:solidFill>
                            <a:schemeClr val="tx1"/>
                          </a:solidFill>
                          <a:effectLst/>
                        </a:rPr>
                        <a:t>AROP   rate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1" dirty="0">
                          <a:solidFill>
                            <a:schemeClr val="tx1"/>
                          </a:solidFill>
                          <a:effectLst/>
                        </a:rPr>
                        <a:t>Poverty gap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550235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>
                          <a:effectLst/>
                        </a:rPr>
                        <a:t>Whole Population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13.53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2.85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 dirty="0">
                          <a:effectLst/>
                        </a:rPr>
                        <a:t>0.11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 dirty="0">
                          <a:effectLst/>
                        </a:rPr>
                        <a:t>0.01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0.26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0.03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382667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>
                          <a:effectLst/>
                        </a:rPr>
                        <a:t>Working Age Population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12.94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2.79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0.13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 dirty="0">
                          <a:effectLst/>
                        </a:rPr>
                        <a:t>0.01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0.28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0.04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12821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>
                          <a:effectLst/>
                        </a:rPr>
                        <a:t>Elderly Population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14.07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2.41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0.00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0.00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 dirty="0">
                          <a:effectLst/>
                        </a:rPr>
                        <a:t>0.00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0.00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4289658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>
                          <a:effectLst/>
                        </a:rPr>
                        <a:t>Child Population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14.30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3.08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0.17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0.01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 dirty="0">
                          <a:effectLst/>
                        </a:rPr>
                        <a:t>0.42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 dirty="0">
                          <a:effectLst/>
                        </a:rPr>
                        <a:t>0.05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949754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>
                          <a:effectLst/>
                        </a:rPr>
                        <a:t>Disabled Population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19.92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3.65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0.03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0.00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>
                          <a:effectLst/>
                        </a:rPr>
                        <a:t>0.19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2735" algn="dec"/>
                        </a:tabLst>
                      </a:pPr>
                      <a:r>
                        <a:rPr lang="en-IE" sz="1600" dirty="0">
                          <a:effectLst/>
                        </a:rPr>
                        <a:t>0.02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0886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766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F65247-8752-AB36-86FE-5FF1966C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A53C79-2C98-6B8C-19BE-C0A8F0835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2D71D6-F76E-494D-44F1-9C5961D35F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IE" sz="2800" dirty="0"/>
              <a:t>Work incentives worsen, particularly for low-income households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C79B0B0-74E2-0DDD-7A38-3FC70DB8D2EB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868876372"/>
              </p:ext>
            </p:extLst>
          </p:nvPr>
        </p:nvGraphicFramePr>
        <p:xfrm>
          <a:off x="164306" y="1217470"/>
          <a:ext cx="8815387" cy="489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4286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04B87C-286E-98BF-2598-D33A62873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CAC46F-6FE9-8475-0D28-FD7704F3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23D37-36E1-8AC1-1F25-0FBCA3298B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dirty="0"/>
              <a:t>Discussion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D2BF4B-0FD7-04D0-A25B-96189F798EF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Commission on Pensions recommended that any proposals by Government to reform PRSI or the pension age be subject to </a:t>
            </a:r>
          </a:p>
          <a:p>
            <a:pPr algn="ctr"/>
            <a:r>
              <a:rPr lang="en-IE" i="1" dirty="0"/>
              <a:t>‘gender, equality and poverty proofing’</a:t>
            </a:r>
          </a:p>
          <a:p>
            <a:pPr algn="ctr"/>
            <a:endParaRPr lang="en-IE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We assess that the Roadmap of reforms to PRSI is progressive, impacts men more than women, concentrates losses among those aged 25-54 &amp; slightly increases AROP rates.</a:t>
            </a:r>
          </a:p>
        </p:txBody>
      </p:sp>
    </p:spTree>
    <p:extLst>
      <p:ext uri="{BB962C8B-B14F-4D97-AF65-F5344CB8AC3E}">
        <p14:creationId xmlns:p14="http://schemas.microsoft.com/office/powerpoint/2010/main" val="2205794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EF2459-EA58-5C5B-6E33-315A1E0BD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3CE5AA-1C87-BA01-1951-F37960078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1408B-C902-FC25-A623-EC8773E4EC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dirty="0"/>
              <a:t>Discussion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331C5A-92AE-FA7D-6070-CF1AFF74BEE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The Roadmap may also reduce work incentives, especially among low-income households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Revenue gains increase from €209m p.a. in 2024 to €1.6bn p.a. in 2028.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Is this enough, is it fair?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80294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2F606F-C723-7D1A-4A39-CB12EA62C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1A2F1A-9508-0534-7301-B61616F45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D6981-BDB3-0FB0-C648-3841AD4BB6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dirty="0"/>
              <a:t>Discussion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AF9DFA-4DFC-79F6-DC3E-FD11F668807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IE" dirty="0"/>
              <a:t>SIF projected to be in deficit by 2035 (€0.4bn p.a.), deficit expected to grow exponentially (€3.5bn p.a. in 2040, €32.2bn p.a. by 2077)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In short-medium term, these reforms may be enough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In long-term, more reform likely to be needed &amp; fairness of levying on same population must be considered.</a:t>
            </a:r>
          </a:p>
        </p:txBody>
      </p:sp>
    </p:spTree>
    <p:extLst>
      <p:ext uri="{BB962C8B-B14F-4D97-AF65-F5344CB8AC3E}">
        <p14:creationId xmlns:p14="http://schemas.microsoft.com/office/powerpoint/2010/main" val="2874769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D28473-F11C-AB05-050A-BBD13BAC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E189AA-218E-55BD-9A0F-6F3BE9222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2528C-D025-7615-FDA0-4FD3A24B54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dirty="0"/>
              <a:t>Discussion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330825-0B71-5022-E824-FAA1123404C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IE" dirty="0"/>
              <a:t>Other possibilities suggested by </a:t>
            </a:r>
            <a:r>
              <a:rPr lang="en-IE" dirty="0" err="1"/>
              <a:t>CoTW</a:t>
            </a:r>
            <a:r>
              <a:rPr lang="en-IE" dirty="0"/>
              <a:t>, CoP: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Levying PRSI on those aged 66 and over,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Equalising the treatment of employee and self-employed income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Putting the State Pension age back on the table</a:t>
            </a:r>
          </a:p>
        </p:txBody>
      </p:sp>
    </p:spTree>
    <p:extLst>
      <p:ext uri="{BB962C8B-B14F-4D97-AF65-F5344CB8AC3E}">
        <p14:creationId xmlns:p14="http://schemas.microsoft.com/office/powerpoint/2010/main" val="397471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728165-774A-6DDA-DE4D-3791C397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A58D51-20E6-3A94-5D0B-D251B797F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7A791-AFB0-D36C-8BFA-9EAB20C1A8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dirty="0"/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1D63D3-87D1-FEAE-A4B2-A26C764DB5F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Sustainability of State Pension system at risk due to population ageing</a:t>
            </a:r>
          </a:p>
          <a:p>
            <a:pPr marL="857250" lvl="2" indent="-457200"/>
            <a:r>
              <a:rPr lang="en-IE" sz="2800" dirty="0"/>
              <a:t>Funded on a Pay-As-You-Go basis</a:t>
            </a:r>
          </a:p>
          <a:p>
            <a:pPr marL="857250" lvl="2" indent="-457200"/>
            <a:r>
              <a:rPr lang="en-IE" sz="2800" dirty="0"/>
              <a:t>Ratio of working-age to pension-age people will decrease from 5 in 1991, to 3.5 in 2031 and 2.3 in 2051 (CSO)</a:t>
            </a:r>
          </a:p>
          <a:p>
            <a:pPr lvl="1" indent="0">
              <a:buNone/>
            </a:pPr>
            <a:endParaRPr lang="en-IE" dirty="0"/>
          </a:p>
          <a:p>
            <a:pPr marL="457200" lvl="1" indent="-457200"/>
            <a:r>
              <a:rPr lang="en-IE" sz="3200" dirty="0"/>
              <a:t>Potential policy solutions include </a:t>
            </a:r>
          </a:p>
          <a:p>
            <a:pPr marL="857250" lvl="2" indent="-457200"/>
            <a:r>
              <a:rPr lang="en-IE" sz="2800" dirty="0"/>
              <a:t>Increasing the State Pension age</a:t>
            </a:r>
          </a:p>
          <a:p>
            <a:pPr marL="857250" lvl="2" indent="-457200"/>
            <a:r>
              <a:rPr lang="en-IE" sz="2800" dirty="0"/>
              <a:t>Reducing State Pension payments </a:t>
            </a:r>
          </a:p>
          <a:p>
            <a:pPr marL="857250" lvl="2" indent="-457200"/>
            <a:r>
              <a:rPr lang="en-IE" sz="2800" dirty="0"/>
              <a:t>Increasing Pay Related Social Insurance (PRSI) contributions and/or </a:t>
            </a:r>
          </a:p>
          <a:p>
            <a:pPr marL="857250" lvl="2" indent="-457200"/>
            <a:r>
              <a:rPr lang="en-IE" sz="2800" dirty="0"/>
              <a:t>Transfers to the Social Insurance Fund (SIF) from the Exchequer</a:t>
            </a:r>
          </a:p>
        </p:txBody>
      </p:sp>
    </p:spTree>
    <p:extLst>
      <p:ext uri="{BB962C8B-B14F-4D97-AF65-F5344CB8AC3E}">
        <p14:creationId xmlns:p14="http://schemas.microsoft.com/office/powerpoint/2010/main" val="390287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972657-78D0-EBE5-50A6-C794B181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B1C8B8-AAAE-BBB6-9CE6-9C0F7B88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7A4F8-43DF-F67C-86FD-F205460756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dirty="0"/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9E80AB-50ED-A835-0A3F-12A9FD5132B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/>
              <a:t>Government has committed to a Roadmap of Increases to PRSI, which will occur between 2024 and 2028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/>
              <a:t>Further review planned for 2028 after next Actuarial Review of the SIF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7259A6CC-0330-4A4B-CC85-21C2AF5DDB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23910"/>
              </p:ext>
            </p:extLst>
          </p:nvPr>
        </p:nvGraphicFramePr>
        <p:xfrm>
          <a:off x="664407" y="3505644"/>
          <a:ext cx="7719935" cy="214426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769533">
                  <a:extLst>
                    <a:ext uri="{9D8B030D-6E8A-4147-A177-3AD203B41FA5}">
                      <a16:colId xmlns:a16="http://schemas.microsoft.com/office/drawing/2014/main" val="2549262840"/>
                    </a:ext>
                  </a:extLst>
                </a:gridCol>
                <a:gridCol w="824641">
                  <a:extLst>
                    <a:ext uri="{9D8B030D-6E8A-4147-A177-3AD203B41FA5}">
                      <a16:colId xmlns:a16="http://schemas.microsoft.com/office/drawing/2014/main" val="383096202"/>
                    </a:ext>
                  </a:extLst>
                </a:gridCol>
                <a:gridCol w="825493">
                  <a:extLst>
                    <a:ext uri="{9D8B030D-6E8A-4147-A177-3AD203B41FA5}">
                      <a16:colId xmlns:a16="http://schemas.microsoft.com/office/drawing/2014/main" val="584432359"/>
                    </a:ext>
                  </a:extLst>
                </a:gridCol>
                <a:gridCol w="824641">
                  <a:extLst>
                    <a:ext uri="{9D8B030D-6E8A-4147-A177-3AD203B41FA5}">
                      <a16:colId xmlns:a16="http://schemas.microsoft.com/office/drawing/2014/main" val="472042362"/>
                    </a:ext>
                  </a:extLst>
                </a:gridCol>
                <a:gridCol w="825493">
                  <a:extLst>
                    <a:ext uri="{9D8B030D-6E8A-4147-A177-3AD203B41FA5}">
                      <a16:colId xmlns:a16="http://schemas.microsoft.com/office/drawing/2014/main" val="4203290436"/>
                    </a:ext>
                  </a:extLst>
                </a:gridCol>
                <a:gridCol w="824641">
                  <a:extLst>
                    <a:ext uri="{9D8B030D-6E8A-4147-A177-3AD203B41FA5}">
                      <a16:colId xmlns:a16="http://schemas.microsoft.com/office/drawing/2014/main" val="3595221741"/>
                    </a:ext>
                  </a:extLst>
                </a:gridCol>
                <a:gridCol w="825493">
                  <a:extLst>
                    <a:ext uri="{9D8B030D-6E8A-4147-A177-3AD203B41FA5}">
                      <a16:colId xmlns:a16="http://schemas.microsoft.com/office/drawing/2014/main" val="2760180843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</a:rPr>
                        <a:t>2025</a:t>
                      </a: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2026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2027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2028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5137828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</a:rPr>
                        <a:t>Employer PRSI – Class A: Lower rate</a:t>
                      </a: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8.8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8.9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9.15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9.3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9.5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626303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</a:rPr>
                        <a:t>Employer PRSI – Class A: Higher rate</a:t>
                      </a: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</a:rPr>
                        <a:t>11.05</a:t>
                      </a: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11.15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11.25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11.4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11.55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11.75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959834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</a:rPr>
                        <a:t>Employer PRSI – Class J</a:t>
                      </a: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0.5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</a:rPr>
                        <a:t>0.6</a:t>
                      </a: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</a:rPr>
                        <a:t>0.7</a:t>
                      </a: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</a:rPr>
                        <a:t>0.85</a:t>
                      </a: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1.2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310689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</a:rPr>
                        <a:t>Employee PRSI – Class A</a:t>
                      </a: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4.1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</a:rPr>
                        <a:t>4.2</a:t>
                      </a: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4.35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</a:rPr>
                        <a:t>4.5</a:t>
                      </a: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4.7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384003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</a:rPr>
                        <a:t>Self-employed – Class S</a:t>
                      </a: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4.1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>
                          <a:solidFill>
                            <a:schemeClr val="tx1"/>
                          </a:solidFill>
                          <a:effectLst/>
                        </a:rPr>
                        <a:t>4.2</a:t>
                      </a:r>
                      <a:endParaRPr lang="en-I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</a:rPr>
                        <a:t>4.35</a:t>
                      </a: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</a:rPr>
                        <a:t>4.5</a:t>
                      </a: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755" algn="dec"/>
                        </a:tabLs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</a:rPr>
                        <a:t>4.7</a:t>
                      </a: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8050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87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0EFF3B-3881-A70D-2865-1C355FB19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A9F012-DD11-9BD2-093A-A29C5980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54D1F7-5DA6-86BB-A6DD-03C6D5091D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dirty="0"/>
              <a:t>This research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4BE54-76C1-4A8C-88ED-F315BA86B41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Evaluate the effect of the proposed PRSI reforms over the next four years</a:t>
            </a:r>
          </a:p>
          <a:p>
            <a:pPr marL="1200150" lvl="1" indent="-457200"/>
            <a:r>
              <a:rPr lang="en-IE" dirty="0"/>
              <a:t>Revenue raised</a:t>
            </a:r>
          </a:p>
          <a:p>
            <a:pPr marL="1200150" lvl="1" indent="-457200"/>
            <a:r>
              <a:rPr lang="en-IE" dirty="0"/>
              <a:t>Distributional impact (income quintile, gender, age)</a:t>
            </a:r>
          </a:p>
          <a:p>
            <a:pPr marL="1200150" lvl="1" indent="-457200"/>
            <a:r>
              <a:rPr lang="en-IE" dirty="0"/>
              <a:t>Poverty impact</a:t>
            </a:r>
          </a:p>
          <a:p>
            <a:pPr marL="1200150" lvl="1" indent="-457200"/>
            <a:r>
              <a:rPr lang="en-IE" dirty="0"/>
              <a:t>Impact on work incentives</a:t>
            </a:r>
          </a:p>
          <a:p>
            <a:pPr marL="1200150" lvl="1" indent="-457200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6584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8761D5-6141-342D-9915-1EF1239E9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BFE104-7F83-917A-BFDE-B32E2CFE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2011A-85B5-5183-8448-DE625D2AFF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dirty="0"/>
              <a:t>Methodology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71ACF4-5741-BE12-ED92-108AA974A33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SWITCH v7.1 models the 2024 tax-benefit system </a:t>
            </a:r>
          </a:p>
          <a:p>
            <a:pPr marL="857250" lvl="2" indent="-457200"/>
            <a:r>
              <a:rPr lang="en-IE" sz="2800" dirty="0"/>
              <a:t>Including employee (class A), employer (class A and J) and self-employed (class S) PRSI</a:t>
            </a:r>
          </a:p>
          <a:p>
            <a:pPr marL="857250" lvl="2" indent="-457200"/>
            <a:r>
              <a:rPr lang="en-IE" sz="2800" dirty="0"/>
              <a:t>Linked to 2019 SILC data with incomes uprated to 2024 levels</a:t>
            </a:r>
          </a:p>
          <a:p>
            <a:pPr marL="457200" lvl="1" indent="-457200"/>
            <a:r>
              <a:rPr lang="en-IE" sz="3200" dirty="0"/>
              <a:t>Two assumptions for employer PRSI increase</a:t>
            </a:r>
          </a:p>
          <a:p>
            <a:pPr marL="857250" lvl="2" indent="-457200"/>
            <a:r>
              <a:rPr lang="en-IE" sz="2800" dirty="0"/>
              <a:t>Not passed on or </a:t>
            </a:r>
          </a:p>
          <a:p>
            <a:pPr marL="857250" lvl="2" indent="-457200"/>
            <a:r>
              <a:rPr lang="en-IE" sz="2800" dirty="0"/>
              <a:t>Fully passed on to employees</a:t>
            </a:r>
          </a:p>
          <a:p>
            <a:pPr marL="1200150" lvl="1" indent="-457200"/>
            <a:endParaRPr lang="en-IE" dirty="0"/>
          </a:p>
          <a:p>
            <a:pPr marL="1200150" lvl="1" indent="-457200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12317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C73369-0BAD-90CB-31E3-5EF9D55F9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C71598-4DBB-DE4C-6705-576F962B9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FF227-E06B-9685-CE51-6F0784A1DE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dirty="0"/>
              <a:t>Methodology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C4F0BC-D997-55E4-4115-668631963B3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Each reform modelled as in place for full calendar year (rather than October start)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Compared to indexed 2024 baseline.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Assumption of no behavioural responses to proposed reforms</a:t>
            </a:r>
          </a:p>
        </p:txBody>
      </p:sp>
    </p:spTree>
    <p:extLst>
      <p:ext uri="{BB962C8B-B14F-4D97-AF65-F5344CB8AC3E}">
        <p14:creationId xmlns:p14="http://schemas.microsoft.com/office/powerpoint/2010/main" val="172594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9E7C24-117F-3103-4338-25D1CCA7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30D738-0C98-97A6-129F-F4292B3DA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CD46F-C4B0-FD96-B82D-059DA87FAB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IE" sz="2800" dirty="0"/>
              <a:t>Reforms will raise an additional €1.6bn p.a. by 2028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13B4962-0BB4-B022-F16B-ECEBBF4F8B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821317"/>
              </p:ext>
            </p:extLst>
          </p:nvPr>
        </p:nvGraphicFramePr>
        <p:xfrm>
          <a:off x="457199" y="2577947"/>
          <a:ext cx="8229602" cy="197967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375942">
                  <a:extLst>
                    <a:ext uri="{9D8B030D-6E8A-4147-A177-3AD203B41FA5}">
                      <a16:colId xmlns:a16="http://schemas.microsoft.com/office/drawing/2014/main" val="188735449"/>
                    </a:ext>
                  </a:extLst>
                </a:gridCol>
                <a:gridCol w="1079292">
                  <a:extLst>
                    <a:ext uri="{9D8B030D-6E8A-4147-A177-3AD203B41FA5}">
                      <a16:colId xmlns:a16="http://schemas.microsoft.com/office/drawing/2014/main" val="1955539809"/>
                    </a:ext>
                  </a:extLst>
                </a:gridCol>
                <a:gridCol w="1154242">
                  <a:extLst>
                    <a:ext uri="{9D8B030D-6E8A-4147-A177-3AD203B41FA5}">
                      <a16:colId xmlns:a16="http://schemas.microsoft.com/office/drawing/2014/main" val="627944233"/>
                    </a:ext>
                  </a:extLst>
                </a:gridCol>
                <a:gridCol w="1199214">
                  <a:extLst>
                    <a:ext uri="{9D8B030D-6E8A-4147-A177-3AD203B41FA5}">
                      <a16:colId xmlns:a16="http://schemas.microsoft.com/office/drawing/2014/main" val="1829085539"/>
                    </a:ext>
                  </a:extLst>
                </a:gridCol>
                <a:gridCol w="1274163">
                  <a:extLst>
                    <a:ext uri="{9D8B030D-6E8A-4147-A177-3AD203B41FA5}">
                      <a16:colId xmlns:a16="http://schemas.microsoft.com/office/drawing/2014/main" val="2893755584"/>
                    </a:ext>
                  </a:extLst>
                </a:gridCol>
                <a:gridCol w="1146749">
                  <a:extLst>
                    <a:ext uri="{9D8B030D-6E8A-4147-A177-3AD203B41FA5}">
                      <a16:colId xmlns:a16="http://schemas.microsoft.com/office/drawing/2014/main" val="1484345391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2025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2026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2027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2000">
                          <a:solidFill>
                            <a:schemeClr val="tx1"/>
                          </a:solidFill>
                          <a:effectLst/>
                        </a:rPr>
                        <a:t>2028</a:t>
                      </a:r>
                      <a:endParaRPr lang="en-IE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535007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2000" b="0" dirty="0">
                          <a:solidFill>
                            <a:schemeClr val="tx1"/>
                          </a:solidFill>
                          <a:effectLst/>
                        </a:rPr>
                        <a:t>Employee PRSI</a:t>
                      </a:r>
                      <a:endParaRPr lang="en-IE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196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350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510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728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57684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2000" b="0" dirty="0">
                          <a:solidFill>
                            <a:schemeClr val="tx1"/>
                          </a:solidFill>
                          <a:effectLst/>
                        </a:rPr>
                        <a:t>Self-employed PRSI</a:t>
                      </a:r>
                      <a:endParaRPr lang="en-IE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114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9574719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2000" b="0" dirty="0">
                          <a:solidFill>
                            <a:schemeClr val="tx1"/>
                          </a:solidFill>
                          <a:effectLst/>
                        </a:rPr>
                        <a:t>Employer PRSI</a:t>
                      </a:r>
                      <a:endParaRPr lang="en-IE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204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364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530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757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865211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2000" b="0" dirty="0">
                          <a:solidFill>
                            <a:schemeClr val="tx1"/>
                          </a:solidFill>
                          <a:effectLst/>
                        </a:rPr>
                        <a:t>Welfare</a:t>
                      </a:r>
                      <a:endParaRPr lang="en-IE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-3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-7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-15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965077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Net Revenue</a:t>
                      </a:r>
                      <a:endParaRPr lang="en-I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b="1" dirty="0">
                          <a:solidFill>
                            <a:schemeClr val="tx1"/>
                          </a:solidFill>
                          <a:effectLst/>
                        </a:rPr>
                        <a:t>209</a:t>
                      </a:r>
                      <a:endParaRPr lang="en-I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b="1" dirty="0">
                          <a:solidFill>
                            <a:schemeClr val="tx1"/>
                          </a:solidFill>
                          <a:effectLst/>
                        </a:rPr>
                        <a:t>428</a:t>
                      </a:r>
                      <a:endParaRPr lang="en-I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b="1" dirty="0">
                          <a:solidFill>
                            <a:schemeClr val="tx1"/>
                          </a:solidFill>
                          <a:effectLst/>
                        </a:rPr>
                        <a:t>762</a:t>
                      </a:r>
                      <a:endParaRPr lang="en-I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b="1" dirty="0">
                          <a:solidFill>
                            <a:schemeClr val="tx1"/>
                          </a:solidFill>
                          <a:effectLst/>
                        </a:rPr>
                        <a:t>1,110</a:t>
                      </a:r>
                      <a:endParaRPr lang="en-I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81635" algn="dec"/>
                        </a:tabLst>
                      </a:pPr>
                      <a:r>
                        <a:rPr lang="en-IE" sz="2000" b="1" dirty="0">
                          <a:solidFill>
                            <a:schemeClr val="tx1"/>
                          </a:solidFill>
                          <a:effectLst/>
                        </a:rPr>
                        <a:t>1,583</a:t>
                      </a:r>
                      <a:endParaRPr lang="en-I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9365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38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41A639-03F4-B785-48C6-02A8C89CC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495EE0-CAD5-5836-BCEC-6D2A72561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BC570B-E76F-A4BB-835A-6ECC142924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dirty="0"/>
              <a:t>Reforms are progressive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85712283"/>
              </p:ext>
            </p:extLst>
          </p:nvPr>
        </p:nvGraphicFramePr>
        <p:xfrm>
          <a:off x="223838" y="1208088"/>
          <a:ext cx="8601075" cy="489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125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FEEE60-CA13-FFD1-A6C7-5B6F5BAB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4E2F38-8674-2D26-BC62-51B471CCC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F9DCA-BA26-C780-39E5-08EB11C305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IE" sz="2800" dirty="0"/>
              <a:t>Household losses are larger if employers pass on PRSI increases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101393194"/>
              </p:ext>
            </p:extLst>
          </p:nvPr>
        </p:nvGraphicFramePr>
        <p:xfrm>
          <a:off x="223838" y="1304144"/>
          <a:ext cx="8601075" cy="4795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87910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73F1274D3F99409BFF270AF77F8165" ma:contentTypeVersion="16" ma:contentTypeDescription="Create a new document." ma:contentTypeScope="" ma:versionID="08d7b4ec6da71236bab3af4c45143505">
  <xsd:schema xmlns:xsd="http://www.w3.org/2001/XMLSchema" xmlns:xs="http://www.w3.org/2001/XMLSchema" xmlns:p="http://schemas.microsoft.com/office/2006/metadata/properties" xmlns:ns2="ee2953d7-4f2a-4833-9366-083de7f6d20f" xmlns:ns3="3d7ca690-77fb-4dc2-9dbc-59304150e79d" targetNamespace="http://schemas.microsoft.com/office/2006/metadata/properties" ma:root="true" ma:fieldsID="7e39cbb356f2045f18a3181139d0b52b" ns2:_="" ns3:_="">
    <xsd:import namespace="ee2953d7-4f2a-4833-9366-083de7f6d20f"/>
    <xsd:import namespace="3d7ca690-77fb-4dc2-9dbc-59304150e7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2953d7-4f2a-4833-9366-083de7f6d2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438c398-5d14-466e-9d31-5a661b18a3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ca690-77fb-4dc2-9dbc-59304150e79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bfc09954-6486-42f4-b15c-81922f430c3b}" ma:internalName="TaxCatchAll" ma:showField="CatchAllData" ma:web="3d7ca690-77fb-4dc2-9dbc-59304150e7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7ca690-77fb-4dc2-9dbc-59304150e79d" xsi:nil="true"/>
    <lcf76f155ced4ddcb4097134ff3c332f xmlns="ee2953d7-4f2a-4833-9366-083de7f6d20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9F6B13E-3E26-4A96-9EC6-D31E75EB58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BDCCAA-CD53-46B3-B9E1-19CD5E680C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2953d7-4f2a-4833-9366-083de7f6d20f"/>
    <ds:schemaRef ds:uri="3d7ca690-77fb-4dc2-9dbc-59304150e7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B6B2EE-D2DE-44BA-815F-39D5BAB10B6F}">
  <ds:schemaRefs>
    <ds:schemaRef ds:uri="http://schemas.microsoft.com/office/2006/metadata/properties"/>
    <ds:schemaRef ds:uri="http://schemas.microsoft.com/office/infopath/2007/PartnerControls"/>
    <ds:schemaRef ds:uri="3d7ca690-77fb-4dc2-9dbc-59304150e79d"/>
    <ds:schemaRef ds:uri="ee2953d7-4f2a-4833-9366-083de7f6d20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</TotalTime>
  <Words>801</Words>
  <Application>Microsoft Office PowerPoint</Application>
  <PresentationFormat>On-screen Show (4:3)</PresentationFormat>
  <Paragraphs>240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Gallagher</dc:creator>
  <cp:lastModifiedBy>Karina Doorley</cp:lastModifiedBy>
  <cp:revision>88</cp:revision>
  <dcterms:created xsi:type="dcterms:W3CDTF">2017-07-06T20:46:34Z</dcterms:created>
  <dcterms:modified xsi:type="dcterms:W3CDTF">2024-06-12T09:38:20Z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0x0101008D73F1274D3F99409BFF270AF77F8165</vt:lpwstr>
  </property>
  <property fmtid="{D5CDD505-2E9C-101B-9397-08002B2CF9AE}" pid="3" name="MediaServiceImageTags">
    <vt:lpwstr/>
  </property>
</Properties>
</file>