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30"/>
  </p:notesMasterIdLst>
  <p:sldIdLst>
    <p:sldId id="256" r:id="rId5"/>
    <p:sldId id="259" r:id="rId6"/>
    <p:sldId id="271" r:id="rId7"/>
    <p:sldId id="272" r:id="rId8"/>
    <p:sldId id="276" r:id="rId9"/>
    <p:sldId id="273" r:id="rId10"/>
    <p:sldId id="296" r:id="rId11"/>
    <p:sldId id="274" r:id="rId12"/>
    <p:sldId id="278" r:id="rId13"/>
    <p:sldId id="297" r:id="rId14"/>
    <p:sldId id="277" r:id="rId15"/>
    <p:sldId id="279" r:id="rId16"/>
    <p:sldId id="280" r:id="rId17"/>
    <p:sldId id="281" r:id="rId18"/>
    <p:sldId id="303" r:id="rId19"/>
    <p:sldId id="288" r:id="rId20"/>
    <p:sldId id="298" r:id="rId21"/>
    <p:sldId id="282" r:id="rId22"/>
    <p:sldId id="299" r:id="rId23"/>
    <p:sldId id="283" r:id="rId24"/>
    <p:sldId id="300" r:id="rId25"/>
    <p:sldId id="301" r:id="rId26"/>
    <p:sldId id="284" r:id="rId27"/>
    <p:sldId id="302" r:id="rId28"/>
    <p:sldId id="270" r:id="rId29"/>
  </p:sldIdLst>
  <p:sldSz cx="18288000" cy="10287000"/>
  <p:notesSz cx="6858000" cy="9144000"/>
  <p:embeddedFontLst>
    <p:embeddedFont>
      <p:font typeface="Calibri (MS)" panose="020B0604020202020204" charset="0"/>
      <p:regular r:id="rId31"/>
    </p:embeddedFont>
    <p:embeddedFont>
      <p:font typeface="Calibri (MS) Bold" panose="020B0604020202020204" charset="0"/>
      <p:regular r:id="rId32"/>
    </p:embeddedFont>
    <p:embeddedFont>
      <p:font typeface="Calibri (MS) Light" panose="020B0604020202020204" charset="0"/>
      <p:regular r:id="rId33"/>
    </p:embeddedFont>
    <p:embeddedFont>
      <p:font typeface="Merriweather 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45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Draft%20report\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Launch\Char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Draft%20report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Draft%20report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Draft%20report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venus.esri.esri.ie\research\_DCYA_GUI_RP_2020\Bullying\Draft%20report\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'9 years'!$D$3</c:f>
              <c:strCache>
                <c:ptCount val="1"/>
                <c:pt idx="0">
                  <c:v>Boy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 years'!$C$4:$C$7</c:f>
              <c:strCache>
                <c:ptCount val="4"/>
                <c:pt idx="0">
                  <c:v>Being called names</c:v>
                </c:pt>
                <c:pt idx="1">
                  <c:v>Being excluded</c:v>
                </c:pt>
                <c:pt idx="2">
                  <c:v>Being pushed</c:v>
                </c:pt>
                <c:pt idx="3">
                  <c:v>Any bullying</c:v>
                </c:pt>
              </c:strCache>
            </c:strRef>
          </c:cat>
          <c:val>
            <c:numRef>
              <c:f>'9 years'!$D$4:$D$7</c:f>
              <c:numCache>
                <c:formatCode>General</c:formatCode>
                <c:ptCount val="4"/>
                <c:pt idx="0">
                  <c:v>24</c:v>
                </c:pt>
                <c:pt idx="1">
                  <c:v>19.2</c:v>
                </c:pt>
                <c:pt idx="2">
                  <c:v>21.9</c:v>
                </c:pt>
                <c:pt idx="3">
                  <c:v>41.6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A-4D97-B4FD-E8A29B7C7212}"/>
            </c:ext>
          </c:extLst>
        </c:ser>
        <c:ser>
          <c:idx val="1"/>
          <c:order val="1"/>
          <c:tx>
            <c:strRef>
              <c:f>'9 years'!$E$3</c:f>
              <c:strCache>
                <c:ptCount val="1"/>
                <c:pt idx="0">
                  <c:v>Girl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 years'!$C$4:$C$7</c:f>
              <c:strCache>
                <c:ptCount val="4"/>
                <c:pt idx="0">
                  <c:v>Being called names</c:v>
                </c:pt>
                <c:pt idx="1">
                  <c:v>Being excluded</c:v>
                </c:pt>
                <c:pt idx="2">
                  <c:v>Being pushed</c:v>
                </c:pt>
                <c:pt idx="3">
                  <c:v>Any bullying</c:v>
                </c:pt>
              </c:strCache>
            </c:strRef>
          </c:cat>
          <c:val>
            <c:numRef>
              <c:f>'9 years'!$E$4:$E$7</c:f>
              <c:numCache>
                <c:formatCode>General</c:formatCode>
                <c:ptCount val="4"/>
                <c:pt idx="0">
                  <c:v>20.3</c:v>
                </c:pt>
                <c:pt idx="1">
                  <c:v>24.8</c:v>
                </c:pt>
                <c:pt idx="2">
                  <c:v>12.3</c:v>
                </c:pt>
                <c:pt idx="3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A-4D97-B4FD-E8A29B7C7212}"/>
            </c:ext>
          </c:extLst>
        </c:ser>
        <c:ser>
          <c:idx val="2"/>
          <c:order val="2"/>
          <c:tx>
            <c:strRef>
              <c:f>'9 years'!$F$3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 years'!$C$4:$C$7</c:f>
              <c:strCache>
                <c:ptCount val="4"/>
                <c:pt idx="0">
                  <c:v>Being called names</c:v>
                </c:pt>
                <c:pt idx="1">
                  <c:v>Being excluded</c:v>
                </c:pt>
                <c:pt idx="2">
                  <c:v>Being pushed</c:v>
                </c:pt>
                <c:pt idx="3">
                  <c:v>Any bullying</c:v>
                </c:pt>
              </c:strCache>
            </c:strRef>
          </c:cat>
          <c:val>
            <c:numRef>
              <c:f>'9 years'!$F$4:$F$7</c:f>
              <c:numCache>
                <c:formatCode>General</c:formatCode>
                <c:ptCount val="4"/>
                <c:pt idx="0">
                  <c:v>22.2</c:v>
                </c:pt>
                <c:pt idx="1">
                  <c:v>21.9</c:v>
                </c:pt>
                <c:pt idx="2">
                  <c:v>17.3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5A-4D97-B4FD-E8A29B7C72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8696288"/>
        <c:axId val="1918692928"/>
      </c:barChart>
      <c:catAx>
        <c:axId val="19186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92928"/>
        <c:crosses val="autoZero"/>
        <c:auto val="1"/>
        <c:lblAlgn val="ctr"/>
        <c:lblOffset val="100"/>
        <c:noMultiLvlLbl val="0"/>
      </c:catAx>
      <c:valAx>
        <c:axId val="1918692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E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869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80917963989357"/>
          <c:y val="0.90993917868749274"/>
          <c:w val="0.70613848235323207"/>
          <c:h val="7.374760760940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Once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Sheet1!$D$4:$M$4</c:f>
              <c:strCache>
                <c:ptCount val="10"/>
                <c:pt idx="0">
                  <c:v>Hit</c:v>
                </c:pt>
                <c:pt idx="1">
                  <c:v>Pushed</c:v>
                </c:pt>
                <c:pt idx="2">
                  <c:v>Threatened</c:v>
                </c:pt>
                <c:pt idx="3">
                  <c:v>Property damaged</c:v>
                </c:pt>
                <c:pt idx="4">
                  <c:v>Called names</c:v>
                </c:pt>
                <c:pt idx="5">
                  <c:v>Excluded</c:v>
                </c:pt>
                <c:pt idx="6">
                  <c:v>Gossiped about</c:v>
                </c:pt>
                <c:pt idx="7">
                  <c:v>By text</c:v>
                </c:pt>
                <c:pt idx="8">
                  <c:v>Online</c:v>
                </c:pt>
                <c:pt idx="9">
                  <c:v>Photos circulated</c:v>
                </c:pt>
              </c:strCache>
            </c:strRef>
          </c:cat>
          <c:val>
            <c:numRef>
              <c:f>Sheet1!$D$5:$M$5</c:f>
              <c:numCache>
                <c:formatCode>General</c:formatCode>
                <c:ptCount val="10"/>
                <c:pt idx="0">
                  <c:v>12.2</c:v>
                </c:pt>
                <c:pt idx="1">
                  <c:v>15.1</c:v>
                </c:pt>
                <c:pt idx="2">
                  <c:v>6.3</c:v>
                </c:pt>
                <c:pt idx="3">
                  <c:v>12.4</c:v>
                </c:pt>
                <c:pt idx="4">
                  <c:v>12.5</c:v>
                </c:pt>
                <c:pt idx="5">
                  <c:v>17.399999999999999</c:v>
                </c:pt>
                <c:pt idx="6">
                  <c:v>12.5</c:v>
                </c:pt>
                <c:pt idx="7">
                  <c:v>7.7</c:v>
                </c:pt>
                <c:pt idx="8">
                  <c:v>6.1</c:v>
                </c:pt>
                <c:pt idx="9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6-41DF-B8E5-1654314BE2DF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Twice or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Sheet1!$D$4:$M$4</c:f>
              <c:strCache>
                <c:ptCount val="10"/>
                <c:pt idx="0">
                  <c:v>Hit</c:v>
                </c:pt>
                <c:pt idx="1">
                  <c:v>Pushed</c:v>
                </c:pt>
                <c:pt idx="2">
                  <c:v>Threatened</c:v>
                </c:pt>
                <c:pt idx="3">
                  <c:v>Property damaged</c:v>
                </c:pt>
                <c:pt idx="4">
                  <c:v>Called names</c:v>
                </c:pt>
                <c:pt idx="5">
                  <c:v>Excluded</c:v>
                </c:pt>
                <c:pt idx="6">
                  <c:v>Gossiped about</c:v>
                </c:pt>
                <c:pt idx="7">
                  <c:v>By text</c:v>
                </c:pt>
                <c:pt idx="8">
                  <c:v>Online</c:v>
                </c:pt>
                <c:pt idx="9">
                  <c:v>Photos circulated</c:v>
                </c:pt>
              </c:strCache>
            </c:strRef>
          </c:cat>
          <c:val>
            <c:numRef>
              <c:f>Sheet1!$D$6:$M$6</c:f>
              <c:numCache>
                <c:formatCode>General</c:formatCode>
                <c:ptCount val="10"/>
                <c:pt idx="0">
                  <c:v>11.4</c:v>
                </c:pt>
                <c:pt idx="1">
                  <c:v>14.9</c:v>
                </c:pt>
                <c:pt idx="2">
                  <c:v>3.7</c:v>
                </c:pt>
                <c:pt idx="3">
                  <c:v>5.6</c:v>
                </c:pt>
                <c:pt idx="4">
                  <c:v>19.8</c:v>
                </c:pt>
                <c:pt idx="5">
                  <c:v>16.899999999999999</c:v>
                </c:pt>
                <c:pt idx="6">
                  <c:v>9</c:v>
                </c:pt>
                <c:pt idx="7">
                  <c:v>7.1</c:v>
                </c:pt>
                <c:pt idx="8">
                  <c:v>2.8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66-41DF-B8E5-1654314BE2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856416"/>
        <c:axId val="127856896"/>
      </c:barChart>
      <c:catAx>
        <c:axId val="12785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56896"/>
        <c:crosses val="autoZero"/>
        <c:auto val="1"/>
        <c:lblAlgn val="ctr"/>
        <c:lblOffset val="100"/>
        <c:noMultiLvlLbl val="0"/>
      </c:catAx>
      <c:valAx>
        <c:axId val="1278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85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Harm!$C$3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Harm!$D$2:$F$2</c:f>
              <c:strCache>
                <c:ptCount val="3"/>
                <c:pt idx="0">
                  <c:v>Afraid</c:v>
                </c:pt>
                <c:pt idx="1">
                  <c:v>Angry</c:v>
                </c:pt>
                <c:pt idx="2">
                  <c:v>Upset</c:v>
                </c:pt>
              </c:strCache>
            </c:strRef>
          </c:cat>
          <c:val>
            <c:numRef>
              <c:f>Harm!$D$3:$F$3</c:f>
              <c:numCache>
                <c:formatCode>General</c:formatCode>
                <c:ptCount val="3"/>
                <c:pt idx="0">
                  <c:v>75.400000000000006</c:v>
                </c:pt>
                <c:pt idx="1">
                  <c:v>35.6</c:v>
                </c:pt>
                <c:pt idx="2">
                  <c:v>37.1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8-4321-986F-8B795F4E846E}"/>
            </c:ext>
          </c:extLst>
        </c:ser>
        <c:ser>
          <c:idx val="1"/>
          <c:order val="1"/>
          <c:tx>
            <c:strRef>
              <c:f>Harm!$C$4</c:f>
              <c:strCache>
                <c:ptCount val="1"/>
                <c:pt idx="0">
                  <c:v>A little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Harm!$D$2:$F$2</c:f>
              <c:strCache>
                <c:ptCount val="3"/>
                <c:pt idx="0">
                  <c:v>Afraid</c:v>
                </c:pt>
                <c:pt idx="1">
                  <c:v>Angry</c:v>
                </c:pt>
                <c:pt idx="2">
                  <c:v>Upset</c:v>
                </c:pt>
              </c:strCache>
            </c:strRef>
          </c:cat>
          <c:val>
            <c:numRef>
              <c:f>Harm!$D$4:$F$4</c:f>
              <c:numCache>
                <c:formatCode>General</c:formatCode>
                <c:ptCount val="3"/>
                <c:pt idx="0">
                  <c:v>22</c:v>
                </c:pt>
                <c:pt idx="1">
                  <c:v>44.4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8-4321-986F-8B795F4E846E}"/>
            </c:ext>
          </c:extLst>
        </c:ser>
        <c:ser>
          <c:idx val="2"/>
          <c:order val="2"/>
          <c:tx>
            <c:strRef>
              <c:f>Harm!$C$5</c:f>
              <c:strCache>
                <c:ptCount val="1"/>
                <c:pt idx="0">
                  <c:v>A lot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542844324809332"/>
                  <c:y val="2.868852459016393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506505159264247E-2"/>
                      <c:h val="0.119692784303601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F48-4321-986F-8B795F4E84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Harm!$D$2:$F$2</c:f>
              <c:strCache>
                <c:ptCount val="3"/>
                <c:pt idx="0">
                  <c:v>Afraid</c:v>
                </c:pt>
                <c:pt idx="1">
                  <c:v>Angry</c:v>
                </c:pt>
                <c:pt idx="2">
                  <c:v>Upset</c:v>
                </c:pt>
              </c:strCache>
            </c:strRef>
          </c:cat>
          <c:val>
            <c:numRef>
              <c:f>Harm!$D$5:$F$5</c:f>
              <c:numCache>
                <c:formatCode>General</c:formatCode>
                <c:ptCount val="3"/>
                <c:pt idx="0">
                  <c:v>2.6</c:v>
                </c:pt>
                <c:pt idx="1">
                  <c:v>20.3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8-4321-986F-8B795F4E84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9410271"/>
        <c:axId val="2001496287"/>
      </c:barChart>
      <c:catAx>
        <c:axId val="1319410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496287"/>
        <c:crosses val="autoZero"/>
        <c:auto val="1"/>
        <c:lblAlgn val="ctr"/>
        <c:lblOffset val="100"/>
        <c:noMultiLvlLbl val="0"/>
      </c:catAx>
      <c:valAx>
        <c:axId val="2001496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410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9026963823331"/>
          <c:y val="0.91494396337804906"/>
          <c:w val="0.61411547143417311"/>
          <c:h val="8.5056036621950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Harm!$C$37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Harm!$D$35:$I$36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Afraid</c:v>
                  </c:pt>
                  <c:pt idx="2">
                    <c:v>Angry</c:v>
                  </c:pt>
                  <c:pt idx="4">
                    <c:v>Upset</c:v>
                  </c:pt>
                </c:lvl>
              </c:multiLvlStrCache>
            </c:multiLvlStrRef>
          </c:cat>
          <c:val>
            <c:numRef>
              <c:f>Harm!$D$37:$I$37</c:f>
              <c:numCache>
                <c:formatCode>General</c:formatCode>
                <c:ptCount val="6"/>
                <c:pt idx="0">
                  <c:v>81.7</c:v>
                </c:pt>
                <c:pt idx="1">
                  <c:v>69.5</c:v>
                </c:pt>
                <c:pt idx="2">
                  <c:v>42</c:v>
                </c:pt>
                <c:pt idx="3">
                  <c:v>29.6</c:v>
                </c:pt>
                <c:pt idx="4">
                  <c:v>53</c:v>
                </c:pt>
                <c:pt idx="5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CF6-4076-8ED1-775C47483E6F}"/>
            </c:ext>
          </c:extLst>
        </c:ser>
        <c:ser>
          <c:idx val="1"/>
          <c:order val="1"/>
          <c:tx>
            <c:strRef>
              <c:f>Harm!$C$38</c:f>
              <c:strCache>
                <c:ptCount val="1"/>
                <c:pt idx="0">
                  <c:v>A little/a lot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Harm!$D$35:$I$36</c:f>
              <c:multiLvlStrCache>
                <c:ptCount val="6"/>
                <c:lvl>
                  <c:pt idx="0">
                    <c:v>Male</c:v>
                  </c:pt>
                  <c:pt idx="1">
                    <c:v>Female</c:v>
                  </c:pt>
                  <c:pt idx="2">
                    <c:v>Male</c:v>
                  </c:pt>
                  <c:pt idx="3">
                    <c:v>Female</c:v>
                  </c:pt>
                  <c:pt idx="4">
                    <c:v>Male</c:v>
                  </c:pt>
                  <c:pt idx="5">
                    <c:v>Female</c:v>
                  </c:pt>
                </c:lvl>
                <c:lvl>
                  <c:pt idx="0">
                    <c:v>Afraid</c:v>
                  </c:pt>
                  <c:pt idx="2">
                    <c:v>Angry</c:v>
                  </c:pt>
                  <c:pt idx="4">
                    <c:v>Upset</c:v>
                  </c:pt>
                </c:lvl>
              </c:multiLvlStrCache>
            </c:multiLvlStrRef>
          </c:cat>
          <c:val>
            <c:numRef>
              <c:f>Harm!$D$38:$I$38</c:f>
              <c:numCache>
                <c:formatCode>General</c:formatCode>
                <c:ptCount val="6"/>
                <c:pt idx="0">
                  <c:v>18.3</c:v>
                </c:pt>
                <c:pt idx="1">
                  <c:v>30.5</c:v>
                </c:pt>
                <c:pt idx="2">
                  <c:v>57.900000000000006</c:v>
                </c:pt>
                <c:pt idx="3">
                  <c:v>70.5</c:v>
                </c:pt>
                <c:pt idx="4">
                  <c:v>47</c:v>
                </c:pt>
                <c:pt idx="5">
                  <c:v>77.5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CF6-4076-8ED1-775C47483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4778351"/>
        <c:axId val="1324782191"/>
      </c:barChart>
      <c:catAx>
        <c:axId val="132477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782191"/>
        <c:crosses val="autoZero"/>
        <c:auto val="1"/>
        <c:lblAlgn val="ctr"/>
        <c:lblOffset val="100"/>
        <c:noMultiLvlLbl val="0"/>
      </c:catAx>
      <c:valAx>
        <c:axId val="132478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477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394404452794607"/>
          <c:y val="0.92028691476382296"/>
          <c:w val="0.55189743373231159"/>
          <c:h val="7.9713085236177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Outcomes!$C$4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FD-4074-9AF5-08015CDE1E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D-4074-9AF5-08015CDE1E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FD-4074-9AF5-08015CDE1E5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8FD-4074-9AF5-08015CDE1E5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8FD-4074-9AF5-08015CDE1E5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8FD-4074-9AF5-08015CDE1E5F}"/>
              </c:ext>
            </c:extLst>
          </c:dPt>
          <c:cat>
            <c:multiLvlStrRef>
              <c:f>Outcomes!$D$2:$K$3</c:f>
              <c:multiLvlStrCache>
                <c:ptCount val="8"/>
                <c:lvl>
                  <c:pt idx="0">
                    <c:v>Picked on</c:v>
                  </c:pt>
                  <c:pt idx="1">
                    <c:v>Not picked on</c:v>
                  </c:pt>
                  <c:pt idx="2">
                    <c:v>Bullied</c:v>
                  </c:pt>
                  <c:pt idx="3">
                    <c:v>Not bullied</c:v>
                  </c:pt>
                  <c:pt idx="4">
                    <c:v>Low</c:v>
                  </c:pt>
                  <c:pt idx="5">
                    <c:v>Medium/low</c:v>
                  </c:pt>
                  <c:pt idx="6">
                    <c:v>Medium/high</c:v>
                  </c:pt>
                  <c:pt idx="7">
                    <c:v>High</c:v>
                  </c:pt>
                </c:lvl>
                <c:lvl>
                  <c:pt idx="0">
                    <c:v>Age 9</c:v>
                  </c:pt>
                  <c:pt idx="2">
                    <c:v>Age 13</c:v>
                  </c:pt>
                  <c:pt idx="4">
                    <c:v>Bullying behaviour</c:v>
                  </c:pt>
                </c:lvl>
              </c:multiLvlStrCache>
            </c:multiLvlStrRef>
          </c:cat>
          <c:val>
            <c:numRef>
              <c:f>Outcomes!$D$4:$K$4</c:f>
              <c:numCache>
                <c:formatCode>General</c:formatCode>
                <c:ptCount val="8"/>
                <c:pt idx="0">
                  <c:v>77.02</c:v>
                </c:pt>
                <c:pt idx="1">
                  <c:v>80.03</c:v>
                </c:pt>
                <c:pt idx="2">
                  <c:v>70.22</c:v>
                </c:pt>
                <c:pt idx="3">
                  <c:v>79.66</c:v>
                </c:pt>
                <c:pt idx="4">
                  <c:v>84.47</c:v>
                </c:pt>
                <c:pt idx="5">
                  <c:v>80.319999999999993</c:v>
                </c:pt>
                <c:pt idx="6">
                  <c:v>77.709999999999994</c:v>
                </c:pt>
                <c:pt idx="7">
                  <c:v>69.489999999999995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8FD-4074-9AF5-08015CDE1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2921920"/>
        <c:axId val="1702908000"/>
      </c:barChart>
      <c:catAx>
        <c:axId val="170292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908000"/>
        <c:crosses val="autoZero"/>
        <c:auto val="1"/>
        <c:lblAlgn val="ctr"/>
        <c:lblOffset val="100"/>
        <c:noMultiLvlLbl val="0"/>
      </c:catAx>
      <c:valAx>
        <c:axId val="170290800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92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0676222442704E-2"/>
          <c:y val="5.108129599742061E-2"/>
          <c:w val="0.89741772392391983"/>
          <c:h val="0.54365704286964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Outcomes!$C$18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39-4478-9B4D-15B6148561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39-4478-9B4D-15B6148561F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39-4478-9B4D-15B6148561F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39-4478-9B4D-15B6148561F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39-4478-9B4D-15B6148561F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39-4478-9B4D-15B6148561FE}"/>
              </c:ext>
            </c:extLst>
          </c:dPt>
          <c:cat>
            <c:multiLvlStrRef>
              <c:f>Outcomes!$D$16:$K$17</c:f>
              <c:multiLvlStrCache>
                <c:ptCount val="8"/>
                <c:lvl>
                  <c:pt idx="0">
                    <c:v>Picked on</c:v>
                  </c:pt>
                  <c:pt idx="1">
                    <c:v>Not picked on</c:v>
                  </c:pt>
                  <c:pt idx="2">
                    <c:v>Bullied</c:v>
                  </c:pt>
                  <c:pt idx="3">
                    <c:v>Not bullied</c:v>
                  </c:pt>
                  <c:pt idx="4">
                    <c:v>Low</c:v>
                  </c:pt>
                  <c:pt idx="5">
                    <c:v>Medium/low</c:v>
                  </c:pt>
                  <c:pt idx="6">
                    <c:v>Medium/high</c:v>
                  </c:pt>
                  <c:pt idx="7">
                    <c:v>High</c:v>
                  </c:pt>
                </c:lvl>
                <c:lvl>
                  <c:pt idx="0">
                    <c:v>Age 9</c:v>
                  </c:pt>
                  <c:pt idx="2">
                    <c:v>Age 13</c:v>
                  </c:pt>
                  <c:pt idx="4">
                    <c:v>Bullying behaviour</c:v>
                  </c:pt>
                </c:lvl>
              </c:multiLvlStrCache>
            </c:multiLvlStrRef>
          </c:cat>
          <c:val>
            <c:numRef>
              <c:f>Outcomes!$D$18:$K$18</c:f>
              <c:numCache>
                <c:formatCode>General</c:formatCode>
                <c:ptCount val="8"/>
                <c:pt idx="0">
                  <c:v>6.1</c:v>
                </c:pt>
                <c:pt idx="1">
                  <c:v>5.37</c:v>
                </c:pt>
                <c:pt idx="2">
                  <c:v>10.32</c:v>
                </c:pt>
                <c:pt idx="3">
                  <c:v>5.24</c:v>
                </c:pt>
                <c:pt idx="4">
                  <c:v>2.57</c:v>
                </c:pt>
                <c:pt idx="5">
                  <c:v>4.43</c:v>
                </c:pt>
                <c:pt idx="6">
                  <c:v>6.57</c:v>
                </c:pt>
                <c:pt idx="7">
                  <c:v>10.82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39-4478-9B4D-15B614856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185312"/>
        <c:axId val="203945552"/>
      </c:barChart>
      <c:catAx>
        <c:axId val="291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45552"/>
        <c:crosses val="autoZero"/>
        <c:auto val="1"/>
        <c:lblAlgn val="ctr"/>
        <c:lblOffset val="100"/>
        <c:noMultiLvlLbl val="0"/>
      </c:catAx>
      <c:valAx>
        <c:axId val="20394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18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67AC4-DDE9-415F-8B50-4C6CC7AC8BC8}" type="datetimeFigureOut">
              <a:rPr lang="en-IE" smtClean="0"/>
              <a:t>20/08/2025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4ABD-8EB4-46C5-A254-6E1A08EB48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3009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economic-and-social-research-institute-esri-/" TargetMode="External"/><Relationship Id="rId13" Type="http://schemas.openxmlformats.org/officeDocument/2006/relationships/hyperlink" Target="https://www.esri.ie/sign-up-for-the-esri-newsletter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esri.ie" TargetMode="External"/><Relationship Id="rId12" Type="http://schemas.openxmlformats.org/officeDocument/2006/relationships/hyperlink" Target="https://www.youtube.com/@ESRIDublin" TargetMode="External"/><Relationship Id="rId17" Type="http://schemas.openxmlformats.org/officeDocument/2006/relationships/image" Target="../media/image4.svg"/><Relationship Id="rId2" Type="http://schemas.openxmlformats.org/officeDocument/2006/relationships/image" Target="../media/image6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2.svg"/><Relationship Id="rId5" Type="http://schemas.openxmlformats.org/officeDocument/2006/relationships/image" Target="../media/image9.png"/><Relationship Id="rId15" Type="http://schemas.openxmlformats.org/officeDocument/2006/relationships/image" Target="../media/image2.sv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hyperlink" Target="https://x.com/ESRIDublin" TargetMode="Externa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28700" y="1638300"/>
            <a:ext cx="14897100" cy="2692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660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Experience of bullying and bullying </a:t>
            </a:r>
            <a:r>
              <a:rPr lang="en-US" sz="6600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behaviours</a:t>
            </a:r>
            <a:r>
              <a:rPr lang="en-US" sz="6600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in childhood and adolescence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448300"/>
            <a:ext cx="8953500" cy="46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Calibri (MS) Bold"/>
                <a:ea typeface="Calibri (MS) Light"/>
                <a:cs typeface="Calibri (MS) Bold"/>
                <a:sym typeface="Calibri (MS) Bold"/>
              </a:rPr>
              <a:t>EMER SMYTH, MERIKE DARMODY</a:t>
            </a:r>
            <a:endParaRPr lang="en-US" sz="2799" dirty="0">
              <a:solidFill>
                <a:srgbClr val="FFFFFF"/>
              </a:solidFill>
              <a:latin typeface="Calibri (MS) Light"/>
              <a:ea typeface="Calibri (MS) Light"/>
              <a:cs typeface="Calibri (MS) Light"/>
              <a:sym typeface="Calibri (MS) Light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1F769090-C6B7-4F42-6CBE-0B8E8AAA3D58}"/>
              </a:ext>
            </a:extLst>
          </p:cNvPr>
          <p:cNvSpPr/>
          <p:nvPr/>
        </p:nvSpPr>
        <p:spPr>
          <a:xfrm>
            <a:off x="10809049" y="2849124"/>
            <a:ext cx="7641528" cy="7544272"/>
          </a:xfrm>
          <a:custGeom>
            <a:avLst/>
            <a:gdLst/>
            <a:ahLst/>
            <a:cxnLst/>
            <a:rect l="l" t="t" r="r" b="b"/>
            <a:pathLst>
              <a:path w="7641528" h="7544272">
                <a:moveTo>
                  <a:pt x="0" y="0"/>
                </a:moveTo>
                <a:lnTo>
                  <a:pt x="7641529" y="0"/>
                </a:lnTo>
                <a:lnTo>
                  <a:pt x="7641529" y="7544272"/>
                </a:lnTo>
                <a:lnTo>
                  <a:pt x="0" y="7544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5E42A421-4A4D-F4FE-077F-87EC8DF84275}"/>
              </a:ext>
            </a:extLst>
          </p:cNvPr>
          <p:cNvSpPr/>
          <p:nvPr/>
        </p:nvSpPr>
        <p:spPr>
          <a:xfrm>
            <a:off x="12627617" y="6621260"/>
            <a:ext cx="5822961" cy="4114800"/>
          </a:xfrm>
          <a:custGeom>
            <a:avLst/>
            <a:gdLst/>
            <a:ahLst/>
            <a:cxnLst/>
            <a:rect l="l" t="t" r="r" b="b"/>
            <a:pathLst>
              <a:path w="5822961" h="4114800">
                <a:moveTo>
                  <a:pt x="0" y="0"/>
                </a:moveTo>
                <a:lnTo>
                  <a:pt x="5822961" y="0"/>
                </a:lnTo>
                <a:lnTo>
                  <a:pt x="5822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3FF47-E39E-D47E-7326-A0D4139C4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C6222E-F650-8E39-3B5C-0ECE42807E34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 was ‘bullied’ at age 13?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8C5A728-9475-2D49-AF21-CA9382F40034}"/>
              </a:ext>
            </a:extLst>
          </p:cNvPr>
          <p:cNvSpPr txBox="1"/>
          <p:nvPr/>
        </p:nvSpPr>
        <p:spPr>
          <a:xfrm>
            <a:off x="1028700" y="1943100"/>
            <a:ext cx="16230600" cy="92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Lack of systematic variation by gender or social background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Those with a disability – 8 percentage points higher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LGBQ status – 6 percentage points higher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Overweight – 8 pp.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More close friends protective but more older friends a risk factor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Higher in DEIS schools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IE" sz="4000" dirty="0">
                <a:solidFill>
                  <a:srgbClr val="223451"/>
                </a:solidFill>
                <a:latin typeface="Calibri (MS)"/>
                <a:cs typeface="Calibri (MS)"/>
                <a:sym typeface="Calibri (MS)"/>
              </a:rPr>
              <a:t>Being picked on at age 9 but disability, sexual orientation and being overweight have significant direct effects over and above earlier experiences of bullying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4000" dirty="0">
              <a:solidFill>
                <a:srgbClr val="223451"/>
              </a:solidFill>
              <a:latin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IE" sz="2800" dirty="0">
              <a:solidFill>
                <a:srgbClr val="223451"/>
              </a:solidFill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C8E662-6FE3-539F-5F67-7C65381CC1A1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E4923C95-1932-0FD3-E5BE-29DB22C6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5715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10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D9229-A309-6BE6-2DE8-1B20CC7F2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6B7C3B0-E4A7-1FC4-D645-7DBFEBEDC1CA}"/>
              </a:ext>
            </a:extLst>
          </p:cNvPr>
          <p:cNvSpPr txBox="1"/>
          <p:nvPr/>
        </p:nvSpPr>
        <p:spPr>
          <a:xfrm>
            <a:off x="1028700" y="981075"/>
            <a:ext cx="14820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 experienced bullying </a:t>
            </a:r>
            <a:r>
              <a:rPr lang="en-US" sz="5400" dirty="0" err="1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behaviours</a:t>
            </a: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at age 13?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1231273-9930-1699-81BD-C04FE29414B5}"/>
              </a:ext>
            </a:extLst>
          </p:cNvPr>
          <p:cNvSpPr txBox="1"/>
          <p:nvPr/>
        </p:nvSpPr>
        <p:spPr>
          <a:xfrm>
            <a:off x="1028700" y="1943100"/>
            <a:ext cx="16230600" cy="9253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Girls – social, esp. exclusion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Disability, esp. emotional disability – social and cyber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LGBQ young people – called names, hurtful texts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No religion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Overweight or underweight – physical, excluded, called names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Close friends – protection from social bullying v. older peers – physical and social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DEIS is non-significant overall; lower rates of exclusion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Lower in schools with a student support team - physical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picked on at age 9 – physical and social </a:t>
            </a: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81762CC-5AF3-992F-AAC5-0D1D98A0C49C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05362C6-F417-C962-BF3E-D4537199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029700"/>
            <a:ext cx="647700" cy="5175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11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3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97BA-7212-9A21-9E06-04292B91E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B5BF6FD-58A1-48FF-46C7-FF9078BD0230}"/>
              </a:ext>
            </a:extLst>
          </p:cNvPr>
          <p:cNvSpPr txBox="1"/>
          <p:nvPr/>
        </p:nvSpPr>
        <p:spPr>
          <a:xfrm>
            <a:off x="1028700" y="981075"/>
            <a:ext cx="14439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considered bullying by young people?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8B66878-A3F6-9F2D-CDEE-514313581722}"/>
              </a:ext>
            </a:extLst>
          </p:cNvPr>
          <p:cNvSpPr txBox="1"/>
          <p:nvPr/>
        </p:nvSpPr>
        <p:spPr>
          <a:xfrm>
            <a:off x="1028700" y="1943100"/>
            <a:ext cx="16230600" cy="6944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Discrepancy between being ‘bullied’ and experiencing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behaviours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Repeated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Same person or people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seen as causing harm – being made angry has strongest effect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Strongest: circulating an upsetting photo, name-calling and having something hurtful posted online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Least: pushed, threatened or excluded</a:t>
            </a: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3240317-6217-DF18-C17E-C7038AB1C94F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59D199F-6042-3420-EE4F-72B84566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12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37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C75B-9966-3210-BB5C-D6A7F6966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A716CEF-A8AB-E778-6741-06F1D7B119A4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Telling an adult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9F62552-2C51-5173-6D09-F8DD17CBE6E4}"/>
              </a:ext>
            </a:extLst>
          </p:cNvPr>
          <p:cNvSpPr txBox="1"/>
          <p:nvPr/>
        </p:nvSpPr>
        <p:spPr>
          <a:xfrm>
            <a:off x="1028700" y="1943100"/>
            <a:ext cx="16230600" cy="1017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70% of those who were ‘bullied’ but 42% of those who experienced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likely to report: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Girls (13-16% percentage points)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Disability (10pp; 21pp for learning disability) </a:t>
            </a:r>
          </a:p>
          <a:p>
            <a:pPr lvl="1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Living in a lone-parent family (20pp)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Overweight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Less likely to report: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Minority/no religion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Underweight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0DC740-505F-B28A-437A-3CDF0615834D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85910358-FF7D-AFFE-76BD-566E243B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13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51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9573E-72EA-4300-E54B-56093027D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4F1D602-C487-B262-AA52-47893DBF6702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Telling an adult (2): type of bullying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78DCB87-C1D1-F0D6-BE75-F5CB317AF2C8}"/>
              </a:ext>
            </a:extLst>
          </p:cNvPr>
          <p:cNvSpPr txBox="1"/>
          <p:nvPr/>
        </p:nvSpPr>
        <p:spPr>
          <a:xfrm>
            <a:off x="1028700" y="1943100"/>
            <a:ext cx="16230600" cy="832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‘bullied’ (23pp higher)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frequent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behaviours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not significant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likely if hurtful material online or texts, gossip, name-calling and exclusion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Less likely if hit or pushed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likely if seen as causing harm, especially upset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likely if mother seen as responsive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But quality of interaction with teachers or friends is not significant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2EF7A72-938D-FAE9-2F65-63DEEAB61088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617A6D2-3948-1904-3D0B-B9726F30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14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960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F5024-363A-FC2A-4A58-38251A071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49B62AC-04B1-9544-67F0-54A726484B0B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Outcomes for young people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C381DE3-389B-469F-0620-A5F3DA61ED33}"/>
              </a:ext>
            </a:extLst>
          </p:cNvPr>
          <p:cNvSpPr txBox="1"/>
          <p:nvPr/>
        </p:nvSpPr>
        <p:spPr>
          <a:xfrm>
            <a:off x="1028700" y="1943100"/>
            <a:ext cx="16230600" cy="5559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How they felt as a result of the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: afraid, angry, upset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How they compare to young people of similar characteristics in terms of: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Wellbeing (MHI-5)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Depression scores (SMFQ)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4F41AD-68D2-1070-0F3E-B1CA6F58E14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177E095-1AE0-B682-FF38-3305560D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15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45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D9B29-980F-6597-818B-FCF18B388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6E32CD3-BBC5-B3B3-0329-F42330C7E267}"/>
              </a:ext>
            </a:extLst>
          </p:cNvPr>
          <p:cNvSpPr txBox="1"/>
          <p:nvPr/>
        </p:nvSpPr>
        <p:spPr>
          <a:xfrm>
            <a:off x="1028700" y="981075"/>
            <a:ext cx="14973300" cy="1304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Levels of harm reported (at least one bullying </a:t>
            </a:r>
            <a:r>
              <a:rPr lang="en-US" sz="5400" dirty="0" err="1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behaviour</a:t>
            </a: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)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E779B78-5F61-AF48-0498-942744C2B14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930811A-CD5F-A1ED-C170-5018561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16</a:t>
            </a:fld>
            <a:endParaRPr lang="en-US" sz="2000" dirty="0">
              <a:solidFill>
                <a:srgbClr val="22345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05174F4-C623-D52F-CE0B-7FD4D295D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716740"/>
              </p:ext>
            </p:extLst>
          </p:nvPr>
        </p:nvGraphicFramePr>
        <p:xfrm>
          <a:off x="1295400" y="2628900"/>
          <a:ext cx="14478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4430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7A786-F9BC-DB7C-D288-DA1608AF3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D3A0781-F938-0C1A-43E0-349ACC531A1E}"/>
              </a:ext>
            </a:extLst>
          </p:cNvPr>
          <p:cNvSpPr txBox="1"/>
          <p:nvPr/>
        </p:nvSpPr>
        <p:spPr>
          <a:xfrm>
            <a:off x="1028700" y="981075"/>
            <a:ext cx="149733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Levels of harm reported by gender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EA37407-469B-8A43-3118-56D488D71111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2C980F-E0AA-E9F9-DF78-9745A446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17</a:t>
            </a:fld>
            <a:endParaRPr lang="en-US" sz="2000" dirty="0">
              <a:solidFill>
                <a:srgbClr val="22345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169444-0B93-271E-0804-F288637F9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905048"/>
              </p:ext>
            </p:extLst>
          </p:nvPr>
        </p:nvGraphicFramePr>
        <p:xfrm>
          <a:off x="1524000" y="2247900"/>
          <a:ext cx="143256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560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BBC7-9C55-EF74-F0F5-303B4A7E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BC51AC4-F08F-2602-D038-D04FC1624862}"/>
              </a:ext>
            </a:extLst>
          </p:cNvPr>
          <p:cNvSpPr txBox="1"/>
          <p:nvPr/>
        </p:nvSpPr>
        <p:spPr>
          <a:xfrm>
            <a:off x="1028699" y="981075"/>
            <a:ext cx="13875257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Greater harm (scale – afraid, angry, upset)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A80CB5B-0874-5F4C-D221-5201F7E615B1}"/>
              </a:ext>
            </a:extLst>
          </p:cNvPr>
          <p:cNvSpPr txBox="1"/>
          <p:nvPr/>
        </p:nvSpPr>
        <p:spPr>
          <a:xfrm>
            <a:off x="1028700" y="1943100"/>
            <a:ext cx="16230600" cy="786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Defined experiences as bullying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frequent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behaviours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Socially excluded, including name-calling and being gossiped about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Online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physical forms not significant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Girls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LGBQ young people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398C89A-5A97-4A09-47A1-37B7138107D9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5277921-FDAD-8B30-B35D-A9A213AE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18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1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18CD5-F3AE-A71E-730A-50B98FC1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92FAD90-FD86-7DF7-2DDF-1759A01A2E3E}"/>
              </a:ext>
            </a:extLst>
          </p:cNvPr>
          <p:cNvSpPr txBox="1"/>
          <p:nvPr/>
        </p:nvSpPr>
        <p:spPr>
          <a:xfrm>
            <a:off x="1028700" y="981075"/>
            <a:ext cx="149733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Wellbeing (MHI5) at age 13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8E4C5DD-9330-CF4F-0558-6B7AA4ACF47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CBF605A0-85B1-408B-7757-9836ECE3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19</a:t>
            </a:fld>
            <a:endParaRPr lang="en-US" sz="2000" dirty="0">
              <a:solidFill>
                <a:srgbClr val="22345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C6330BD-F56F-C563-3C38-88BA32CB60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784524"/>
              </p:ext>
            </p:extLst>
          </p:nvPr>
        </p:nvGraphicFramePr>
        <p:xfrm>
          <a:off x="1828800" y="2095500"/>
          <a:ext cx="135635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347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06334" cy="66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Outline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943100"/>
            <a:ext cx="16230600" cy="786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Background to the study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Previous research on bullying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Policy context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Prevalence of bullying at ages 9 and 13 years</a:t>
            </a: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Who is bullied?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What is considered bullying by young people?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Do they tell someone about being bullied? 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Influence on young people’s outcomes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Implications for policy and practice</a:t>
            </a:r>
          </a:p>
        </p:txBody>
      </p:sp>
      <p:sp>
        <p:nvSpPr>
          <p:cNvPr id="4" name="Freeform 4"/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BD864D3-4DB3-1A15-7DFA-3BB1664F3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808F8-0F62-C465-109D-55E3429D7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E8BF0D5-AD8B-67A3-7875-6D0C8D891EF8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Influences on wellbeing (model)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F53C8FB-1105-A337-1A01-1969F70AC75A}"/>
              </a:ext>
            </a:extLst>
          </p:cNvPr>
          <p:cNvSpPr txBox="1"/>
          <p:nvPr/>
        </p:nvSpPr>
        <p:spPr>
          <a:xfrm>
            <a:off x="1028700" y="1943100"/>
            <a:ext cx="16230600" cy="879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picked on at age 9 is linked to poorer wellbeing, over and above effects of bullying at 13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bullied at age 13 (direction of relationship)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Differences hold even taking account of prior socio-emotional difficulties (at age 9)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Strongest relationships: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socially excluded at age 9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Exclusion or having property taken/damaged at age 13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Bullying partly explains the wellbeing gap by gender, sexual orientation or being overweight; very little of disability gap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3B98C58-4320-6034-E70D-1288D4DA2400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F563597-70B6-74D2-FE2E-A0E5C142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20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60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7347-431A-B1B5-517E-41E4793E9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A111F8E-96F0-0426-56BD-CA47444AEB6C}"/>
              </a:ext>
            </a:extLst>
          </p:cNvPr>
          <p:cNvSpPr txBox="1"/>
          <p:nvPr/>
        </p:nvSpPr>
        <p:spPr>
          <a:xfrm>
            <a:off x="1028700" y="981075"/>
            <a:ext cx="149733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Mean depression score (SMFQ) at age 13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1CEE55C-46D3-0C80-DD14-87982DB2E8C6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0951D8B-43F1-B95E-F351-6422CFCE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21</a:t>
            </a:fld>
            <a:endParaRPr lang="en-US" sz="2000" dirty="0">
              <a:solidFill>
                <a:srgbClr val="22345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546B7F8-9257-BAAD-7363-1674C1FB2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897549"/>
              </p:ext>
            </p:extLst>
          </p:nvPr>
        </p:nvGraphicFramePr>
        <p:xfrm>
          <a:off x="1752600" y="2171699"/>
          <a:ext cx="13716000" cy="737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9831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D68AC-8524-4304-8358-56F436C40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DED4341-B528-F4A9-F178-4CB74992AF44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Influences on depression (model)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AF2F720-D493-72D8-C3B3-25D517E93341}"/>
              </a:ext>
            </a:extLst>
          </p:cNvPr>
          <p:cNvSpPr txBox="1"/>
          <p:nvPr/>
        </p:nvSpPr>
        <p:spPr>
          <a:xfrm>
            <a:off x="1028700" y="1943100"/>
            <a:ext cx="16230600" cy="7406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bullied at age 13 (direction of relationship)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picked on at age 9 has only marginal effects allowing for current bullying but social exclusion at 9 is linked to greater depression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Frequency of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and same person/people being involved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Strongest relationships: exclusion, being threatened, name-calling and being pushed/shoved</a:t>
            </a:r>
          </a:p>
          <a:p>
            <a:pPr lvl="1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Bullying partly explains the depression gap by gender, sexual orientation or no religion; all of disability and overweight gap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9060BE-8F35-AAAC-5297-06CA9AE7AB36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668A1D1-09FA-51BA-0F97-933CD29C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22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4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011C6-70CC-6DF5-473F-37F920EC4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7420C48-425A-D47D-C8DB-EB55ABEB043F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Conclusions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9EFA5D1-83B0-7B04-508C-1032780DCD93}"/>
              </a:ext>
            </a:extLst>
          </p:cNvPr>
          <p:cNvSpPr txBox="1"/>
          <p:nvPr/>
        </p:nvSpPr>
        <p:spPr>
          <a:xfrm>
            <a:off x="1028700" y="1943100"/>
            <a:ext cx="16230600" cy="8791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Estimates of bullying depend on the definition used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Media/popular focus on cyber-bullying but ‘traditional’ bullying more prevalent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Construction of ‘difference’: disability, sexual orientation, religion, weight status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Peer group has protective and risk effects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Little difference by school or classroom factors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Significant % do not tell an adult – 30% of ‘bullied’ vs. 58% of those who experienced bullying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Seen as causing harm and linked to wellbeing and depression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EA21BA0-8BFF-7051-DE4D-57AD1BC0C400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0AE882D-0B3B-D88B-C168-E78817AA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23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09DE6-9419-E249-995C-20526365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2F2117E-28B2-4FBE-AEB2-49A918777652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Implications for policy and practice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A5E1C3F-F58C-AC06-CD9D-655EB628DEB4}"/>
              </a:ext>
            </a:extLst>
          </p:cNvPr>
          <p:cNvSpPr txBox="1"/>
          <p:nvPr/>
        </p:nvSpPr>
        <p:spPr>
          <a:xfrm>
            <a:off x="1028700" y="1943100"/>
            <a:ext cx="16230600" cy="10176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Potential differences between how bullying is defined by young people and by schools/other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organisations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; implications for telling an adult; social exclusion not always defined as bullying but greatest impact on harm, wellbeing and depression 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Use of inclusive language in policies to encompass social exclusion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Complementarity of anti-bullying policy v. code of conduct – both rooted in fostering a positive school climate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Importance of bullying policies reflecting lived experience of young people; policy co-creation in schools, other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organisations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and in the digital space</a:t>
            </a: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Ongoing challenges to inclusion of young people with a disability – need for further research on best ways of tackling bullying and exclusion</a:t>
            </a: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Concerning homophobic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– need to counter this and other group-based prejudice within and outside schools</a:t>
            </a:r>
          </a:p>
          <a:p>
            <a:pPr marL="571500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9EFE41E-7B5D-51AB-1F6C-B54133D8BE6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B352D56-4932-210D-3F3B-E45063715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05900"/>
            <a:ext cx="495300" cy="4413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24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864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3493776" y="7450301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3493776" y="6881196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3493776" y="8011533"/>
            <a:ext cx="380446" cy="380446"/>
          </a:xfrm>
          <a:custGeom>
            <a:avLst/>
            <a:gdLst/>
            <a:ahLst/>
            <a:cxnLst/>
            <a:rect l="l" t="t" r="r" b="b"/>
            <a:pathLst>
              <a:path w="380446" h="380446">
                <a:moveTo>
                  <a:pt x="0" y="0"/>
                </a:moveTo>
                <a:lnTo>
                  <a:pt x="380446" y="0"/>
                </a:lnTo>
                <a:lnTo>
                  <a:pt x="380446" y="380446"/>
                </a:lnTo>
                <a:lnTo>
                  <a:pt x="0" y="3804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/>
          <p:cNvSpPr/>
          <p:nvPr/>
        </p:nvSpPr>
        <p:spPr>
          <a:xfrm>
            <a:off x="3493776" y="8569822"/>
            <a:ext cx="363286" cy="363286"/>
          </a:xfrm>
          <a:custGeom>
            <a:avLst/>
            <a:gdLst/>
            <a:ahLst/>
            <a:cxnLst/>
            <a:rect l="l" t="t" r="r" b="b"/>
            <a:pathLst>
              <a:path w="363286" h="363286">
                <a:moveTo>
                  <a:pt x="0" y="0"/>
                </a:moveTo>
                <a:lnTo>
                  <a:pt x="363286" y="0"/>
                </a:lnTo>
                <a:lnTo>
                  <a:pt x="363286" y="363286"/>
                </a:lnTo>
                <a:lnTo>
                  <a:pt x="0" y="3632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TextBox 8"/>
          <p:cNvSpPr txBox="1"/>
          <p:nvPr/>
        </p:nvSpPr>
        <p:spPr>
          <a:xfrm>
            <a:off x="1028700" y="1095375"/>
            <a:ext cx="13769366" cy="88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863"/>
              </a:lnSpc>
            </a:pPr>
            <a:r>
              <a:rPr lang="en-US" sz="6239">
                <a:solidFill>
                  <a:srgbClr val="FFFFFF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Thank you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266267"/>
            <a:ext cx="8702076" cy="1217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1"/>
              </a:lnSpc>
            </a:pPr>
            <a:r>
              <a:rPr lang="en-US" sz="3493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emer.smyth@esri.ie</a:t>
            </a:r>
          </a:p>
          <a:p>
            <a:pPr algn="l">
              <a:lnSpc>
                <a:spcPts val="4891"/>
              </a:lnSpc>
            </a:pPr>
            <a:r>
              <a:rPr lang="en-US" sz="3493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merike.darmody</a:t>
            </a:r>
            <a:r>
              <a:rPr lang="en-US" sz="3493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@esri.ie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17097" y="6837694"/>
            <a:ext cx="908447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1998" u="sng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7" tooltip="http://esri.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ESRI.ie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7097" y="7404130"/>
            <a:ext cx="5902970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US" sz="1998" u="sng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8" tooltip="https://www.linkedin.com/company/economic-and-social-research-institute-esri-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and Social Research Institute (ESRI)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017097" y="8511829"/>
            <a:ext cx="1740545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US" sz="1998" u="sng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9" tooltip="https://x.com/ESRIDubl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@ESRIDublin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6747797"/>
            <a:ext cx="2318711" cy="2318711"/>
            <a:chOff x="0" y="0"/>
            <a:chExt cx="3091614" cy="30916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91614" cy="3091614"/>
            </a:xfrm>
            <a:custGeom>
              <a:avLst/>
              <a:gdLst/>
              <a:ahLst/>
              <a:cxnLst/>
              <a:rect l="l" t="t" r="r" b="b"/>
              <a:pathLst>
                <a:path w="3091614" h="3091614">
                  <a:moveTo>
                    <a:pt x="0" y="0"/>
                  </a:moveTo>
                  <a:lnTo>
                    <a:pt x="3091614" y="0"/>
                  </a:lnTo>
                  <a:lnTo>
                    <a:pt x="3091614" y="3091614"/>
                  </a:lnTo>
                  <a:lnTo>
                    <a:pt x="0" y="3091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IE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017097" y="7968030"/>
            <a:ext cx="5902970" cy="38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7"/>
              </a:lnSpc>
              <a:spcBef>
                <a:spcPct val="0"/>
              </a:spcBef>
            </a:pPr>
            <a:r>
              <a:rPr lang="en-US" sz="1998" u="sng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12" tooltip="https://www.youtube.com/@ESRIDubl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Economic and Social Research Institute (ESRI)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95618" y="9033482"/>
            <a:ext cx="2004781" cy="2035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680"/>
              </a:lnSpc>
              <a:spcBef>
                <a:spcPct val="0"/>
              </a:spcBef>
            </a:pPr>
            <a:r>
              <a:rPr lang="en-US" sz="1200" u="sng" dirty="0">
                <a:solidFill>
                  <a:schemeClr val="bg1"/>
                </a:solidFill>
                <a:latin typeface="Merriweather Bold"/>
                <a:ea typeface="Merriweather Bold"/>
                <a:cs typeface="Merriweather Bold"/>
                <a:sym typeface="Merriweather Bold"/>
                <a:hlinkClick r:id="rId13" tooltip="https://www.esri.ie/sign-up-for-the-esri-newslett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to our Newsletter</a:t>
            </a: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F8130773-133C-7C08-D4C0-079002B7EA74}"/>
              </a:ext>
            </a:extLst>
          </p:cNvPr>
          <p:cNvSpPr/>
          <p:nvPr/>
        </p:nvSpPr>
        <p:spPr>
          <a:xfrm>
            <a:off x="10809049" y="2849124"/>
            <a:ext cx="7641528" cy="7544272"/>
          </a:xfrm>
          <a:custGeom>
            <a:avLst/>
            <a:gdLst/>
            <a:ahLst/>
            <a:cxnLst/>
            <a:rect l="l" t="t" r="r" b="b"/>
            <a:pathLst>
              <a:path w="7641528" h="7544272">
                <a:moveTo>
                  <a:pt x="0" y="0"/>
                </a:moveTo>
                <a:lnTo>
                  <a:pt x="7641529" y="0"/>
                </a:lnTo>
                <a:lnTo>
                  <a:pt x="7641529" y="7544272"/>
                </a:lnTo>
                <a:lnTo>
                  <a:pt x="0" y="75442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3CA9A8AE-531D-611D-4659-4883BBA5E220}"/>
              </a:ext>
            </a:extLst>
          </p:cNvPr>
          <p:cNvSpPr/>
          <p:nvPr/>
        </p:nvSpPr>
        <p:spPr>
          <a:xfrm>
            <a:off x="12627617" y="6621260"/>
            <a:ext cx="5822961" cy="4114800"/>
          </a:xfrm>
          <a:custGeom>
            <a:avLst/>
            <a:gdLst/>
            <a:ahLst/>
            <a:cxnLst/>
            <a:rect l="l" t="t" r="r" b="b"/>
            <a:pathLst>
              <a:path w="5822961" h="4114800">
                <a:moveTo>
                  <a:pt x="0" y="0"/>
                </a:moveTo>
                <a:lnTo>
                  <a:pt x="5822961" y="0"/>
                </a:lnTo>
                <a:lnTo>
                  <a:pt x="58229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3528-7DED-B5AC-CF1E-E3B5AD65D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55D8276-0354-039E-0B32-D10B450B0A99}"/>
              </a:ext>
            </a:extLst>
          </p:cNvPr>
          <p:cNvSpPr txBox="1"/>
          <p:nvPr/>
        </p:nvSpPr>
        <p:spPr>
          <a:xfrm>
            <a:off x="1028700" y="981075"/>
            <a:ext cx="7106334" cy="66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Background to the study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E405D0-BD68-9963-8E03-F5E12297A3BF}"/>
              </a:ext>
            </a:extLst>
          </p:cNvPr>
          <p:cNvSpPr txBox="1"/>
          <p:nvPr/>
        </p:nvSpPr>
        <p:spPr>
          <a:xfrm>
            <a:off x="1028700" y="1943100"/>
            <a:ext cx="16230600" cy="7406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Report is part of a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programme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of research with the Department of Children, Disability and Equality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Bullying among children and young people remains an issue of policy concern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Subject of policy developments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Shift over time to seeing bullying in the context of broader social dynamics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Growing Up in Ireland data (</a:t>
            </a:r>
            <a:r>
              <a:rPr lang="en-US" sz="400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Cohort ’08 at ages 9 and 13) 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provide rich information on: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Bullying inside and outside school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Longitudinal perspective - how bullying changes between middle childhood and adolescence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How bullying influences young people’s wellbeing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D1DFC91-A8CA-DFCF-5082-43DC70830CD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A482071-9565-361E-5A51-300736265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3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AA26C-2216-48A7-09F5-24E28C149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A03DDA-D668-4EA2-1B7A-FF7ECCF82721}"/>
              </a:ext>
            </a:extLst>
          </p:cNvPr>
          <p:cNvSpPr txBox="1"/>
          <p:nvPr/>
        </p:nvSpPr>
        <p:spPr>
          <a:xfrm>
            <a:off x="1028700" y="981075"/>
            <a:ext cx="97917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Previous Irish research on bullying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6EA530-1CE3-0E6A-11F8-3BBF4A91E18F}"/>
              </a:ext>
            </a:extLst>
          </p:cNvPr>
          <p:cNvSpPr txBox="1"/>
          <p:nvPr/>
        </p:nvSpPr>
        <p:spPr>
          <a:xfrm>
            <a:off x="1028700" y="1943100"/>
            <a:ext cx="16230600" cy="7868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Tendency to focus on school-based and cyber- bullying; often cross-sectional in nature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Prevalence varies depending on methods, timeframe and definition (Foody et al., 2017)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Who is bullied?</a:t>
            </a: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More prevalent at primary than second-level (Foody et al., 2017)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Being seen as ‘different’ because of group membership or appearance (D’Urso and Symonds, 2023)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Variation in findings on patterns by gender and social background</a:t>
            </a:r>
          </a:p>
          <a:p>
            <a:pPr marL="1028700" lvl="1" indent="-571500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0C8D5B7-A4F3-4F85-4DB9-7FA0E22A4635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7022EED-9C6F-18D4-E652-E625D39C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4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9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8E69E-F3F6-C45A-8C30-8E2344DAA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78FF54E-BCE0-399B-9CEB-850AFE1CB1CF}"/>
              </a:ext>
            </a:extLst>
          </p:cNvPr>
          <p:cNvSpPr txBox="1"/>
          <p:nvPr/>
        </p:nvSpPr>
        <p:spPr>
          <a:xfrm>
            <a:off x="1028700" y="981075"/>
            <a:ext cx="97917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Policy context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55C932-D554-B10D-91ED-67B93FD8B85B}"/>
              </a:ext>
            </a:extLst>
          </p:cNvPr>
          <p:cNvSpPr txBox="1"/>
          <p:nvPr/>
        </p:nvSpPr>
        <p:spPr>
          <a:xfrm>
            <a:off x="1028700" y="1943100"/>
            <a:ext cx="16230600" cy="6483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1993 Guidelines on Countering Bullying in Primary and Post-Primary Schools; 2013 Action Plan on Bullying 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 anti-bullying policies at school level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Wingdings" panose="05000000000000000000" pitchFamily="2" charset="2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National Anti-Bullying Research Centre established in 2014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Wingdings" panose="05000000000000000000" pitchFamily="2" charset="2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Review of policies, involving extensive consultation, led to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Cineáltas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: Action Plan on Bullying (2022 and procedures in 2024): whole-education and child-rights focus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Wingdings" panose="05000000000000000000" pitchFamily="2" charset="2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Development of anti-bullying policies in sports and other youth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organisations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Wingdings" panose="05000000000000000000" pitchFamily="2" charset="2"/>
              </a:rPr>
              <a:t> but lack of research to date</a:t>
            </a: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6DADA56-5D53-E38F-66FD-9E014A6C6D9F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D45C497-71AE-EAAA-672E-ADF56E2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5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61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6950-26CA-4968-7573-3A3F5C227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BF92225-5C48-6C5F-F1FF-CA3F413E6B57}"/>
              </a:ext>
            </a:extLst>
          </p:cNvPr>
          <p:cNvSpPr txBox="1"/>
          <p:nvPr/>
        </p:nvSpPr>
        <p:spPr>
          <a:xfrm>
            <a:off x="1028700" y="981075"/>
            <a:ext cx="97917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Being bullied at age 9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3795B79-2399-5030-9BE2-2E9530F32A5A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450871F-297D-08EB-E2A1-A74C2516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6</a:t>
            </a:fld>
            <a:endParaRPr lang="en-US" sz="2000" dirty="0">
              <a:solidFill>
                <a:srgbClr val="2234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5E987-F1CF-436D-6C8C-97E720A276B1}"/>
              </a:ext>
            </a:extLst>
          </p:cNvPr>
          <p:cNvSpPr txBox="1"/>
          <p:nvPr/>
        </p:nvSpPr>
        <p:spPr>
          <a:xfrm>
            <a:off x="2895600" y="9029700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41% had been ‘picked on’ over the last year (prompt: child or adult)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ED9E81E-D1B2-110F-4B4A-4830D94A5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775938"/>
              </p:ext>
            </p:extLst>
          </p:nvPr>
        </p:nvGraphicFramePr>
        <p:xfrm>
          <a:off x="1295400" y="1644783"/>
          <a:ext cx="15392400" cy="692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648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8AD02-9618-C052-4203-D470682ED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2D53608-CC9A-10E5-581A-7371923CFABD}"/>
              </a:ext>
            </a:extLst>
          </p:cNvPr>
          <p:cNvSpPr txBox="1"/>
          <p:nvPr/>
        </p:nvSpPr>
        <p:spPr>
          <a:xfrm>
            <a:off x="1028700" y="981075"/>
            <a:ext cx="97917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Who was bullied at age 9?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0AEC77C-A314-DB4F-8F47-E858441130AE}"/>
              </a:ext>
            </a:extLst>
          </p:cNvPr>
          <p:cNvSpPr txBox="1"/>
          <p:nvPr/>
        </p:nvSpPr>
        <p:spPr>
          <a:xfrm>
            <a:off x="1028700" y="1943100"/>
            <a:ext cx="16230600" cy="8329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No significant difference by gender but type varies (pushed v. excluded)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No significant difference by socio-economic background (social  class, financial strain) or migrant background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Children with a disability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Mother has no religion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Underweight or overweight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No ‘raw’ overall difference between DEIS and non-DEIS schools; but lower levels of social exclusion (supports v. </a:t>
            </a:r>
            <a:r>
              <a:rPr lang="en-US" sz="4000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neighbourhood</a:t>
            </a: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Feeling teacher is unfair – linked to broader disengagement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No significant difference by peer problems at age 5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2467BE9-7E50-4870-5CE8-03A69DC9A607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35249B2-096A-8A7C-ADB9-18D519BB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369404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7</a:t>
            </a:fld>
            <a:endParaRPr lang="en-US" sz="2000" dirty="0">
              <a:solidFill>
                <a:srgbClr val="2234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15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4557-B032-AA9D-A887-9120A8998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2032CC1-D85A-BCB4-B697-6047E966C141}"/>
              </a:ext>
            </a:extLst>
          </p:cNvPr>
          <p:cNvSpPr txBox="1"/>
          <p:nvPr/>
        </p:nvSpPr>
        <p:spPr>
          <a:xfrm>
            <a:off x="1028700" y="981075"/>
            <a:ext cx="113919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Being bullied at age 13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BAF45A6-97B6-8709-AA6E-1879C096F5AB}"/>
              </a:ext>
            </a:extLst>
          </p:cNvPr>
          <p:cNvSpPr txBox="1"/>
          <p:nvPr/>
        </p:nvSpPr>
        <p:spPr>
          <a:xfrm>
            <a:off x="1028700" y="1943100"/>
            <a:ext cx="16230600" cy="940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Two different measures: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Have you been bullied in the last 3 months? </a:t>
            </a:r>
            <a:r>
              <a:rPr lang="en-US" sz="4000" b="1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8%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Have you experienced any of the following from a child or young person in the last 3 months? </a:t>
            </a:r>
            <a:r>
              <a:rPr lang="en-US" sz="4000" b="1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62% on at least one occasion, 37% one </a:t>
            </a:r>
            <a:r>
              <a:rPr lang="en-US" sz="4000" b="1" dirty="0" err="1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behaviour</a:t>
            </a:r>
            <a:r>
              <a:rPr lang="en-US" sz="4000" b="1" dirty="0">
                <a:solidFill>
                  <a:srgbClr val="223451"/>
                </a:solidFill>
                <a:latin typeface="Calibri (MS)"/>
                <a:ea typeface="Calibri (MS)"/>
                <a:cs typeface="Calibri (MS)"/>
                <a:sym typeface="Calibri (MS)"/>
              </a:rPr>
              <a:t> repeatedly (2 or more times)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Been hit, kicked or punched;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Been pushed, shoved or slapped;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Name-calling, hurtful slagging;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Been sent hurtful message by text, email or other message app;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Had something hurtful posted online about you;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Someone circulating upsetting note/ photo/ video or graffiti about you;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Someone taking/ damaging your personal possessions;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Exclusion (being left out);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Gossip, spreading rumours about you;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E" sz="2800" dirty="0">
                <a:solidFill>
                  <a:srgbClr val="223451"/>
                </a:solidFill>
              </a:rPr>
              <a:t>Threatened/ forced to do things you don’t want to.</a:t>
            </a: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571500" indent="-571500" algn="l">
              <a:lnSpc>
                <a:spcPts val="3599"/>
              </a:lnSpc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6D29582-9B14-3EC3-2F95-048AFA6CEC47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D7C27B1-05E5-618E-3855-5C047650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78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F6F4-7D75-7C1A-1754-8E57507A7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BF4172D-18BB-A665-DFF2-C2525745449E}"/>
              </a:ext>
            </a:extLst>
          </p:cNvPr>
          <p:cNvSpPr txBox="1"/>
          <p:nvPr/>
        </p:nvSpPr>
        <p:spPr>
          <a:xfrm>
            <a:off x="1028700" y="981075"/>
            <a:ext cx="15506700" cy="663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0"/>
              </a:lnSpc>
            </a:pP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Different types of bullying </a:t>
            </a:r>
            <a:r>
              <a:rPr lang="en-US" sz="5400" dirty="0" err="1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behaviours</a:t>
            </a:r>
            <a:r>
              <a:rPr lang="en-US" sz="5400" dirty="0">
                <a:solidFill>
                  <a:srgbClr val="223451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at age 13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CB9D16-D20C-5A2F-9201-C46F847BC681}"/>
              </a:ext>
            </a:extLst>
          </p:cNvPr>
          <p:cNvSpPr txBox="1"/>
          <p:nvPr/>
        </p:nvSpPr>
        <p:spPr>
          <a:xfrm>
            <a:off x="1028700" y="1943100"/>
            <a:ext cx="16230600" cy="94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endParaRPr lang="en-US" sz="4000" i="1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599"/>
              </a:lnSpc>
            </a:pPr>
            <a:endParaRPr lang="en-US" sz="4000" dirty="0">
              <a:solidFill>
                <a:srgbClr val="223451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289E855-FC5A-EA3B-7C6E-FD6904228C79}"/>
              </a:ext>
            </a:extLst>
          </p:cNvPr>
          <p:cNvSpPr/>
          <p:nvPr/>
        </p:nvSpPr>
        <p:spPr>
          <a:xfrm>
            <a:off x="14903957" y="8062632"/>
            <a:ext cx="3384043" cy="2391337"/>
          </a:xfrm>
          <a:custGeom>
            <a:avLst/>
            <a:gdLst/>
            <a:ahLst/>
            <a:cxnLst/>
            <a:rect l="l" t="t" r="r" b="b"/>
            <a:pathLst>
              <a:path w="3384043" h="2391337">
                <a:moveTo>
                  <a:pt x="0" y="0"/>
                </a:moveTo>
                <a:lnTo>
                  <a:pt x="3384043" y="0"/>
                </a:lnTo>
                <a:lnTo>
                  <a:pt x="3384043" y="2391336"/>
                </a:lnTo>
                <a:lnTo>
                  <a:pt x="0" y="239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8E955AA-E199-CDE8-C5D8-0D10FABEE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" y="9182100"/>
            <a:ext cx="571500" cy="365125"/>
          </a:xfrm>
        </p:spPr>
        <p:txBody>
          <a:bodyPr/>
          <a:lstStyle/>
          <a:p>
            <a:fld id="{B6F15528-21DE-4FAA-801E-634DDDAF4B2B}" type="slidenum">
              <a:rPr lang="en-US" sz="2000" smtClean="0">
                <a:solidFill>
                  <a:srgbClr val="223451"/>
                </a:solidFill>
              </a:rPr>
              <a:pPr/>
              <a:t>9</a:t>
            </a:fld>
            <a:endParaRPr lang="en-US" sz="2000" dirty="0">
              <a:solidFill>
                <a:srgbClr val="22345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35F386-9289-8D52-1564-77E1CDEC7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916527"/>
              </p:ext>
            </p:extLst>
          </p:nvPr>
        </p:nvGraphicFramePr>
        <p:xfrm>
          <a:off x="1447800" y="1943099"/>
          <a:ext cx="14020800" cy="736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381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73F1274D3F99409BFF270AF77F8165" ma:contentTypeVersion="17" ma:contentTypeDescription="Create a new document." ma:contentTypeScope="" ma:versionID="702422c01cfd27a07cbb737cc86cbd69">
  <xsd:schema xmlns:xsd="http://www.w3.org/2001/XMLSchema" xmlns:xs="http://www.w3.org/2001/XMLSchema" xmlns:p="http://schemas.microsoft.com/office/2006/metadata/properties" xmlns:ns2="ee2953d7-4f2a-4833-9366-083de7f6d20f" xmlns:ns3="3d7ca690-77fb-4dc2-9dbc-59304150e79d" targetNamespace="http://schemas.microsoft.com/office/2006/metadata/properties" ma:root="true" ma:fieldsID="5e3fce7d1c1d76265a1c6c3c0afd3272" ns2:_="" ns3:_="">
    <xsd:import namespace="ee2953d7-4f2a-4833-9366-083de7f6d20f"/>
    <xsd:import namespace="3d7ca690-77fb-4dc2-9dbc-59304150e7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953d7-4f2a-4833-9366-083de7f6d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438c398-5d14-466e-9d31-5a661b18a3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ca690-77fb-4dc2-9dbc-59304150e79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fc09954-6486-42f4-b15c-81922f430c3b}" ma:internalName="TaxCatchAll" ma:showField="CatchAllData" ma:web="3d7ca690-77fb-4dc2-9dbc-59304150e7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7ca690-77fb-4dc2-9dbc-59304150e79d" xsi:nil="true"/>
    <lcf76f155ced4ddcb4097134ff3c332f xmlns="ee2953d7-4f2a-4833-9366-083de7f6d2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876B34-4283-4130-8C26-F10B71880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953d7-4f2a-4833-9366-083de7f6d20f"/>
    <ds:schemaRef ds:uri="3d7ca690-77fb-4dc2-9dbc-59304150e7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A43A37-EDA8-4165-A206-0654ACBA86E3}">
  <ds:schemaRefs>
    <ds:schemaRef ds:uri="http://schemas.openxmlformats.org/package/2006/metadata/core-properties"/>
    <ds:schemaRef ds:uri="http://schemas.microsoft.com/office/2006/metadata/properties"/>
    <ds:schemaRef ds:uri="ee2953d7-4f2a-4833-9366-083de7f6d20f"/>
    <ds:schemaRef ds:uri="http://schemas.microsoft.com/office/2006/documentManagement/types"/>
    <ds:schemaRef ds:uri="3d7ca690-77fb-4dc2-9dbc-59304150e79d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A223FF-9EEB-4CF6-A00B-7BF1E94719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1507</Words>
  <Application>Microsoft Office PowerPoint</Application>
  <PresentationFormat>Custom</PresentationFormat>
  <Paragraphs>297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 (MS) Light</vt:lpstr>
      <vt:lpstr>Calibri</vt:lpstr>
      <vt:lpstr>Merriweather Bold</vt:lpstr>
      <vt:lpstr>Aptos</vt:lpstr>
      <vt:lpstr>Calibri (MS)</vt:lpstr>
      <vt:lpstr>Calibri (MS)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ESRI Slide Deck Template (September 2024)</dc:title>
  <dc:creator>Samuel Baugh</dc:creator>
  <cp:lastModifiedBy>Emer Smyth</cp:lastModifiedBy>
  <cp:revision>58</cp:revision>
  <dcterms:created xsi:type="dcterms:W3CDTF">2006-08-16T00:00:00Z</dcterms:created>
  <dcterms:modified xsi:type="dcterms:W3CDTF">2025-08-20T09:45:02Z</dcterms:modified>
  <dc:identifier>DAGNp3uCbCk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0x0101008D73F1274D3F99409BFF270AF77F8165</vt:lpwstr>
  </property>
</Properties>
</file>