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678" r:id="rId6"/>
    <p:sldId id="698" r:id="rId7"/>
    <p:sldId id="652" r:id="rId8"/>
    <p:sldId id="680" r:id="rId9"/>
    <p:sldId id="687" r:id="rId10"/>
    <p:sldId id="705" r:id="rId11"/>
    <p:sldId id="711" r:id="rId12"/>
    <p:sldId id="710" r:id="rId13"/>
    <p:sldId id="702" r:id="rId14"/>
    <p:sldId id="703" r:id="rId15"/>
    <p:sldId id="706" r:id="rId16"/>
    <p:sldId id="707" r:id="rId17"/>
    <p:sldId id="683" r:id="rId18"/>
    <p:sldId id="693" r:id="rId19"/>
    <p:sldId id="696" r:id="rId20"/>
    <p:sldId id="270" r:id="rId21"/>
  </p:sldIdLst>
  <p:sldSz cx="18288000" cy="10287000"/>
  <p:notesSz cx="6810375" cy="9942513"/>
  <p:embeddedFontLst>
    <p:embeddedFont>
      <p:font typeface="Calibri (MS) Bold" panose="020B0604020202020204" charset="0"/>
      <p:regular r:id="rId23"/>
    </p:embeddedFont>
    <p:embeddedFont>
      <p:font typeface="Calibri (MS) Light" panose="020B0604020202020204" charset="0"/>
      <p:regular r:id="rId24"/>
    </p:embeddedFont>
    <p:embeddedFont>
      <p:font typeface="Merriweather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4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F708F-5EDC-41E9-B904-322F01E56714}" v="441" dt="2025-10-09T16:16:27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62" autoAdjust="0"/>
  </p:normalViewPr>
  <p:slideViewPr>
    <p:cSldViewPr>
      <p:cViewPr varScale="1">
        <p:scale>
          <a:sx n="67" d="100"/>
          <a:sy n="67" d="100"/>
        </p:scale>
        <p:origin x="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sriie-my.sharepoint.com/personal/conor_otoole_esri_ie/Documents/Desktop/Long%20Time%20Series%20Trend%20in%20Voted%20Spen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sriie-my.sharepoint.com/personal/conor_otoole_esri_ie/Documents/Desktop/Long%20Time%20Series%20Trend%20in%20Voted%20Spend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sriie-my.sharepoint.com/personal/conor_otoole_esri_ie/Documents/Desktop/Long%20Time%20Series%20Trend%20in%20Voted%20Spend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or.otoole\AppData\Local\Microsoft\Windows\INetCache\Content.Outlook\8QUYE1S5\expenditure%20charts%20(00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nor.otoole\AppData\Local\Microsoft\Windows\INetCache\Content.Outlook\8QUYE1S5\expenditure%20charts%20(00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sriie-my.sharepoint.com/personal/conor_otoole_esri_ie/Documents/Desktop/Long%20Time%20Series%20Trend%20in%20Voted%20Spending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sriie-my.sharepoint.com/personal/conor_otoole_esri_ie/Documents/Desktop/Long%20Time%20Series%20Trend%20in%20Voted%20Spendi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sriie-my.sharepoint.com/personal/conor_otoole_esri_ie/Documents/Desktop/Long%20Time%20Series%20Trend%20in%20Voted%20Spendin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Cleaned!$B$2</c:f>
              <c:strCache>
                <c:ptCount val="1"/>
                <c:pt idx="0">
                  <c:v>Gross voted current expenditure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Cleaned!$A$3:$A$47</c:f>
              <c:strCache>
                <c:ptCount val="45"/>
                <c:pt idx="0">
                  <c:v>1982</c:v>
                </c:pt>
                <c:pt idx="1">
                  <c:v>1983</c:v>
                </c:pt>
                <c:pt idx="2">
                  <c:v>1984³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1988⁴</c:v>
                </c:pt>
                <c:pt idx="7">
                  <c:v>1989⁵</c:v>
                </c:pt>
                <c:pt idx="8">
                  <c:v>1990⁶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20117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strCache>
            </c:strRef>
          </c:cat>
          <c:val>
            <c:numRef>
              <c:f>Cleaned!$B$3:$B$47</c:f>
              <c:numCache>
                <c:formatCode>#,##0</c:formatCode>
                <c:ptCount val="45"/>
                <c:pt idx="0">
                  <c:v>6486</c:v>
                </c:pt>
                <c:pt idx="1">
                  <c:v>7296.77</c:v>
                </c:pt>
                <c:pt idx="2">
                  <c:v>7681.8099999999995</c:v>
                </c:pt>
                <c:pt idx="3">
                  <c:v>8217.75</c:v>
                </c:pt>
                <c:pt idx="4">
                  <c:v>8838.65</c:v>
                </c:pt>
                <c:pt idx="5">
                  <c:v>9121.8000000000011</c:v>
                </c:pt>
                <c:pt idx="6">
                  <c:v>9209.41</c:v>
                </c:pt>
                <c:pt idx="7">
                  <c:v>9280.52</c:v>
                </c:pt>
                <c:pt idx="8">
                  <c:v>9906.49</c:v>
                </c:pt>
                <c:pt idx="9">
                  <c:v>10877.84</c:v>
                </c:pt>
                <c:pt idx="10">
                  <c:v>11967.28</c:v>
                </c:pt>
                <c:pt idx="11">
                  <c:v>12885.31</c:v>
                </c:pt>
                <c:pt idx="12">
                  <c:v>13977</c:v>
                </c:pt>
                <c:pt idx="13">
                  <c:v>15091.153</c:v>
                </c:pt>
                <c:pt idx="14">
                  <c:v>15600.648999999999</c:v>
                </c:pt>
                <c:pt idx="15">
                  <c:v>16850.897000000001</c:v>
                </c:pt>
                <c:pt idx="16">
                  <c:v>17978.256000000001</c:v>
                </c:pt>
                <c:pt idx="17">
                  <c:v>19737.66</c:v>
                </c:pt>
                <c:pt idx="18">
                  <c:v>21994.108</c:v>
                </c:pt>
                <c:pt idx="19">
                  <c:v>26327.080999999998</c:v>
                </c:pt>
                <c:pt idx="20">
                  <c:v>30228.789999999997</c:v>
                </c:pt>
                <c:pt idx="21">
                  <c:v>33004</c:v>
                </c:pt>
                <c:pt idx="22">
                  <c:v>35546.468000000001</c:v>
                </c:pt>
                <c:pt idx="23">
                  <c:v>39212.152000000002</c:v>
                </c:pt>
                <c:pt idx="24">
                  <c:v>43356</c:v>
                </c:pt>
                <c:pt idx="25">
                  <c:v>48607</c:v>
                </c:pt>
                <c:pt idx="26">
                  <c:v>53383</c:v>
                </c:pt>
                <c:pt idx="27">
                  <c:v>55719</c:v>
                </c:pt>
                <c:pt idx="28">
                  <c:v>54178.898999999998</c:v>
                </c:pt>
                <c:pt idx="29">
                  <c:v>52847.091</c:v>
                </c:pt>
                <c:pt idx="30">
                  <c:v>52148.978999999999</c:v>
                </c:pt>
                <c:pt idx="31">
                  <c:v>50959</c:v>
                </c:pt>
                <c:pt idx="32">
                  <c:v>50299</c:v>
                </c:pt>
                <c:pt idx="33">
                  <c:v>50843</c:v>
                </c:pt>
                <c:pt idx="34">
                  <c:v>51721</c:v>
                </c:pt>
                <c:pt idx="35">
                  <c:v>53968.347999999998</c:v>
                </c:pt>
                <c:pt idx="36">
                  <c:v>57154.957000000002</c:v>
                </c:pt>
                <c:pt idx="37">
                  <c:v>60047.646000000001</c:v>
                </c:pt>
                <c:pt idx="38">
                  <c:v>75636.627537340653</c:v>
                </c:pt>
                <c:pt idx="39">
                  <c:v>77595.570999999996</c:v>
                </c:pt>
                <c:pt idx="40">
                  <c:v>77922.804000000004</c:v>
                </c:pt>
                <c:pt idx="41">
                  <c:v>82170.122000000003</c:v>
                </c:pt>
                <c:pt idx="42">
                  <c:v>89050</c:v>
                </c:pt>
                <c:pt idx="43">
                  <c:v>91980</c:v>
                </c:pt>
                <c:pt idx="44">
                  <c:v>98700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C-4F23-9071-0B8E7EDC20DE}"/>
            </c:ext>
          </c:extLst>
        </c:ser>
        <c:ser>
          <c:idx val="1"/>
          <c:order val="1"/>
          <c:tx>
            <c:strRef>
              <c:f>Cleaned!$C$2</c:f>
              <c:strCache>
                <c:ptCount val="1"/>
                <c:pt idx="0">
                  <c:v>Gross voted capital expenditure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Cleaned!$A$3:$A$47</c:f>
              <c:strCache>
                <c:ptCount val="45"/>
                <c:pt idx="0">
                  <c:v>1982</c:v>
                </c:pt>
                <c:pt idx="1">
                  <c:v>1983</c:v>
                </c:pt>
                <c:pt idx="2">
                  <c:v>1984³</c:v>
                </c:pt>
                <c:pt idx="3">
                  <c:v>1985</c:v>
                </c:pt>
                <c:pt idx="4">
                  <c:v>1986</c:v>
                </c:pt>
                <c:pt idx="5">
                  <c:v>1987</c:v>
                </c:pt>
                <c:pt idx="6">
                  <c:v>1988⁴</c:v>
                </c:pt>
                <c:pt idx="7">
                  <c:v>1989⁵</c:v>
                </c:pt>
                <c:pt idx="8">
                  <c:v>1990⁶</c:v>
                </c:pt>
                <c:pt idx="9">
                  <c:v>1991</c:v>
                </c:pt>
                <c:pt idx="10">
                  <c:v>1992</c:v>
                </c:pt>
                <c:pt idx="11">
                  <c:v>1993</c:v>
                </c:pt>
                <c:pt idx="12">
                  <c:v>1994</c:v>
                </c:pt>
                <c:pt idx="13">
                  <c:v>1995</c:v>
                </c:pt>
                <c:pt idx="14">
                  <c:v>1996</c:v>
                </c:pt>
                <c:pt idx="15">
                  <c:v>1997</c:v>
                </c:pt>
                <c:pt idx="16">
                  <c:v>1998</c:v>
                </c:pt>
                <c:pt idx="17">
                  <c:v>1999</c:v>
                </c:pt>
                <c:pt idx="18">
                  <c:v>2000</c:v>
                </c:pt>
                <c:pt idx="19">
                  <c:v>2001</c:v>
                </c:pt>
                <c:pt idx="20">
                  <c:v>2002</c:v>
                </c:pt>
                <c:pt idx="21">
                  <c:v>2003</c:v>
                </c:pt>
                <c:pt idx="22">
                  <c:v>2004</c:v>
                </c:pt>
                <c:pt idx="23">
                  <c:v>2005</c:v>
                </c:pt>
                <c:pt idx="24">
                  <c:v>2006</c:v>
                </c:pt>
                <c:pt idx="25">
                  <c:v>2007</c:v>
                </c:pt>
                <c:pt idx="26">
                  <c:v>2008</c:v>
                </c:pt>
                <c:pt idx="27">
                  <c:v>2009</c:v>
                </c:pt>
                <c:pt idx="28">
                  <c:v>2010</c:v>
                </c:pt>
                <c:pt idx="29">
                  <c:v>20117</c:v>
                </c:pt>
                <c:pt idx="30">
                  <c:v>2012</c:v>
                </c:pt>
                <c:pt idx="31">
                  <c:v>2013</c:v>
                </c:pt>
                <c:pt idx="32">
                  <c:v>2014</c:v>
                </c:pt>
                <c:pt idx="33">
                  <c:v>2015</c:v>
                </c:pt>
                <c:pt idx="34">
                  <c:v>2016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  <c:pt idx="39">
                  <c:v>2021</c:v>
                </c:pt>
                <c:pt idx="40">
                  <c:v>2022</c:v>
                </c:pt>
                <c:pt idx="41">
                  <c:v>2023</c:v>
                </c:pt>
                <c:pt idx="42">
                  <c:v>2024</c:v>
                </c:pt>
                <c:pt idx="43">
                  <c:v>2025</c:v>
                </c:pt>
                <c:pt idx="44">
                  <c:v>2026</c:v>
                </c:pt>
              </c:strCache>
            </c:strRef>
          </c:cat>
          <c:val>
            <c:numRef>
              <c:f>Cleaned!$C$3:$C$47</c:f>
              <c:numCache>
                <c:formatCode>#,##0</c:formatCode>
                <c:ptCount val="45"/>
                <c:pt idx="1">
                  <c:v>1265.93</c:v>
                </c:pt>
                <c:pt idx="2">
                  <c:v>1182.1300000000001</c:v>
                </c:pt>
                <c:pt idx="3">
                  <c:v>1239.26</c:v>
                </c:pt>
                <c:pt idx="4">
                  <c:v>1227.8399999999999</c:v>
                </c:pt>
                <c:pt idx="5">
                  <c:v>1173.24</c:v>
                </c:pt>
                <c:pt idx="6">
                  <c:v>905.32</c:v>
                </c:pt>
                <c:pt idx="7">
                  <c:v>885.01</c:v>
                </c:pt>
                <c:pt idx="8">
                  <c:v>999.28</c:v>
                </c:pt>
                <c:pt idx="9">
                  <c:v>1036.1100000000001</c:v>
                </c:pt>
                <c:pt idx="10">
                  <c:v>1060.23</c:v>
                </c:pt>
                <c:pt idx="11">
                  <c:v>1293</c:v>
                </c:pt>
                <c:pt idx="12">
                  <c:v>1397</c:v>
                </c:pt>
                <c:pt idx="13">
                  <c:v>1610</c:v>
                </c:pt>
                <c:pt idx="14">
                  <c:v>1848.2</c:v>
                </c:pt>
                <c:pt idx="15">
                  <c:v>2011.27</c:v>
                </c:pt>
                <c:pt idx="16">
                  <c:v>2557.25</c:v>
                </c:pt>
                <c:pt idx="17">
                  <c:v>3151.76</c:v>
                </c:pt>
                <c:pt idx="18">
                  <c:v>3937.19</c:v>
                </c:pt>
                <c:pt idx="19">
                  <c:v>4980</c:v>
                </c:pt>
                <c:pt idx="20">
                  <c:v>5593</c:v>
                </c:pt>
                <c:pt idx="21">
                  <c:v>5378</c:v>
                </c:pt>
                <c:pt idx="22">
                  <c:v>5212</c:v>
                </c:pt>
                <c:pt idx="23">
                  <c:v>5674.433</c:v>
                </c:pt>
                <c:pt idx="24">
                  <c:v>6423.375</c:v>
                </c:pt>
                <c:pt idx="25">
                  <c:v>8017</c:v>
                </c:pt>
                <c:pt idx="26">
                  <c:v>8915.1080000000002</c:v>
                </c:pt>
                <c:pt idx="27">
                  <c:v>7329</c:v>
                </c:pt>
                <c:pt idx="28">
                  <c:v>6384.6710000000003</c:v>
                </c:pt>
                <c:pt idx="29">
                  <c:v>4514.7820000000002</c:v>
                </c:pt>
                <c:pt idx="30">
                  <c:v>3828</c:v>
                </c:pt>
                <c:pt idx="31">
                  <c:v>3386.884</c:v>
                </c:pt>
                <c:pt idx="32">
                  <c:v>3414</c:v>
                </c:pt>
                <c:pt idx="33">
                  <c:v>3827</c:v>
                </c:pt>
                <c:pt idx="34">
                  <c:v>4194</c:v>
                </c:pt>
                <c:pt idx="35">
                  <c:v>4585</c:v>
                </c:pt>
                <c:pt idx="36">
                  <c:v>6011.4769999999999</c:v>
                </c:pt>
                <c:pt idx="37">
                  <c:v>7366.4780000000001</c:v>
                </c:pt>
                <c:pt idx="38">
                  <c:v>9649.2989999999991</c:v>
                </c:pt>
                <c:pt idx="39">
                  <c:v>9946</c:v>
                </c:pt>
                <c:pt idx="40" formatCode="General">
                  <c:v>10942</c:v>
                </c:pt>
                <c:pt idx="41" formatCode="General">
                  <c:v>12692</c:v>
                </c:pt>
                <c:pt idx="42" formatCode="General">
                  <c:v>14640</c:v>
                </c:pt>
                <c:pt idx="43" formatCode="General">
                  <c:v>17100</c:v>
                </c:pt>
                <c:pt idx="44" formatCode="General">
                  <c:v>19100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C-4F23-9071-0B8E7EDC2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68960879"/>
        <c:axId val="2068960399"/>
      </c:barChart>
      <c:catAx>
        <c:axId val="20689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960399"/>
        <c:crosses val="autoZero"/>
        <c:auto val="1"/>
        <c:lblAlgn val="ctr"/>
        <c:lblOffset val="100"/>
        <c:noMultiLvlLbl val="0"/>
      </c:catAx>
      <c:valAx>
        <c:axId val="206896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96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Voted Current Expenditure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Cleaned!$A$5:$A$47</c:f>
              <c:strCache>
                <c:ptCount val="43"/>
                <c:pt idx="0">
                  <c:v>1984³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1988⁴</c:v>
                </c:pt>
                <c:pt idx="5">
                  <c:v>1989⁵</c:v>
                </c:pt>
                <c:pt idx="6">
                  <c:v>1990⁶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20117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</c:v>
                </c:pt>
                <c:pt idx="41">
                  <c:v>2025</c:v>
                </c:pt>
                <c:pt idx="42">
                  <c:v>2026</c:v>
                </c:pt>
              </c:strCache>
            </c:strRef>
          </c:cat>
          <c:val>
            <c:numRef>
              <c:f>Cleaned!$D$5:$D$47</c:f>
              <c:numCache>
                <c:formatCode>General</c:formatCode>
                <c:ptCount val="43"/>
                <c:pt idx="0">
                  <c:v>5.2768553757347236E-2</c:v>
                </c:pt>
                <c:pt idx="1">
                  <c:v>6.9767411586592276E-2</c:v>
                </c:pt>
                <c:pt idx="2">
                  <c:v>7.5555961181588582E-2</c:v>
                </c:pt>
                <c:pt idx="3">
                  <c:v>3.2035435275749258E-2</c:v>
                </c:pt>
                <c:pt idx="4">
                  <c:v>9.6044640312218377E-3</c:v>
                </c:pt>
                <c:pt idx="5">
                  <c:v>7.7214501254696533E-3</c:v>
                </c:pt>
                <c:pt idx="6">
                  <c:v>6.7449884273725891E-2</c:v>
                </c:pt>
                <c:pt idx="7">
                  <c:v>9.8051883159423703E-2</c:v>
                </c:pt>
                <c:pt idx="8">
                  <c:v>0.10015223610569746</c:v>
                </c:pt>
                <c:pt idx="9">
                  <c:v>7.6711667145750617E-2</c:v>
                </c:pt>
                <c:pt idx="10">
                  <c:v>8.4723611616639438E-2</c:v>
                </c:pt>
                <c:pt idx="11">
                  <c:v>7.9713314731344465E-2</c:v>
                </c:pt>
                <c:pt idx="12">
                  <c:v>3.3761237461445104E-2</c:v>
                </c:pt>
                <c:pt idx="13">
                  <c:v>8.0140768502643844E-2</c:v>
                </c:pt>
                <c:pt idx="14">
                  <c:v>6.6902017144844006E-2</c:v>
                </c:pt>
                <c:pt idx="15">
                  <c:v>9.7862885031785085E-2</c:v>
                </c:pt>
                <c:pt idx="16">
                  <c:v>0.11432196116459603</c:v>
                </c:pt>
                <c:pt idx="17">
                  <c:v>0.19700607999196862</c:v>
                </c:pt>
                <c:pt idx="18">
                  <c:v>0.14820135206026075</c:v>
                </c:pt>
                <c:pt idx="19">
                  <c:v>9.1806850356894953E-2</c:v>
                </c:pt>
                <c:pt idx="20">
                  <c:v>7.7035147254878256E-2</c:v>
                </c:pt>
                <c:pt idx="21">
                  <c:v>0.10312371963369182</c:v>
                </c:pt>
                <c:pt idx="22">
                  <c:v>0.10567764809235669</c:v>
                </c:pt>
                <c:pt idx="23">
                  <c:v>0.12111357136267187</c:v>
                </c:pt>
                <c:pt idx="24">
                  <c:v>9.8257452630279518E-2</c:v>
                </c:pt>
                <c:pt idx="25">
                  <c:v>4.375924919918317E-2</c:v>
                </c:pt>
                <c:pt idx="26">
                  <c:v>-2.7640499650029682E-2</c:v>
                </c:pt>
                <c:pt idx="27">
                  <c:v>-2.4581673392809256E-2</c:v>
                </c:pt>
                <c:pt idx="28">
                  <c:v>-1.3210036480532095E-2</c:v>
                </c:pt>
                <c:pt idx="29">
                  <c:v>-2.2818836012110544E-2</c:v>
                </c:pt>
                <c:pt idx="30">
                  <c:v>-1.2951588531957103E-2</c:v>
                </c:pt>
                <c:pt idx="31">
                  <c:v>1.0815324360325285E-2</c:v>
                </c:pt>
                <c:pt idx="32">
                  <c:v>1.7268847235607732E-2</c:v>
                </c:pt>
                <c:pt idx="33">
                  <c:v>4.3451364049418961E-2</c:v>
                </c:pt>
                <c:pt idx="34">
                  <c:v>5.9045887415342113E-2</c:v>
                </c:pt>
                <c:pt idx="35">
                  <c:v>5.0611340675140282E-2</c:v>
                </c:pt>
                <c:pt idx="36">
                  <c:v>0.25961020249387712</c:v>
                </c:pt>
                <c:pt idx="37">
                  <c:v>2.5899402530767723E-2</c:v>
                </c:pt>
                <c:pt idx="38">
                  <c:v>4.2171607964585078E-3</c:v>
                </c:pt>
                <c:pt idx="39">
                  <c:v>5.4506739772865354E-2</c:v>
                </c:pt>
                <c:pt idx="40">
                  <c:v>8.3727245774321668E-2</c:v>
                </c:pt>
                <c:pt idx="41">
                  <c:v>3.2902863559797879E-2</c:v>
                </c:pt>
                <c:pt idx="42">
                  <c:v>7.3059360730593603E-2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86-4730-8AF3-5882F964D014}"/>
            </c:ext>
          </c:extLst>
        </c:ser>
        <c:ser>
          <c:idx val="1"/>
          <c:order val="1"/>
          <c:tx>
            <c:v>Voted Capital Expenditure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Cleaned!$A$5:$A$47</c:f>
              <c:strCache>
                <c:ptCount val="43"/>
                <c:pt idx="0">
                  <c:v>1984³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1988⁴</c:v>
                </c:pt>
                <c:pt idx="5">
                  <c:v>1989⁵</c:v>
                </c:pt>
                <c:pt idx="6">
                  <c:v>1990⁶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20117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  <c:pt idx="40">
                  <c:v>2024</c:v>
                </c:pt>
                <c:pt idx="41">
                  <c:v>2025</c:v>
                </c:pt>
                <c:pt idx="42">
                  <c:v>2026</c:v>
                </c:pt>
              </c:strCache>
            </c:strRef>
          </c:cat>
          <c:val>
            <c:numRef>
              <c:f>Cleaned!$E$5:$E$47</c:f>
              <c:numCache>
                <c:formatCode>General</c:formatCode>
                <c:ptCount val="43"/>
                <c:pt idx="0">
                  <c:v>-6.6196393165498857E-2</c:v>
                </c:pt>
                <c:pt idx="1">
                  <c:v>4.8328018069078604E-2</c:v>
                </c:pt>
                <c:pt idx="2">
                  <c:v>-9.2151767990575895E-3</c:v>
                </c:pt>
                <c:pt idx="3">
                  <c:v>-4.4468334636434625E-2</c:v>
                </c:pt>
                <c:pt idx="4">
                  <c:v>-0.22835907401725131</c:v>
                </c:pt>
                <c:pt idx="5">
                  <c:v>-2.2434056466221985E-2</c:v>
                </c:pt>
                <c:pt idx="6">
                  <c:v>0.12911718511655224</c:v>
                </c:pt>
                <c:pt idx="7">
                  <c:v>3.6856536706428855E-2</c:v>
                </c:pt>
                <c:pt idx="8">
                  <c:v>2.3279381532848697E-2</c:v>
                </c:pt>
                <c:pt idx="9">
                  <c:v>0.21954670213066985</c:v>
                </c:pt>
                <c:pt idx="10">
                  <c:v>8.0433101314771882E-2</c:v>
                </c:pt>
                <c:pt idx="11">
                  <c:v>0.15246957766642799</c:v>
                </c:pt>
                <c:pt idx="12">
                  <c:v>0.14795031055900632</c:v>
                </c:pt>
                <c:pt idx="13">
                  <c:v>8.8231793095985278E-2</c:v>
                </c:pt>
                <c:pt idx="14">
                  <c:v>0.2714603210906541</c:v>
                </c:pt>
                <c:pt idx="15">
                  <c:v>0.23248020334343544</c:v>
                </c:pt>
                <c:pt idx="16">
                  <c:v>0.24920361956494141</c:v>
                </c:pt>
                <c:pt idx="17">
                  <c:v>0.26486148750758787</c:v>
                </c:pt>
                <c:pt idx="18">
                  <c:v>0.12309236947791158</c:v>
                </c:pt>
                <c:pt idx="19">
                  <c:v>-3.8440908278204899E-2</c:v>
                </c:pt>
                <c:pt idx="20">
                  <c:v>-3.0866493120119021E-2</c:v>
                </c:pt>
                <c:pt idx="21">
                  <c:v>8.8724673829623901E-2</c:v>
                </c:pt>
                <c:pt idx="22">
                  <c:v>0.13198534549619323</c:v>
                </c:pt>
                <c:pt idx="23">
                  <c:v>0.2480977679179559</c:v>
                </c:pt>
                <c:pt idx="24">
                  <c:v>0.11202544592740438</c:v>
                </c:pt>
                <c:pt idx="25">
                  <c:v>-0.17791237077554189</c:v>
                </c:pt>
                <c:pt idx="26">
                  <c:v>-0.12884827398007914</c:v>
                </c:pt>
                <c:pt idx="27">
                  <c:v>-0.29287162956399793</c:v>
                </c:pt>
                <c:pt idx="28">
                  <c:v>-0.15211852975403906</c:v>
                </c:pt>
                <c:pt idx="29">
                  <c:v>-0.1152340647857889</c:v>
                </c:pt>
                <c:pt idx="30">
                  <c:v>8.0061791310241937E-3</c:v>
                </c:pt>
                <c:pt idx="31">
                  <c:v>0.12097246631517278</c:v>
                </c:pt>
                <c:pt idx="32">
                  <c:v>9.5897569898092394E-2</c:v>
                </c:pt>
                <c:pt idx="33">
                  <c:v>9.3228421554601759E-2</c:v>
                </c:pt>
                <c:pt idx="34">
                  <c:v>0.31111821155943287</c:v>
                </c:pt>
                <c:pt idx="35">
                  <c:v>0.22540234288511796</c:v>
                </c:pt>
                <c:pt idx="36">
                  <c:v>0.3098931402496552</c:v>
                </c:pt>
                <c:pt idx="37">
                  <c:v>3.0748451260552701E-2</c:v>
                </c:pt>
                <c:pt idx="38">
                  <c:v>0.10014076010456474</c:v>
                </c:pt>
                <c:pt idx="39">
                  <c:v>0.15993419850118817</c:v>
                </c:pt>
                <c:pt idx="40">
                  <c:v>0.15348250866687674</c:v>
                </c:pt>
                <c:pt idx="41">
                  <c:v>0.16803278688524581</c:v>
                </c:pt>
                <c:pt idx="42">
                  <c:v>0.11695906432748537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86-4730-8AF3-5882F964D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868176"/>
        <c:axId val="1259873936"/>
      </c:lineChart>
      <c:catAx>
        <c:axId val="1259868176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873936"/>
        <c:crosses val="autoZero"/>
        <c:auto val="1"/>
        <c:lblAlgn val="ctr"/>
        <c:lblOffset val="100"/>
        <c:noMultiLvlLbl val="0"/>
      </c:catAx>
      <c:valAx>
        <c:axId val="125987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86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6974250054574"/>
          <c:y val="3.5914364896923595E-2"/>
          <c:w val="0.86271200763121847"/>
          <c:h val="0.82437636597378317"/>
        </c:manualLayout>
      </c:layout>
      <c:lineChart>
        <c:grouping val="standard"/>
        <c:varyColors val="0"/>
        <c:ser>
          <c:idx val="1"/>
          <c:order val="0"/>
          <c:tx>
            <c:strRef>
              <c:f>'Per Capita'!$T$4</c:f>
              <c:strCache>
                <c:ptCount val="1"/>
                <c:pt idx="0">
                  <c:v>Spend per capita - Real Terms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'Per Capita'!$N$5:$N$48</c:f>
              <c:numCache>
                <c:formatCode>General</c:formatCode>
                <c:ptCount val="4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  <c:pt idx="42">
                  <c:v>2025</c:v>
                </c:pt>
                <c:pt idx="43">
                  <c:v>2026</c:v>
                </c:pt>
              </c:numCache>
            </c:numRef>
          </c:cat>
          <c:val>
            <c:numRef>
              <c:f>'Per Capita'!$T$5:$T$48</c:f>
              <c:numCache>
                <c:formatCode>General</c:formatCode>
                <c:ptCount val="44"/>
                <c:pt idx="0">
                  <c:v>6806.9440734663776</c:v>
                </c:pt>
                <c:pt idx="1">
                  <c:v>6456.9221164919954</c:v>
                </c:pt>
                <c:pt idx="2">
                  <c:v>6499.9312686433805</c:v>
                </c:pt>
                <c:pt idx="3">
                  <c:v>6674.0829847942277</c:v>
                </c:pt>
                <c:pt idx="4">
                  <c:v>6597.4392166412463</c:v>
                </c:pt>
                <c:pt idx="5">
                  <c:v>6380.388678548069</c:v>
                </c:pt>
                <c:pt idx="6">
                  <c:v>6202.5160828378648</c:v>
                </c:pt>
                <c:pt idx="7">
                  <c:v>6440.5368116981417</c:v>
                </c:pt>
                <c:pt idx="8">
                  <c:v>6785.48781164309</c:v>
                </c:pt>
                <c:pt idx="9">
                  <c:v>7130.4966083985173</c:v>
                </c:pt>
                <c:pt idx="10">
                  <c:v>7614.1257471848667</c:v>
                </c:pt>
                <c:pt idx="11">
                  <c:v>8043.8042537566498</c:v>
                </c:pt>
                <c:pt idx="12">
                  <c:v>8478.1252311335247</c:v>
                </c:pt>
                <c:pt idx="13">
                  <c:v>8654.7039360321105</c:v>
                </c:pt>
                <c:pt idx="14">
                  <c:v>9126.8614771275006</c:v>
                </c:pt>
                <c:pt idx="15">
                  <c:v>9594.2742819328687</c:v>
                </c:pt>
                <c:pt idx="16">
                  <c:v>10421.7183003272</c:v>
                </c:pt>
                <c:pt idx="17">
                  <c:v>11036.990155310301</c:v>
                </c:pt>
                <c:pt idx="18">
                  <c:v>12519.427115824496</c:v>
                </c:pt>
                <c:pt idx="19">
                  <c:v>13448.152491875948</c:v>
                </c:pt>
                <c:pt idx="20">
                  <c:v>13698.808101619728</c:v>
                </c:pt>
                <c:pt idx="21">
                  <c:v>14013.575663156538</c:v>
                </c:pt>
                <c:pt idx="22">
                  <c:v>14733.28590138825</c:v>
                </c:pt>
                <c:pt idx="23">
                  <c:v>15352.625680460169</c:v>
                </c:pt>
                <c:pt idx="24">
                  <c:v>16114.897075998828</c:v>
                </c:pt>
                <c:pt idx="25">
                  <c:v>16614.850938124844</c:v>
                </c:pt>
                <c:pt idx="26">
                  <c:v>17406.060747947107</c:v>
                </c:pt>
                <c:pt idx="27">
                  <c:v>16809.920976934129</c:v>
                </c:pt>
                <c:pt idx="28">
                  <c:v>15460.404907612679</c:v>
                </c:pt>
                <c:pt idx="29">
                  <c:v>14770.421149914804</c:v>
                </c:pt>
                <c:pt idx="30">
                  <c:v>14205.896753655772</c:v>
                </c:pt>
                <c:pt idx="31">
                  <c:v>13914.104798468648</c:v>
                </c:pt>
                <c:pt idx="32">
                  <c:v>14084.766851894105</c:v>
                </c:pt>
                <c:pt idx="33">
                  <c:v>14248.078579777826</c:v>
                </c:pt>
                <c:pt idx="34">
                  <c:v>14646.180395756437</c:v>
                </c:pt>
                <c:pt idx="35">
                  <c:v>15486.176575179801</c:v>
                </c:pt>
                <c:pt idx="36">
                  <c:v>16127.721057493685</c:v>
                </c:pt>
                <c:pt idx="37">
                  <c:v>20185.463910893963</c:v>
                </c:pt>
                <c:pt idx="38">
                  <c:v>20058.826022938232</c:v>
                </c:pt>
                <c:pt idx="39">
                  <c:v>18492.050055269221</c:v>
                </c:pt>
                <c:pt idx="40">
                  <c:v>18215.890768240984</c:v>
                </c:pt>
                <c:pt idx="41">
                  <c:v>19138.192199609515</c:v>
                </c:pt>
                <c:pt idx="42">
                  <c:v>20525.488440259407</c:v>
                </c:pt>
                <c:pt idx="43">
                  <c:v>22297.226716723246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E-4FCD-876A-F621FCC5421F}"/>
            </c:ext>
          </c:extLst>
        </c:ser>
        <c:ser>
          <c:idx val="2"/>
          <c:order val="1"/>
          <c:tx>
            <c:strRef>
              <c:f>'Per Capita'!$U$4</c:f>
              <c:strCache>
                <c:ptCount val="1"/>
                <c:pt idx="0">
                  <c:v>Current Spend per capita - Real Terms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'Per Capita'!$N$5:$N$48</c:f>
              <c:numCache>
                <c:formatCode>General</c:formatCode>
                <c:ptCount val="4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  <c:pt idx="42">
                  <c:v>2025</c:v>
                </c:pt>
                <c:pt idx="43">
                  <c:v>2026</c:v>
                </c:pt>
              </c:numCache>
            </c:numRef>
          </c:cat>
          <c:val>
            <c:numRef>
              <c:f>'Per Capita'!$U$5:$U$48</c:f>
              <c:numCache>
                <c:formatCode>General</c:formatCode>
                <c:ptCount val="44"/>
                <c:pt idx="0">
                  <c:v>5800.5892191653629</c:v>
                </c:pt>
                <c:pt idx="1">
                  <c:v>5595.8015153181741</c:v>
                </c:pt>
                <c:pt idx="2">
                  <c:v>5648.1710586003546</c:v>
                </c:pt>
                <c:pt idx="3">
                  <c:v>5860.0250507924311</c:v>
                </c:pt>
                <c:pt idx="4">
                  <c:v>5845.5839944631725</c:v>
                </c:pt>
                <c:pt idx="5">
                  <c:v>5809.3113014492101</c:v>
                </c:pt>
                <c:pt idx="6">
                  <c:v>5662.5256683221105</c:v>
                </c:pt>
                <c:pt idx="7">
                  <c:v>5850.3996984825035</c:v>
                </c:pt>
                <c:pt idx="8">
                  <c:v>6195.3802674179142</c:v>
                </c:pt>
                <c:pt idx="9">
                  <c:v>6550.1887507094916</c:v>
                </c:pt>
                <c:pt idx="10">
                  <c:v>6919.7507059345326</c:v>
                </c:pt>
                <c:pt idx="11">
                  <c:v>7312.8822723270914</c:v>
                </c:pt>
                <c:pt idx="12">
                  <c:v>7660.8294658576215</c:v>
                </c:pt>
                <c:pt idx="13">
                  <c:v>7737.9888097464436</c:v>
                </c:pt>
                <c:pt idx="14">
                  <c:v>8153.6656251820577</c:v>
                </c:pt>
                <c:pt idx="15">
                  <c:v>8399.5163876071656</c:v>
                </c:pt>
                <c:pt idx="16">
                  <c:v>8986.699201099731</c:v>
                </c:pt>
                <c:pt idx="17">
                  <c:v>9361.2264789379824</c:v>
                </c:pt>
                <c:pt idx="18">
                  <c:v>10527.968792488442</c:v>
                </c:pt>
                <c:pt idx="19">
                  <c:v>11348.438410389172</c:v>
                </c:pt>
                <c:pt idx="20">
                  <c:v>11779.361747325764</c:v>
                </c:pt>
                <c:pt idx="21">
                  <c:v>12221.585926045422</c:v>
                </c:pt>
                <c:pt idx="22">
                  <c:v>12870.746264717913</c:v>
                </c:pt>
                <c:pt idx="23">
                  <c:v>13371.570836356044</c:v>
                </c:pt>
                <c:pt idx="24">
                  <c:v>13833.300405712685</c:v>
                </c:pt>
                <c:pt idx="25">
                  <c:v>14237.199428751808</c:v>
                </c:pt>
                <c:pt idx="26">
                  <c:v>15382.697291188697</c:v>
                </c:pt>
                <c:pt idx="27">
                  <c:v>15037.802606538808</c:v>
                </c:pt>
                <c:pt idx="28">
                  <c:v>14243.562532371527</c:v>
                </c:pt>
                <c:pt idx="29">
                  <c:v>13760.342128646545</c:v>
                </c:pt>
                <c:pt idx="30">
                  <c:v>13320.572587788698</c:v>
                </c:pt>
                <c:pt idx="31">
                  <c:v>13029.723851919918</c:v>
                </c:pt>
                <c:pt idx="32">
                  <c:v>13098.807409015035</c:v>
                </c:pt>
                <c:pt idx="33">
                  <c:v>13179.377130013214</c:v>
                </c:pt>
                <c:pt idx="34">
                  <c:v>13499.316221319423</c:v>
                </c:pt>
                <c:pt idx="35">
                  <c:v>14012.374930786957</c:v>
                </c:pt>
                <c:pt idx="36">
                  <c:v>14365.412281365943</c:v>
                </c:pt>
                <c:pt idx="37">
                  <c:v>17901.668862426654</c:v>
                </c:pt>
                <c:pt idx="38">
                  <c:v>17779.850659060612</c:v>
                </c:pt>
                <c:pt idx="39">
                  <c:v>16215.107974749291</c:v>
                </c:pt>
                <c:pt idx="40">
                  <c:v>15778.71056653187</c:v>
                </c:pt>
                <c:pt idx="41">
                  <c:v>16436.069200262584</c:v>
                </c:pt>
                <c:pt idx="42">
                  <c:v>16405.236365671732</c:v>
                </c:pt>
                <c:pt idx="43">
                  <c:v>16953.588423946785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E-4FCD-876A-F621FCC5421F}"/>
            </c:ext>
          </c:extLst>
        </c:ser>
        <c:ser>
          <c:idx val="3"/>
          <c:order val="2"/>
          <c:tx>
            <c:strRef>
              <c:f>'Per Capita'!$V$4</c:f>
              <c:strCache>
                <c:ptCount val="1"/>
                <c:pt idx="0">
                  <c:v>Capital Spend per capita - Real Terms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'Per Capita'!$N$5:$N$48</c:f>
              <c:numCache>
                <c:formatCode>General</c:formatCode>
                <c:ptCount val="44"/>
                <c:pt idx="0">
                  <c:v>1983</c:v>
                </c:pt>
                <c:pt idx="1">
                  <c:v>1984</c:v>
                </c:pt>
                <c:pt idx="2">
                  <c:v>1985</c:v>
                </c:pt>
                <c:pt idx="3">
                  <c:v>1986</c:v>
                </c:pt>
                <c:pt idx="4">
                  <c:v>1987</c:v>
                </c:pt>
                <c:pt idx="5">
                  <c:v>1988</c:v>
                </c:pt>
                <c:pt idx="6">
                  <c:v>1989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1993</c:v>
                </c:pt>
                <c:pt idx="11">
                  <c:v>1994</c:v>
                </c:pt>
                <c:pt idx="12">
                  <c:v>1995</c:v>
                </c:pt>
                <c:pt idx="13">
                  <c:v>1996</c:v>
                </c:pt>
                <c:pt idx="14">
                  <c:v>1997</c:v>
                </c:pt>
                <c:pt idx="15">
                  <c:v>1998</c:v>
                </c:pt>
                <c:pt idx="16">
                  <c:v>1999</c:v>
                </c:pt>
                <c:pt idx="17">
                  <c:v>2000</c:v>
                </c:pt>
                <c:pt idx="18">
                  <c:v>2001</c:v>
                </c:pt>
                <c:pt idx="19">
                  <c:v>2002</c:v>
                </c:pt>
                <c:pt idx="20">
                  <c:v>2003</c:v>
                </c:pt>
                <c:pt idx="21">
                  <c:v>2004</c:v>
                </c:pt>
                <c:pt idx="22">
                  <c:v>2005</c:v>
                </c:pt>
                <c:pt idx="23">
                  <c:v>2006</c:v>
                </c:pt>
                <c:pt idx="24">
                  <c:v>2007</c:v>
                </c:pt>
                <c:pt idx="25">
                  <c:v>2008</c:v>
                </c:pt>
                <c:pt idx="26">
                  <c:v>2009</c:v>
                </c:pt>
                <c:pt idx="27">
                  <c:v>2010</c:v>
                </c:pt>
                <c:pt idx="28">
                  <c:v>2011</c:v>
                </c:pt>
                <c:pt idx="29">
                  <c:v>2012</c:v>
                </c:pt>
                <c:pt idx="30">
                  <c:v>2013</c:v>
                </c:pt>
                <c:pt idx="31">
                  <c:v>2014</c:v>
                </c:pt>
                <c:pt idx="32">
                  <c:v>2015</c:v>
                </c:pt>
                <c:pt idx="33">
                  <c:v>2016</c:v>
                </c:pt>
                <c:pt idx="34">
                  <c:v>2017</c:v>
                </c:pt>
                <c:pt idx="35">
                  <c:v>2018</c:v>
                </c:pt>
                <c:pt idx="36">
                  <c:v>2019</c:v>
                </c:pt>
                <c:pt idx="37">
                  <c:v>2020</c:v>
                </c:pt>
                <c:pt idx="38">
                  <c:v>2021</c:v>
                </c:pt>
                <c:pt idx="39">
                  <c:v>2022</c:v>
                </c:pt>
                <c:pt idx="40">
                  <c:v>2023</c:v>
                </c:pt>
                <c:pt idx="41">
                  <c:v>2024</c:v>
                </c:pt>
                <c:pt idx="42">
                  <c:v>2025</c:v>
                </c:pt>
                <c:pt idx="43">
                  <c:v>2026</c:v>
                </c:pt>
              </c:numCache>
            </c:numRef>
          </c:cat>
          <c:val>
            <c:numRef>
              <c:f>'Per Capita'!$V$5:$V$48</c:f>
              <c:numCache>
                <c:formatCode>General</c:formatCode>
                <c:ptCount val="44"/>
                <c:pt idx="0">
                  <c:v>1006.3548543010138</c:v>
                </c:pt>
                <c:pt idx="1">
                  <c:v>861.12060117382157</c:v>
                </c:pt>
                <c:pt idx="2">
                  <c:v>851.76021004302572</c:v>
                </c:pt>
                <c:pt idx="3">
                  <c:v>814.05793400179653</c:v>
                </c:pt>
                <c:pt idx="4">
                  <c:v>751.85522217807568</c:v>
                </c:pt>
                <c:pt idx="5">
                  <c:v>571.07737709885851</c:v>
                </c:pt>
                <c:pt idx="6">
                  <c:v>539.99041451575454</c:v>
                </c:pt>
                <c:pt idx="7">
                  <c:v>590.13711321563903</c:v>
                </c:pt>
                <c:pt idx="8">
                  <c:v>590.10754422517482</c:v>
                </c:pt>
                <c:pt idx="9">
                  <c:v>580.3078576890257</c:v>
                </c:pt>
                <c:pt idx="10">
                  <c:v>694.37504125033468</c:v>
                </c:pt>
                <c:pt idx="11">
                  <c:v>730.92198142955897</c:v>
                </c:pt>
                <c:pt idx="12">
                  <c:v>817.29576527590507</c:v>
                </c:pt>
                <c:pt idx="13">
                  <c:v>916.71512628566791</c:v>
                </c:pt>
                <c:pt idx="14">
                  <c:v>973.19585194544334</c:v>
                </c:pt>
                <c:pt idx="15">
                  <c:v>1194.7578943257024</c:v>
                </c:pt>
                <c:pt idx="16">
                  <c:v>1435.0190992274709</c:v>
                </c:pt>
                <c:pt idx="17">
                  <c:v>1675.763676372319</c:v>
                </c:pt>
                <c:pt idx="18">
                  <c:v>1991.4583233360524</c:v>
                </c:pt>
                <c:pt idx="19">
                  <c:v>2099.7140814867762</c:v>
                </c:pt>
                <c:pt idx="20">
                  <c:v>1919.4463542939632</c:v>
                </c:pt>
                <c:pt idx="21">
                  <c:v>1791.9897371111169</c:v>
                </c:pt>
                <c:pt idx="22">
                  <c:v>1862.539636670338</c:v>
                </c:pt>
                <c:pt idx="23">
                  <c:v>1981.0548441041262</c:v>
                </c:pt>
                <c:pt idx="24">
                  <c:v>2281.5966702861438</c:v>
                </c:pt>
                <c:pt idx="25">
                  <c:v>2377.6515093730341</c:v>
                </c:pt>
                <c:pt idx="26">
                  <c:v>2023.363456758412</c:v>
                </c:pt>
                <c:pt idx="27">
                  <c:v>1772.118370395322</c:v>
                </c:pt>
                <c:pt idx="28">
                  <c:v>1216.8423752411534</c:v>
                </c:pt>
                <c:pt idx="29">
                  <c:v>1010.0790212682588</c:v>
                </c:pt>
                <c:pt idx="30">
                  <c:v>885.32416586707234</c:v>
                </c:pt>
                <c:pt idx="31">
                  <c:v>884.38094654873066</c:v>
                </c:pt>
                <c:pt idx="32">
                  <c:v>985.95944287906968</c:v>
                </c:pt>
                <c:pt idx="33">
                  <c:v>1068.7014497646105</c:v>
                </c:pt>
                <c:pt idx="34">
                  <c:v>1146.8641744370154</c:v>
                </c:pt>
                <c:pt idx="35">
                  <c:v>1473.8016443928454</c:v>
                </c:pt>
                <c:pt idx="36">
                  <c:v>1762.3087761277441</c:v>
                </c:pt>
                <c:pt idx="37">
                  <c:v>2283.7950484673083</c:v>
                </c:pt>
                <c:pt idx="38">
                  <c:v>2278.9753638776219</c:v>
                </c:pt>
                <c:pt idx="39">
                  <c:v>2276.9420805199302</c:v>
                </c:pt>
                <c:pt idx="40">
                  <c:v>2437.180201709114</c:v>
                </c:pt>
                <c:pt idx="41">
                  <c:v>2702.1229993469315</c:v>
                </c:pt>
                <c:pt idx="42">
                  <c:v>3049.8971717002237</c:v>
                </c:pt>
                <c:pt idx="43">
                  <c:v>3280.785601797199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5E-4FCD-876A-F621FCC54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722016"/>
        <c:axId val="88718656"/>
      </c:lineChart>
      <c:catAx>
        <c:axId val="8872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18656"/>
        <c:crosses val="autoZero"/>
        <c:auto val="1"/>
        <c:lblAlgn val="ctr"/>
        <c:lblOffset val="100"/>
        <c:noMultiLvlLbl val="0"/>
      </c:catAx>
      <c:valAx>
        <c:axId val="887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2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60351952574643"/>
          <c:y val="5.9282643103110336E-2"/>
          <c:w val="0.65115871233480727"/>
          <c:h val="0.22636038430162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with other'!$B$1</c:f>
              <c:strCache>
                <c:ptCount val="1"/>
                <c:pt idx="0">
                  <c:v>2025 Allocation (€m)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'Current with other'!$A$2:$A$8</c:f>
              <c:strCache>
                <c:ptCount val="7"/>
                <c:pt idx="0">
                  <c:v>Children, Disability and Equality</c:v>
                </c:pt>
                <c:pt idx="1">
                  <c:v>Education (incl. higher)</c:v>
                </c:pt>
                <c:pt idx="2">
                  <c:v>Health</c:v>
                </c:pt>
                <c:pt idx="3">
                  <c:v>Housing, Local Government and Heritage</c:v>
                </c:pt>
                <c:pt idx="4">
                  <c:v>Justice, Home Affairs and Migration</c:v>
                </c:pt>
                <c:pt idx="5">
                  <c:v>Social Protection</c:v>
                </c:pt>
                <c:pt idx="6">
                  <c:v>Other</c:v>
                </c:pt>
              </c:strCache>
            </c:strRef>
          </c:cat>
          <c:val>
            <c:numRef>
              <c:f>'Current with other'!$B$2:$B$8</c:f>
              <c:numCache>
                <c:formatCode>#,##0</c:formatCode>
                <c:ptCount val="7"/>
                <c:pt idx="0">
                  <c:v>6367</c:v>
                </c:pt>
                <c:pt idx="1">
                  <c:v>14811</c:v>
                </c:pt>
                <c:pt idx="2">
                  <c:v>24443</c:v>
                </c:pt>
                <c:pt idx="3">
                  <c:v>3528</c:v>
                </c:pt>
                <c:pt idx="4">
                  <c:v>5620</c:v>
                </c:pt>
                <c:pt idx="5">
                  <c:v>26878</c:v>
                </c:pt>
                <c:pt idx="6">
                  <c:v>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4B-4C33-B7F1-12C6F2FA6C33}"/>
            </c:ext>
          </c:extLst>
        </c:ser>
        <c:ser>
          <c:idx val="1"/>
          <c:order val="1"/>
          <c:tx>
            <c:strRef>
              <c:f>'Current with other'!$C$1</c:f>
              <c:strCache>
                <c:ptCount val="1"/>
                <c:pt idx="0">
                  <c:v>2026 Allocation (€m)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'Current with other'!$A$2:$A$8</c:f>
              <c:strCache>
                <c:ptCount val="7"/>
                <c:pt idx="0">
                  <c:v>Children, Disability and Equality</c:v>
                </c:pt>
                <c:pt idx="1">
                  <c:v>Education (incl. higher)</c:v>
                </c:pt>
                <c:pt idx="2">
                  <c:v>Health</c:v>
                </c:pt>
                <c:pt idx="3">
                  <c:v>Housing, Local Government and Heritage</c:v>
                </c:pt>
                <c:pt idx="4">
                  <c:v>Justice, Home Affairs and Migration</c:v>
                </c:pt>
                <c:pt idx="5">
                  <c:v>Social Protection</c:v>
                </c:pt>
                <c:pt idx="6">
                  <c:v>Other</c:v>
                </c:pt>
              </c:strCache>
            </c:strRef>
          </c:cat>
          <c:val>
            <c:numRef>
              <c:f>'Current with other'!$C$2:$C$8</c:f>
              <c:numCache>
                <c:formatCode>#,##0</c:formatCode>
                <c:ptCount val="7"/>
                <c:pt idx="0">
                  <c:v>6909</c:v>
                </c:pt>
                <c:pt idx="1">
                  <c:v>15593</c:v>
                </c:pt>
                <c:pt idx="2">
                  <c:v>25793</c:v>
                </c:pt>
                <c:pt idx="3">
                  <c:v>4029</c:v>
                </c:pt>
                <c:pt idx="4">
                  <c:v>5780</c:v>
                </c:pt>
                <c:pt idx="5">
                  <c:v>28914</c:v>
                </c:pt>
                <c:pt idx="6">
                  <c:v>10683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4B-4C33-B7F1-12C6F2FA6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379727"/>
        <c:axId val="504375407"/>
      </c:barChart>
      <c:scatterChart>
        <c:scatterStyle val="lineMarker"/>
        <c:varyColors val="0"/>
        <c:ser>
          <c:idx val="2"/>
          <c:order val="2"/>
          <c:tx>
            <c:strRef>
              <c:f>'Current with other'!$E$1</c:f>
              <c:strCache>
                <c:ptCount val="1"/>
                <c:pt idx="0">
                  <c:v>Change (%) RHS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'Current with other'!$A$2:$A$8</c:f>
              <c:strCache>
                <c:ptCount val="7"/>
                <c:pt idx="0">
                  <c:v>Children, Disability and Equality</c:v>
                </c:pt>
                <c:pt idx="1">
                  <c:v>Education (incl. higher)</c:v>
                </c:pt>
                <c:pt idx="2">
                  <c:v>Health</c:v>
                </c:pt>
                <c:pt idx="3">
                  <c:v>Housing, Local Government and Heritage</c:v>
                </c:pt>
                <c:pt idx="4">
                  <c:v>Justice, Home Affairs and Migration</c:v>
                </c:pt>
                <c:pt idx="5">
                  <c:v>Social Protection</c:v>
                </c:pt>
                <c:pt idx="6">
                  <c:v>Other</c:v>
                </c:pt>
              </c:strCache>
            </c:strRef>
          </c:xVal>
          <c:yVal>
            <c:numRef>
              <c:f>'Current with other'!$E$2:$E$8</c:f>
              <c:numCache>
                <c:formatCode>0.00%</c:formatCode>
                <c:ptCount val="7"/>
                <c:pt idx="0">
                  <c:v>8.5000000000000006E-2</c:v>
                </c:pt>
                <c:pt idx="1">
                  <c:v>5.2798595638376883E-2</c:v>
                </c:pt>
                <c:pt idx="2">
                  <c:v>5.5E-2</c:v>
                </c:pt>
                <c:pt idx="3">
                  <c:v>0.14199999999999999</c:v>
                </c:pt>
                <c:pt idx="4">
                  <c:v>2.8000000000000001E-2</c:v>
                </c:pt>
                <c:pt idx="5">
                  <c:v>7.5999999999999998E-2</c:v>
                </c:pt>
                <c:pt idx="6" formatCode="0%">
                  <c:v>7.2805784294034948E-2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4B-4C33-B7F1-12C6F2FA6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4384527"/>
        <c:axId val="504370127"/>
      </c:scatterChart>
      <c:catAx>
        <c:axId val="50437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75407"/>
        <c:crosses val="autoZero"/>
        <c:auto val="1"/>
        <c:lblAlgn val="ctr"/>
        <c:lblOffset val="100"/>
        <c:noMultiLvlLbl val="0"/>
      </c:catAx>
      <c:valAx>
        <c:axId val="504375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79727"/>
        <c:crosses val="autoZero"/>
        <c:crossBetween val="between"/>
      </c:valAx>
      <c:valAx>
        <c:axId val="504370127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384527"/>
        <c:crosses val="max"/>
        <c:crossBetween val="midCat"/>
      </c:valAx>
      <c:valAx>
        <c:axId val="504384527"/>
        <c:scaling>
          <c:orientation val="minMax"/>
        </c:scaling>
        <c:delete val="1"/>
        <c:axPos val="b"/>
        <c:majorTickMark val="out"/>
        <c:minorTickMark val="none"/>
        <c:tickLblPos val="nextTo"/>
        <c:crossAx val="5043701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13171165263479"/>
          <c:y val="2.8197005888234639E-2"/>
          <c:w val="0.69825360416141657"/>
          <c:h val="0.51250180535496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'Capital with other'!$B$1</c:f>
              <c:strCache>
                <c:ptCount val="1"/>
                <c:pt idx="0">
                  <c:v>2025 Allocation (€m)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'Capital with other'!$A$2:$A$9</c:f>
              <c:strCache>
                <c:ptCount val="8"/>
                <c:pt idx="0">
                  <c:v>Climate, Energy and the Environment</c:v>
                </c:pt>
                <c:pt idx="1">
                  <c:v>Culture, Comms and Sport</c:v>
                </c:pt>
                <c:pt idx="2">
                  <c:v>Education (incl. higher)</c:v>
                </c:pt>
                <c:pt idx="3">
                  <c:v>Enterprise, Tour., Emp.</c:v>
                </c:pt>
                <c:pt idx="4">
                  <c:v>Health</c:v>
                </c:pt>
                <c:pt idx="5">
                  <c:v>Housing, LGH</c:v>
                </c:pt>
                <c:pt idx="6">
                  <c:v>Transport</c:v>
                </c:pt>
                <c:pt idx="7">
                  <c:v>Other</c:v>
                </c:pt>
              </c:strCache>
            </c:strRef>
          </c:cat>
          <c:val>
            <c:numRef>
              <c:f>'Capital with other'!$B$2:$B$9</c:f>
              <c:numCache>
                <c:formatCode>General</c:formatCode>
                <c:ptCount val="8"/>
                <c:pt idx="0">
                  <c:v>768</c:v>
                </c:pt>
                <c:pt idx="1">
                  <c:v>620</c:v>
                </c:pt>
                <c:pt idx="2" formatCode="#,##0">
                  <c:v>2322</c:v>
                </c:pt>
                <c:pt idx="3">
                  <c:v>712</c:v>
                </c:pt>
                <c:pt idx="4" formatCode="#,##0">
                  <c:v>1460</c:v>
                </c:pt>
                <c:pt idx="5" formatCode="#,##0">
                  <c:v>5971</c:v>
                </c:pt>
                <c:pt idx="6" formatCode="#,##0">
                  <c:v>2877</c:v>
                </c:pt>
                <c:pt idx="7">
                  <c:v>2370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8-4F46-B79A-F98502D7B233}"/>
            </c:ext>
          </c:extLst>
        </c:ser>
        <c:ser>
          <c:idx val="1"/>
          <c:order val="1"/>
          <c:tx>
            <c:strRef>
              <c:f>'Capital with other'!$C$1</c:f>
              <c:strCache>
                <c:ptCount val="1"/>
                <c:pt idx="0">
                  <c:v>2026 Allocation (€m)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'Capital with other'!$A$2:$A$9</c:f>
              <c:strCache>
                <c:ptCount val="8"/>
                <c:pt idx="0">
                  <c:v>Climate, Energy and the Environment</c:v>
                </c:pt>
                <c:pt idx="1">
                  <c:v>Culture, Comms and Sport</c:v>
                </c:pt>
                <c:pt idx="2">
                  <c:v>Education (incl. higher)</c:v>
                </c:pt>
                <c:pt idx="3">
                  <c:v>Enterprise, Tour., Emp.</c:v>
                </c:pt>
                <c:pt idx="4">
                  <c:v>Health</c:v>
                </c:pt>
                <c:pt idx="5">
                  <c:v>Housing, LGH</c:v>
                </c:pt>
                <c:pt idx="6">
                  <c:v>Transport</c:v>
                </c:pt>
                <c:pt idx="7">
                  <c:v>Other</c:v>
                </c:pt>
              </c:strCache>
            </c:strRef>
          </c:cat>
          <c:val>
            <c:numRef>
              <c:f>'Capital with other'!$C$2:$C$9</c:f>
              <c:numCache>
                <c:formatCode>General</c:formatCode>
                <c:ptCount val="8"/>
                <c:pt idx="0">
                  <c:v>865</c:v>
                </c:pt>
                <c:pt idx="1">
                  <c:v>701</c:v>
                </c:pt>
                <c:pt idx="2" formatCode="#,##0">
                  <c:v>2410</c:v>
                </c:pt>
                <c:pt idx="3">
                  <c:v>680</c:v>
                </c:pt>
                <c:pt idx="4" formatCode="#,##0">
                  <c:v>1560</c:v>
                </c:pt>
                <c:pt idx="5" formatCode="#,##0">
                  <c:v>7246</c:v>
                </c:pt>
                <c:pt idx="6" formatCode="#,##0">
                  <c:v>3430</c:v>
                </c:pt>
                <c:pt idx="7">
                  <c:v>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8-4F46-B79A-F98502D7B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924848"/>
        <c:axId val="1781925328"/>
      </c:barChart>
      <c:scatterChart>
        <c:scatterStyle val="lineMarker"/>
        <c:varyColors val="0"/>
        <c:ser>
          <c:idx val="2"/>
          <c:order val="2"/>
          <c:tx>
            <c:strRef>
              <c:f>'Capital with other'!$D$1</c:f>
              <c:strCache>
                <c:ptCount val="1"/>
                <c:pt idx="0">
                  <c:v>Change (%) RHS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'Capital with other'!$A$2:$A$9</c:f>
              <c:strCache>
                <c:ptCount val="8"/>
                <c:pt idx="0">
                  <c:v>Climate, Energy and the Environment</c:v>
                </c:pt>
                <c:pt idx="1">
                  <c:v>Culture, Comms and Sport</c:v>
                </c:pt>
                <c:pt idx="2">
                  <c:v>Education (incl. higher)</c:v>
                </c:pt>
                <c:pt idx="3">
                  <c:v>Enterprise, Tour., Emp.</c:v>
                </c:pt>
                <c:pt idx="4">
                  <c:v>Health</c:v>
                </c:pt>
                <c:pt idx="5">
                  <c:v>Housing, LGH</c:v>
                </c:pt>
                <c:pt idx="6">
                  <c:v>Transport</c:v>
                </c:pt>
                <c:pt idx="7">
                  <c:v>Other</c:v>
                </c:pt>
              </c:strCache>
            </c:strRef>
          </c:xVal>
          <c:yVal>
            <c:numRef>
              <c:f>'Capital with other'!$D$2:$D$9</c:f>
              <c:numCache>
                <c:formatCode>0%</c:formatCode>
                <c:ptCount val="8"/>
                <c:pt idx="0">
                  <c:v>0.13</c:v>
                </c:pt>
                <c:pt idx="1">
                  <c:v>0.13</c:v>
                </c:pt>
                <c:pt idx="2">
                  <c:v>3.7898363479758827E-2</c:v>
                </c:pt>
                <c:pt idx="3">
                  <c:v>-0.05</c:v>
                </c:pt>
                <c:pt idx="4">
                  <c:v>7.0000000000000007E-2</c:v>
                </c:pt>
                <c:pt idx="5">
                  <c:v>0.21</c:v>
                </c:pt>
                <c:pt idx="6">
                  <c:v>0.19</c:v>
                </c:pt>
                <c:pt idx="7">
                  <c:v>-6.7932489451476799E-2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38-4F46-B79A-F98502D7B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025408"/>
        <c:axId val="1783113936"/>
      </c:scatterChart>
      <c:catAx>
        <c:axId val="17819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925328"/>
        <c:crosses val="autoZero"/>
        <c:auto val="1"/>
        <c:lblAlgn val="ctr"/>
        <c:lblOffset val="100"/>
        <c:noMultiLvlLbl val="0"/>
      </c:catAx>
      <c:valAx>
        <c:axId val="178192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924848"/>
        <c:crosses val="autoZero"/>
        <c:crossBetween val="between"/>
      </c:valAx>
      <c:valAx>
        <c:axId val="178311393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025408"/>
        <c:crosses val="max"/>
        <c:crossBetween val="midCat"/>
      </c:valAx>
      <c:valAx>
        <c:axId val="2047025408"/>
        <c:scaling>
          <c:orientation val="minMax"/>
        </c:scaling>
        <c:delete val="1"/>
        <c:axPos val="t"/>
        <c:majorTickMark val="out"/>
        <c:minorTickMark val="none"/>
        <c:tickLblPos val="nextTo"/>
        <c:crossAx val="1783113936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Cleaned!$F$16</c:f>
              <c:strCache>
                <c:ptCount val="1"/>
                <c:pt idx="0">
                  <c:v>Spending Growth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Cleaned!$A$17:$A$47</c:f>
              <c:strCache>
                <c:ptCount val="3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20117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</c:strCache>
            </c:strRef>
          </c:cat>
          <c:val>
            <c:numRef>
              <c:f>Cleaned!$F$17:$F$47</c:f>
              <c:numCache>
                <c:formatCode>General</c:formatCode>
                <c:ptCount val="31"/>
                <c:pt idx="0">
                  <c:v>4.4769124622713097E-2</c:v>
                </c:pt>
                <c:pt idx="1">
                  <c:v>8.0997778134248355E-2</c:v>
                </c:pt>
                <c:pt idx="2">
                  <c:v>8.8714037999981565E-2</c:v>
                </c:pt>
                <c:pt idx="3">
                  <c:v>0.11462654000344563</c:v>
                </c:pt>
                <c:pt idx="4">
                  <c:v>0.13289449885580318</c:v>
                </c:pt>
                <c:pt idx="5">
                  <c:v>0.2073086738658434</c:v>
                </c:pt>
                <c:pt idx="6">
                  <c:v>0.14420728013576212</c:v>
                </c:pt>
                <c:pt idx="7">
                  <c:v>7.1470744482618143E-2</c:v>
                </c:pt>
                <c:pt idx="8">
                  <c:v>6.1916210723776732E-2</c:v>
                </c:pt>
                <c:pt idx="9">
                  <c:v>0.10128243779918322</c:v>
                </c:pt>
                <c:pt idx="10">
                  <c:v>0.10900339154783101</c:v>
                </c:pt>
                <c:pt idx="11">
                  <c:v>0.1374992152874559</c:v>
                </c:pt>
                <c:pt idx="12">
                  <c:v>0.10020676744843171</c:v>
                </c:pt>
                <c:pt idx="13">
                  <c:v>1.2037155285679058E-2</c:v>
                </c:pt>
                <c:pt idx="14">
                  <c:v>-3.9405373683542688E-2</c:v>
                </c:pt>
                <c:pt idx="15">
                  <c:v>-5.2865063931997414E-2</c:v>
                </c:pt>
                <c:pt idx="16">
                  <c:v>-2.4143109831856413E-2</c:v>
                </c:pt>
                <c:pt idx="17">
                  <c:v>-2.9138675025674465E-2</c:v>
                </c:pt>
                <c:pt idx="18">
                  <c:v>-1.1645481744302799E-2</c:v>
                </c:pt>
                <c:pt idx="19">
                  <c:v>1.7816915830432212E-2</c:v>
                </c:pt>
                <c:pt idx="20">
                  <c:v>2.2773001646241076E-2</c:v>
                </c:pt>
                <c:pt idx="21">
                  <c:v>4.7184977197531897E-2</c:v>
                </c:pt>
                <c:pt idx="22">
                  <c:v>7.8784325022712709E-2</c:v>
                </c:pt>
                <c:pt idx="23">
                  <c:v>6.7245999671281087E-2</c:v>
                </c:pt>
                <c:pt idx="24">
                  <c:v>0.26510472104244287</c:v>
                </c:pt>
                <c:pt idx="25">
                  <c:v>2.6448026705458316E-2</c:v>
                </c:pt>
                <c:pt idx="26">
                  <c:v>1.5115481535052711E-2</c:v>
                </c:pt>
                <c:pt idx="27">
                  <c:v>6.7488113741858813E-2</c:v>
                </c:pt>
                <c:pt idx="28">
                  <c:v>9.3060094101626856E-2</c:v>
                </c:pt>
                <c:pt idx="29">
                  <c:v>5.1981869032693639E-2</c:v>
                </c:pt>
                <c:pt idx="30">
                  <c:v>7.9941327466079848E-2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63-468C-A702-34F326C73F2A}"/>
            </c:ext>
          </c:extLst>
        </c:ser>
        <c:ser>
          <c:idx val="1"/>
          <c:order val="1"/>
          <c:tx>
            <c:strRef>
              <c:f>Cleaned!$G$16</c:f>
              <c:strCache>
                <c:ptCount val="1"/>
                <c:pt idx="0">
                  <c:v>MFDD Growth</c:v>
                </c:pt>
              </c:strCache>
            </c:strRef>
          </c:tx>
          <c:spPr>
            <a:ln w="60325" cap="rnd">
              <a:solidFill>
                <a:schemeClr val="bg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Cleaned!$A$17:$A$47</c:f>
              <c:strCache>
                <c:ptCount val="3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20117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</c:strCache>
            </c:strRef>
          </c:cat>
          <c:val>
            <c:numRef>
              <c:f>Cleaned!$G$17:$G$47</c:f>
              <c:numCache>
                <c:formatCode>General</c:formatCode>
                <c:ptCount val="31"/>
                <c:pt idx="0">
                  <c:v>0.1161969624166963</c:v>
                </c:pt>
                <c:pt idx="1">
                  <c:v>0.12992943906867049</c:v>
                </c:pt>
                <c:pt idx="2">
                  <c:v>0.14788557419953285</c:v>
                </c:pt>
                <c:pt idx="3">
                  <c:v>0.15163277969379063</c:v>
                </c:pt>
                <c:pt idx="4">
                  <c:v>0.15354542834588436</c:v>
                </c:pt>
                <c:pt idx="5">
                  <c:v>0.10557130598190323</c:v>
                </c:pt>
                <c:pt idx="6">
                  <c:v>9.1658479072509236E-2</c:v>
                </c:pt>
                <c:pt idx="7">
                  <c:v>8.7229657363489865E-2</c:v>
                </c:pt>
                <c:pt idx="8">
                  <c:v>8.8500923005604193E-2</c:v>
                </c:pt>
                <c:pt idx="9">
                  <c:v>0.11587016700635777</c:v>
                </c:pt>
                <c:pt idx="10">
                  <c:v>9.7738672918597613E-2</c:v>
                </c:pt>
                <c:pt idx="11">
                  <c:v>6.6008977518951406E-2</c:v>
                </c:pt>
                <c:pt idx="12">
                  <c:v>-3.0489047821503634E-2</c:v>
                </c:pt>
                <c:pt idx="13">
                  <c:v>-0.15542513185875795</c:v>
                </c:pt>
                <c:pt idx="14">
                  <c:v>-6.9889681563093498E-2</c:v>
                </c:pt>
                <c:pt idx="15">
                  <c:v>-1.7137351166578774E-2</c:v>
                </c:pt>
                <c:pt idx="16">
                  <c:v>1.2098719325272622E-2</c:v>
                </c:pt>
                <c:pt idx="17">
                  <c:v>2.7959502156348792E-2</c:v>
                </c:pt>
                <c:pt idx="18">
                  <c:v>5.6940726005474174E-2</c:v>
                </c:pt>
                <c:pt idx="19">
                  <c:v>6.1189256502419909E-2</c:v>
                </c:pt>
                <c:pt idx="20">
                  <c:v>5.7641018802506938E-2</c:v>
                </c:pt>
                <c:pt idx="21">
                  <c:v>6.0312056737588549E-2</c:v>
                </c:pt>
                <c:pt idx="22">
                  <c:v>8.0360540334855513E-2</c:v>
                </c:pt>
                <c:pt idx="23">
                  <c:v>4.4615537015431306E-2</c:v>
                </c:pt>
                <c:pt idx="24">
                  <c:v>-4.9290098253562675E-2</c:v>
                </c:pt>
                <c:pt idx="25">
                  <c:v>0.11916834294770551</c:v>
                </c:pt>
                <c:pt idx="26">
                  <c:v>0.16911429759759167</c:v>
                </c:pt>
                <c:pt idx="27">
                  <c:v>0.13882406752527321</c:v>
                </c:pt>
                <c:pt idx="28">
                  <c:v>5.5548944209328432E-2</c:v>
                </c:pt>
                <c:pt idx="29">
                  <c:v>5.8000000000000052E-2</c:v>
                </c:pt>
                <c:pt idx="30">
                  <c:v>5.0999999999999934E-2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63-468C-A702-34F326C73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2960351"/>
        <c:axId val="2082984831"/>
      </c:lineChart>
      <c:catAx>
        <c:axId val="20829603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984831"/>
        <c:crosses val="autoZero"/>
        <c:auto val="1"/>
        <c:lblAlgn val="ctr"/>
        <c:lblOffset val="100"/>
        <c:noMultiLvlLbl val="0"/>
      </c:catAx>
      <c:valAx>
        <c:axId val="208298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96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'Budget 2026'!$A$3</c:f>
              <c:strCache>
                <c:ptCount val="1"/>
                <c:pt idx="0">
                  <c:v>GGB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'Budget 2026'!$B$2:$E$2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'Budget 2026'!$B$3:$E$3</c:f>
              <c:numCache>
                <c:formatCode>General</c:formatCode>
                <c:ptCount val="4"/>
                <c:pt idx="0" formatCode="#,##0">
                  <c:v>8330</c:v>
                </c:pt>
                <c:pt idx="1">
                  <c:v>23455</c:v>
                </c:pt>
                <c:pt idx="2">
                  <c:v>10245</c:v>
                </c:pt>
                <c:pt idx="3">
                  <c:v>5120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08-4A9B-AEA4-D9E1041F9B56}"/>
            </c:ext>
          </c:extLst>
        </c:ser>
        <c:ser>
          <c:idx val="1"/>
          <c:order val="1"/>
          <c:tx>
            <c:strRef>
              <c:f>'Budget 2026'!$A$4</c:f>
              <c:strCache>
                <c:ptCount val="1"/>
                <c:pt idx="0">
                  <c:v>WindfallCT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'Budget 2026'!$B$2:$E$2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'Budget 2026'!$B$4:$E$4</c:f>
              <c:numCache>
                <c:formatCode>General</c:formatCode>
                <c:ptCount val="4"/>
                <c:pt idx="0">
                  <c:v>11200</c:v>
                </c:pt>
                <c:pt idx="1">
                  <c:v>14400</c:v>
                </c:pt>
                <c:pt idx="2">
                  <c:v>17600</c:v>
                </c:pt>
                <c:pt idx="3">
                  <c:v>18700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08-4A9B-AEA4-D9E1041F9B56}"/>
            </c:ext>
          </c:extLst>
        </c:ser>
        <c:ser>
          <c:idx val="2"/>
          <c:order val="2"/>
          <c:tx>
            <c:strRef>
              <c:f>'Budget 2026'!$A$5</c:f>
              <c:strCache>
                <c:ptCount val="1"/>
                <c:pt idx="0">
                  <c:v>Underlying GGB (Budget 2026)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'Budget 2026'!$B$2:$E$2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'Budget 2026'!$B$5:$E$5</c:f>
              <c:numCache>
                <c:formatCode>General</c:formatCode>
                <c:ptCount val="4"/>
                <c:pt idx="0">
                  <c:v>-2870</c:v>
                </c:pt>
                <c:pt idx="1">
                  <c:v>-5045</c:v>
                </c:pt>
                <c:pt idx="2">
                  <c:v>-7355</c:v>
                </c:pt>
                <c:pt idx="3">
                  <c:v>-13580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08-4A9B-AEA4-D9E1041F9B56}"/>
            </c:ext>
          </c:extLst>
        </c:ser>
        <c:ser>
          <c:idx val="3"/>
          <c:order val="3"/>
          <c:tx>
            <c:strRef>
              <c:f>'Budget 2026'!$A$6</c:f>
              <c:strCache>
                <c:ptCount val="1"/>
                <c:pt idx="0">
                  <c:v>CJEU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'Budget 2026'!$B$2:$E$2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'Budget 2026'!$B$6:$E$6</c:f>
              <c:numCache>
                <c:formatCode>General</c:formatCode>
                <c:ptCount val="4"/>
                <c:pt idx="1">
                  <c:v>14100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08-4A9B-AEA4-D9E1041F9B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42953343"/>
        <c:axId val="742953823"/>
      </c:barChart>
      <c:catAx>
        <c:axId val="74295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53823"/>
        <c:crosses val="autoZero"/>
        <c:auto val="1"/>
        <c:lblAlgn val="ctr"/>
        <c:lblOffset val="100"/>
        <c:noMultiLvlLbl val="0"/>
      </c:catAx>
      <c:valAx>
        <c:axId val="742953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95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'Budget 2026'!$A$20:$B$20</c:f>
              <c:strCache>
                <c:ptCount val="2"/>
                <c:pt idx="0">
                  <c:v>Corporation Tax % of Tax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'Budget 2026'!$C$19:$E$19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'Budget 2026'!$C$20:$E$20</c:f>
              <c:numCache>
                <c:formatCode>General</c:formatCode>
                <c:ptCount val="3"/>
                <c:pt idx="0">
                  <c:v>0.2602638278176348</c:v>
                </c:pt>
                <c:pt idx="1">
                  <c:v>0.30222494002540101</c:v>
                </c:pt>
                <c:pt idx="2">
                  <c:v>0.31118336691701776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0-46A9-BF0E-0BE705B80166}"/>
            </c:ext>
          </c:extLst>
        </c:ser>
        <c:ser>
          <c:idx val="1"/>
          <c:order val="1"/>
          <c:tx>
            <c:strRef>
              <c:f>'Budget 2026'!$A$21:$B$21</c:f>
              <c:strCache>
                <c:ptCount val="2"/>
                <c:pt idx="0">
                  <c:v>Windfall element as % of Tax 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'Budget 2026'!$C$19:$E$19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'Budget 2026'!$C$21:$E$21</c:f>
              <c:numCache>
                <c:formatCode>General</c:formatCode>
                <c:ptCount val="3"/>
                <c:pt idx="0">
                  <c:v>0.1333024762786392</c:v>
                </c:pt>
                <c:pt idx="1">
                  <c:v>0.16557693212286562</c:v>
                </c:pt>
                <c:pt idx="2">
                  <c:v>0.17127679062099285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0-46A9-BF0E-0BE705B801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68955119"/>
        <c:axId val="2068956079"/>
      </c:barChart>
      <c:catAx>
        <c:axId val="2068955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956079"/>
        <c:crosses val="autoZero"/>
        <c:auto val="1"/>
        <c:lblAlgn val="ctr"/>
        <c:lblOffset val="100"/>
        <c:noMultiLvlLbl val="0"/>
      </c:catAx>
      <c:valAx>
        <c:axId val="20689560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8955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1B653-BCC5-4AE6-9B13-3CCEF133F499}" type="doc">
      <dgm:prSet loTypeId="urn:microsoft.com/office/officeart/2005/8/layout/radial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BC138A6-8B2A-446F-970A-B9A22CC664B7}">
      <dgm:prSet phldrT="[Text]" custT="1"/>
      <dgm:spPr/>
      <dgm:t>
        <a:bodyPr/>
        <a:lstStyle/>
        <a:p>
          <a:r>
            <a:rPr lang="en-IE" sz="2000" noProof="0" dirty="0"/>
            <a:t>Construction sector capacity</a:t>
          </a:r>
        </a:p>
      </dgm:t>
    </dgm:pt>
    <dgm:pt modelId="{7EAEB242-E809-4C2A-95E9-8A7C4E1FF199}" type="parTrans" cxnId="{84C0C779-7861-4DF3-866D-8857AEBD3B7B}">
      <dgm:prSet/>
      <dgm:spPr/>
      <dgm:t>
        <a:bodyPr/>
        <a:lstStyle/>
        <a:p>
          <a:endParaRPr lang="en-IE" sz="3600"/>
        </a:p>
      </dgm:t>
    </dgm:pt>
    <dgm:pt modelId="{64E163EA-6CC7-45C2-9648-B728E76F4834}" type="sibTrans" cxnId="{84C0C779-7861-4DF3-866D-8857AEBD3B7B}">
      <dgm:prSet/>
      <dgm:spPr/>
      <dgm:t>
        <a:bodyPr/>
        <a:lstStyle/>
        <a:p>
          <a:endParaRPr lang="en-IE" sz="3600"/>
        </a:p>
      </dgm:t>
    </dgm:pt>
    <dgm:pt modelId="{63BF7921-56E4-461D-817B-9F4795BD3926}">
      <dgm:prSet phldrT="[Text]" custT="1"/>
      <dgm:spPr/>
      <dgm:t>
        <a:bodyPr/>
        <a:lstStyle/>
        <a:p>
          <a:r>
            <a:rPr lang="en-IE" sz="1600" noProof="0" dirty="0"/>
            <a:t>Broader infrastructure (water, electricity, transport etc)</a:t>
          </a:r>
        </a:p>
      </dgm:t>
    </dgm:pt>
    <dgm:pt modelId="{C70FDC6A-1CA5-4453-AFC0-04E5BE24B1C4}" type="parTrans" cxnId="{7161F33F-7DE2-4009-A414-0F7ADE5CB626}">
      <dgm:prSet/>
      <dgm:spPr/>
      <dgm:t>
        <a:bodyPr/>
        <a:lstStyle/>
        <a:p>
          <a:endParaRPr lang="en-IE" sz="3600"/>
        </a:p>
      </dgm:t>
    </dgm:pt>
    <dgm:pt modelId="{D13D6240-2F1D-46D0-8A45-663406D63DBD}" type="sibTrans" cxnId="{7161F33F-7DE2-4009-A414-0F7ADE5CB626}">
      <dgm:prSet/>
      <dgm:spPr/>
      <dgm:t>
        <a:bodyPr/>
        <a:lstStyle/>
        <a:p>
          <a:endParaRPr lang="en-IE" sz="3600"/>
        </a:p>
      </dgm:t>
    </dgm:pt>
    <dgm:pt modelId="{765C3C69-EC78-488A-AB11-7662E5AE443A}">
      <dgm:prSet phldrT="[Text]" custT="1"/>
      <dgm:spPr/>
      <dgm:t>
        <a:bodyPr/>
        <a:lstStyle/>
        <a:p>
          <a:r>
            <a:rPr lang="en-IE" sz="1600" noProof="0" dirty="0"/>
            <a:t>Retrofitting and renovations </a:t>
          </a:r>
        </a:p>
      </dgm:t>
    </dgm:pt>
    <dgm:pt modelId="{FFDC1338-D7D6-49CD-96E4-0FCBCA97AF94}" type="parTrans" cxnId="{5E1D5C3E-7DC2-4BD0-BE24-A3441B9DB76E}">
      <dgm:prSet/>
      <dgm:spPr/>
      <dgm:t>
        <a:bodyPr/>
        <a:lstStyle/>
        <a:p>
          <a:endParaRPr lang="en-IE" sz="3600"/>
        </a:p>
      </dgm:t>
    </dgm:pt>
    <dgm:pt modelId="{16B78FBF-E488-4475-9C50-BFB7BE8087C8}" type="sibTrans" cxnId="{5E1D5C3E-7DC2-4BD0-BE24-A3441B9DB76E}">
      <dgm:prSet/>
      <dgm:spPr/>
      <dgm:t>
        <a:bodyPr/>
        <a:lstStyle/>
        <a:p>
          <a:endParaRPr lang="en-IE" sz="3600"/>
        </a:p>
      </dgm:t>
    </dgm:pt>
    <dgm:pt modelId="{8981AB24-C9A8-49E2-957F-E5805A7ACBD9}">
      <dgm:prSet phldrT="[Text]" custT="1"/>
      <dgm:spPr/>
      <dgm:t>
        <a:bodyPr/>
        <a:lstStyle/>
        <a:p>
          <a:r>
            <a:rPr lang="en-IE" sz="1600" noProof="0" dirty="0"/>
            <a:t>Residential construction</a:t>
          </a:r>
        </a:p>
      </dgm:t>
    </dgm:pt>
    <dgm:pt modelId="{BBA30DBC-92EB-4027-81FE-B6EC57DEB39E}" type="parTrans" cxnId="{C39CB332-3FE1-4E32-A86C-7DC0A3AC3CFD}">
      <dgm:prSet/>
      <dgm:spPr/>
      <dgm:t>
        <a:bodyPr/>
        <a:lstStyle/>
        <a:p>
          <a:endParaRPr lang="en-IE" sz="3600"/>
        </a:p>
      </dgm:t>
    </dgm:pt>
    <dgm:pt modelId="{54E339A0-2BE1-495B-AFDE-4E180D1D0026}" type="sibTrans" cxnId="{C39CB332-3FE1-4E32-A86C-7DC0A3AC3CFD}">
      <dgm:prSet/>
      <dgm:spPr/>
      <dgm:t>
        <a:bodyPr/>
        <a:lstStyle/>
        <a:p>
          <a:endParaRPr lang="en-IE" sz="3600"/>
        </a:p>
      </dgm:t>
    </dgm:pt>
    <dgm:pt modelId="{CC1313F2-7B18-478A-8850-91EA5F4C9948}">
      <dgm:prSet phldrT="[Text]" custT="1"/>
      <dgm:spPr/>
      <dgm:t>
        <a:bodyPr/>
        <a:lstStyle/>
        <a:p>
          <a:r>
            <a:rPr lang="en-IE" sz="1600" noProof="0" dirty="0"/>
            <a:t>Commercial property etc</a:t>
          </a:r>
        </a:p>
      </dgm:t>
    </dgm:pt>
    <dgm:pt modelId="{E1235404-4EF1-4DE8-819C-95AA4488A531}" type="parTrans" cxnId="{C3DA56CC-960B-4E41-AD96-CF6292290A6D}">
      <dgm:prSet/>
      <dgm:spPr/>
      <dgm:t>
        <a:bodyPr/>
        <a:lstStyle/>
        <a:p>
          <a:endParaRPr lang="en-IE" sz="3600"/>
        </a:p>
      </dgm:t>
    </dgm:pt>
    <dgm:pt modelId="{61CCFA6A-DDF4-4A1C-98AA-F13C6A498F00}" type="sibTrans" cxnId="{C3DA56CC-960B-4E41-AD96-CF6292290A6D}">
      <dgm:prSet/>
      <dgm:spPr/>
      <dgm:t>
        <a:bodyPr/>
        <a:lstStyle/>
        <a:p>
          <a:endParaRPr lang="en-IE" sz="3600"/>
        </a:p>
      </dgm:t>
    </dgm:pt>
    <dgm:pt modelId="{D36A8B2A-F58A-4DB5-9A86-E33EA382327D}" type="pres">
      <dgm:prSet presAssocID="{4561B653-BCC5-4AE6-9B13-3CCEF133F49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CD2772-17D8-4817-A0AF-019C981687D8}" type="pres">
      <dgm:prSet presAssocID="{CBC138A6-8B2A-446F-970A-B9A22CC664B7}" presName="centerShape" presStyleLbl="node0" presStyleIdx="0" presStyleCnt="1"/>
      <dgm:spPr/>
    </dgm:pt>
    <dgm:pt modelId="{A755D0A5-C7AE-4DAB-92CE-9DAB7CA145E7}" type="pres">
      <dgm:prSet presAssocID="{63BF7921-56E4-461D-817B-9F4795BD3926}" presName="node" presStyleLbl="node1" presStyleIdx="0" presStyleCnt="4" custScaleX="127425">
        <dgm:presLayoutVars>
          <dgm:bulletEnabled val="1"/>
        </dgm:presLayoutVars>
      </dgm:prSet>
      <dgm:spPr/>
    </dgm:pt>
    <dgm:pt modelId="{4A6238B9-0766-4CD2-B6FA-F1981376CA08}" type="pres">
      <dgm:prSet presAssocID="{63BF7921-56E4-461D-817B-9F4795BD3926}" presName="dummy" presStyleCnt="0"/>
      <dgm:spPr/>
    </dgm:pt>
    <dgm:pt modelId="{41DB96B2-E344-43AE-9F73-B0F54DBFC92C}" type="pres">
      <dgm:prSet presAssocID="{D13D6240-2F1D-46D0-8A45-663406D63DBD}" presName="sibTrans" presStyleLbl="sibTrans2D1" presStyleIdx="0" presStyleCnt="4"/>
      <dgm:spPr/>
    </dgm:pt>
    <dgm:pt modelId="{51D3E013-2BFF-4972-884D-8B8CE7F13C19}" type="pres">
      <dgm:prSet presAssocID="{765C3C69-EC78-488A-AB11-7662E5AE443A}" presName="node" presStyleLbl="node1" presStyleIdx="1" presStyleCnt="4">
        <dgm:presLayoutVars>
          <dgm:bulletEnabled val="1"/>
        </dgm:presLayoutVars>
      </dgm:prSet>
      <dgm:spPr/>
    </dgm:pt>
    <dgm:pt modelId="{71FC394C-4CA3-450E-AD60-6224C912A22F}" type="pres">
      <dgm:prSet presAssocID="{765C3C69-EC78-488A-AB11-7662E5AE443A}" presName="dummy" presStyleCnt="0"/>
      <dgm:spPr/>
    </dgm:pt>
    <dgm:pt modelId="{C26C948A-8994-4B59-B1FA-8BBE0843E6B5}" type="pres">
      <dgm:prSet presAssocID="{16B78FBF-E488-4475-9C50-BFB7BE8087C8}" presName="sibTrans" presStyleLbl="sibTrans2D1" presStyleIdx="1" presStyleCnt="4"/>
      <dgm:spPr/>
    </dgm:pt>
    <dgm:pt modelId="{3E160DB2-8645-49F2-9891-98D439CD612B}" type="pres">
      <dgm:prSet presAssocID="{8981AB24-C9A8-49E2-957F-E5805A7ACBD9}" presName="node" presStyleLbl="node1" presStyleIdx="2" presStyleCnt="4" custScaleX="127425">
        <dgm:presLayoutVars>
          <dgm:bulletEnabled val="1"/>
        </dgm:presLayoutVars>
      </dgm:prSet>
      <dgm:spPr/>
    </dgm:pt>
    <dgm:pt modelId="{1CFB7FDF-3F43-4A81-8A4D-3D5B5BB260A4}" type="pres">
      <dgm:prSet presAssocID="{8981AB24-C9A8-49E2-957F-E5805A7ACBD9}" presName="dummy" presStyleCnt="0"/>
      <dgm:spPr/>
    </dgm:pt>
    <dgm:pt modelId="{4B6776B6-36D5-434A-84A2-C5AB1E515E45}" type="pres">
      <dgm:prSet presAssocID="{54E339A0-2BE1-495B-AFDE-4E180D1D0026}" presName="sibTrans" presStyleLbl="sibTrans2D1" presStyleIdx="2" presStyleCnt="4"/>
      <dgm:spPr/>
    </dgm:pt>
    <dgm:pt modelId="{2004FC23-6DAD-4BD6-8AD7-3A70AE608E85}" type="pres">
      <dgm:prSet presAssocID="{CC1313F2-7B18-478A-8850-91EA5F4C9948}" presName="node" presStyleLbl="node1" presStyleIdx="3" presStyleCnt="4">
        <dgm:presLayoutVars>
          <dgm:bulletEnabled val="1"/>
        </dgm:presLayoutVars>
      </dgm:prSet>
      <dgm:spPr/>
    </dgm:pt>
    <dgm:pt modelId="{1C852FE7-F404-4ADA-B248-602B29492563}" type="pres">
      <dgm:prSet presAssocID="{CC1313F2-7B18-478A-8850-91EA5F4C9948}" presName="dummy" presStyleCnt="0"/>
      <dgm:spPr/>
    </dgm:pt>
    <dgm:pt modelId="{47D24509-5EC3-4558-B97F-D40E8968C273}" type="pres">
      <dgm:prSet presAssocID="{61CCFA6A-DDF4-4A1C-98AA-F13C6A498F00}" presName="sibTrans" presStyleLbl="sibTrans2D1" presStyleIdx="3" presStyleCnt="4"/>
      <dgm:spPr/>
    </dgm:pt>
  </dgm:ptLst>
  <dgm:cxnLst>
    <dgm:cxn modelId="{2C5F3B18-F1EA-47DF-AC41-EFC56CDC3EBA}" type="presOf" srcId="{CC1313F2-7B18-478A-8850-91EA5F4C9948}" destId="{2004FC23-6DAD-4BD6-8AD7-3A70AE608E85}" srcOrd="0" destOrd="0" presId="urn:microsoft.com/office/officeart/2005/8/layout/radial6"/>
    <dgm:cxn modelId="{4B6EA622-5385-446A-B9A0-F5EB66663232}" type="presOf" srcId="{63BF7921-56E4-461D-817B-9F4795BD3926}" destId="{A755D0A5-C7AE-4DAB-92CE-9DAB7CA145E7}" srcOrd="0" destOrd="0" presId="urn:microsoft.com/office/officeart/2005/8/layout/radial6"/>
    <dgm:cxn modelId="{C39CB332-3FE1-4E32-A86C-7DC0A3AC3CFD}" srcId="{CBC138A6-8B2A-446F-970A-B9A22CC664B7}" destId="{8981AB24-C9A8-49E2-957F-E5805A7ACBD9}" srcOrd="2" destOrd="0" parTransId="{BBA30DBC-92EB-4027-81FE-B6EC57DEB39E}" sibTransId="{54E339A0-2BE1-495B-AFDE-4E180D1D0026}"/>
    <dgm:cxn modelId="{5E1D5C3E-7DC2-4BD0-BE24-A3441B9DB76E}" srcId="{CBC138A6-8B2A-446F-970A-B9A22CC664B7}" destId="{765C3C69-EC78-488A-AB11-7662E5AE443A}" srcOrd="1" destOrd="0" parTransId="{FFDC1338-D7D6-49CD-96E4-0FCBCA97AF94}" sibTransId="{16B78FBF-E488-4475-9C50-BFB7BE8087C8}"/>
    <dgm:cxn modelId="{7161F33F-7DE2-4009-A414-0F7ADE5CB626}" srcId="{CBC138A6-8B2A-446F-970A-B9A22CC664B7}" destId="{63BF7921-56E4-461D-817B-9F4795BD3926}" srcOrd="0" destOrd="0" parTransId="{C70FDC6A-1CA5-4453-AFC0-04E5BE24B1C4}" sibTransId="{D13D6240-2F1D-46D0-8A45-663406D63DBD}"/>
    <dgm:cxn modelId="{D4B42364-EEA8-4737-BAF0-90CF45BB8D95}" type="presOf" srcId="{D13D6240-2F1D-46D0-8A45-663406D63DBD}" destId="{41DB96B2-E344-43AE-9F73-B0F54DBFC92C}" srcOrd="0" destOrd="0" presId="urn:microsoft.com/office/officeart/2005/8/layout/radial6"/>
    <dgm:cxn modelId="{907E3B66-1BC2-4F7F-80D7-ABD1E8475D87}" type="presOf" srcId="{16B78FBF-E488-4475-9C50-BFB7BE8087C8}" destId="{C26C948A-8994-4B59-B1FA-8BBE0843E6B5}" srcOrd="0" destOrd="0" presId="urn:microsoft.com/office/officeart/2005/8/layout/radial6"/>
    <dgm:cxn modelId="{47347F47-A467-499E-B974-86E36EDE0769}" type="presOf" srcId="{54E339A0-2BE1-495B-AFDE-4E180D1D0026}" destId="{4B6776B6-36D5-434A-84A2-C5AB1E515E45}" srcOrd="0" destOrd="0" presId="urn:microsoft.com/office/officeart/2005/8/layout/radial6"/>
    <dgm:cxn modelId="{84C0C779-7861-4DF3-866D-8857AEBD3B7B}" srcId="{4561B653-BCC5-4AE6-9B13-3CCEF133F499}" destId="{CBC138A6-8B2A-446F-970A-B9A22CC664B7}" srcOrd="0" destOrd="0" parTransId="{7EAEB242-E809-4C2A-95E9-8A7C4E1FF199}" sibTransId="{64E163EA-6CC7-45C2-9648-B728E76F4834}"/>
    <dgm:cxn modelId="{2D25E37C-F1CF-4804-BF78-9D29B53B8BA1}" type="presOf" srcId="{4561B653-BCC5-4AE6-9B13-3CCEF133F499}" destId="{D36A8B2A-F58A-4DB5-9A86-E33EA382327D}" srcOrd="0" destOrd="0" presId="urn:microsoft.com/office/officeart/2005/8/layout/radial6"/>
    <dgm:cxn modelId="{C8929599-1FDC-4D3B-B9C1-BE94038E40FF}" type="presOf" srcId="{8981AB24-C9A8-49E2-957F-E5805A7ACBD9}" destId="{3E160DB2-8645-49F2-9891-98D439CD612B}" srcOrd="0" destOrd="0" presId="urn:microsoft.com/office/officeart/2005/8/layout/radial6"/>
    <dgm:cxn modelId="{D412D6A0-95C0-4D39-87F1-0198ACF3A7AF}" type="presOf" srcId="{CBC138A6-8B2A-446F-970A-B9A22CC664B7}" destId="{7BCD2772-17D8-4817-A0AF-019C981687D8}" srcOrd="0" destOrd="0" presId="urn:microsoft.com/office/officeart/2005/8/layout/radial6"/>
    <dgm:cxn modelId="{838F7BA3-A39A-45F3-83ED-389AE7099B9B}" type="presOf" srcId="{765C3C69-EC78-488A-AB11-7662E5AE443A}" destId="{51D3E013-2BFF-4972-884D-8B8CE7F13C19}" srcOrd="0" destOrd="0" presId="urn:microsoft.com/office/officeart/2005/8/layout/radial6"/>
    <dgm:cxn modelId="{C3DA56CC-960B-4E41-AD96-CF6292290A6D}" srcId="{CBC138A6-8B2A-446F-970A-B9A22CC664B7}" destId="{CC1313F2-7B18-478A-8850-91EA5F4C9948}" srcOrd="3" destOrd="0" parTransId="{E1235404-4EF1-4DE8-819C-95AA4488A531}" sibTransId="{61CCFA6A-DDF4-4A1C-98AA-F13C6A498F00}"/>
    <dgm:cxn modelId="{D73669F7-A078-4A0E-BDD7-4D9D8D2B39E3}" type="presOf" srcId="{61CCFA6A-DDF4-4A1C-98AA-F13C6A498F00}" destId="{47D24509-5EC3-4558-B97F-D40E8968C273}" srcOrd="0" destOrd="0" presId="urn:microsoft.com/office/officeart/2005/8/layout/radial6"/>
    <dgm:cxn modelId="{1AD37B51-D909-4C84-85FB-4A279AF5399A}" type="presParOf" srcId="{D36A8B2A-F58A-4DB5-9A86-E33EA382327D}" destId="{7BCD2772-17D8-4817-A0AF-019C981687D8}" srcOrd="0" destOrd="0" presId="urn:microsoft.com/office/officeart/2005/8/layout/radial6"/>
    <dgm:cxn modelId="{5AD690DA-E18B-4571-A651-F0DD1783E5E1}" type="presParOf" srcId="{D36A8B2A-F58A-4DB5-9A86-E33EA382327D}" destId="{A755D0A5-C7AE-4DAB-92CE-9DAB7CA145E7}" srcOrd="1" destOrd="0" presId="urn:microsoft.com/office/officeart/2005/8/layout/radial6"/>
    <dgm:cxn modelId="{4B3B1557-04D8-43F0-B904-4D5ACBC9AD6E}" type="presParOf" srcId="{D36A8B2A-F58A-4DB5-9A86-E33EA382327D}" destId="{4A6238B9-0766-4CD2-B6FA-F1981376CA08}" srcOrd="2" destOrd="0" presId="urn:microsoft.com/office/officeart/2005/8/layout/radial6"/>
    <dgm:cxn modelId="{D3A81B31-D7AA-40B8-8FFF-3DD619FE8D1F}" type="presParOf" srcId="{D36A8B2A-F58A-4DB5-9A86-E33EA382327D}" destId="{41DB96B2-E344-43AE-9F73-B0F54DBFC92C}" srcOrd="3" destOrd="0" presId="urn:microsoft.com/office/officeart/2005/8/layout/radial6"/>
    <dgm:cxn modelId="{ADEE8D31-B031-4B61-B34F-0A94CE8D18A8}" type="presParOf" srcId="{D36A8B2A-F58A-4DB5-9A86-E33EA382327D}" destId="{51D3E013-2BFF-4972-884D-8B8CE7F13C19}" srcOrd="4" destOrd="0" presId="urn:microsoft.com/office/officeart/2005/8/layout/radial6"/>
    <dgm:cxn modelId="{3F504B42-9F98-49D0-AE0D-C14D6787775A}" type="presParOf" srcId="{D36A8B2A-F58A-4DB5-9A86-E33EA382327D}" destId="{71FC394C-4CA3-450E-AD60-6224C912A22F}" srcOrd="5" destOrd="0" presId="urn:microsoft.com/office/officeart/2005/8/layout/radial6"/>
    <dgm:cxn modelId="{91E338C7-6BB4-48D5-A598-4313D47052B6}" type="presParOf" srcId="{D36A8B2A-F58A-4DB5-9A86-E33EA382327D}" destId="{C26C948A-8994-4B59-B1FA-8BBE0843E6B5}" srcOrd="6" destOrd="0" presId="urn:microsoft.com/office/officeart/2005/8/layout/radial6"/>
    <dgm:cxn modelId="{A6BDA63D-03B8-4C48-A6BB-46F6E99F6647}" type="presParOf" srcId="{D36A8B2A-F58A-4DB5-9A86-E33EA382327D}" destId="{3E160DB2-8645-49F2-9891-98D439CD612B}" srcOrd="7" destOrd="0" presId="urn:microsoft.com/office/officeart/2005/8/layout/radial6"/>
    <dgm:cxn modelId="{F95123FB-B19A-48F4-9C2D-C7FF646524F3}" type="presParOf" srcId="{D36A8B2A-F58A-4DB5-9A86-E33EA382327D}" destId="{1CFB7FDF-3F43-4A81-8A4D-3D5B5BB260A4}" srcOrd="8" destOrd="0" presId="urn:microsoft.com/office/officeart/2005/8/layout/radial6"/>
    <dgm:cxn modelId="{6629F6CA-C4BF-4B38-97AE-C3C0BF934C54}" type="presParOf" srcId="{D36A8B2A-F58A-4DB5-9A86-E33EA382327D}" destId="{4B6776B6-36D5-434A-84A2-C5AB1E515E45}" srcOrd="9" destOrd="0" presId="urn:microsoft.com/office/officeart/2005/8/layout/radial6"/>
    <dgm:cxn modelId="{DE226667-3AAD-4C56-920E-2DDAB3748180}" type="presParOf" srcId="{D36A8B2A-F58A-4DB5-9A86-E33EA382327D}" destId="{2004FC23-6DAD-4BD6-8AD7-3A70AE608E85}" srcOrd="10" destOrd="0" presId="urn:microsoft.com/office/officeart/2005/8/layout/radial6"/>
    <dgm:cxn modelId="{8443BD25-A5A3-488B-81D1-A1C78DD557E6}" type="presParOf" srcId="{D36A8B2A-F58A-4DB5-9A86-E33EA382327D}" destId="{1C852FE7-F404-4ADA-B248-602B29492563}" srcOrd="11" destOrd="0" presId="urn:microsoft.com/office/officeart/2005/8/layout/radial6"/>
    <dgm:cxn modelId="{48F2130D-FD48-412D-8FF3-ACFB1A606B20}" type="presParOf" srcId="{D36A8B2A-F58A-4DB5-9A86-E33EA382327D}" destId="{47D24509-5EC3-4558-B97F-D40E8968C27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4509-5EC3-4558-B97F-D40E8968C273}">
      <dsp:nvSpPr>
        <dsp:cNvPr id="0" name=""/>
        <dsp:cNvSpPr/>
      </dsp:nvSpPr>
      <dsp:spPr>
        <a:xfrm>
          <a:off x="1688943" y="687100"/>
          <a:ext cx="4584032" cy="4584032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6776B6-36D5-434A-84A2-C5AB1E515E45}">
      <dsp:nvSpPr>
        <dsp:cNvPr id="0" name=""/>
        <dsp:cNvSpPr/>
      </dsp:nvSpPr>
      <dsp:spPr>
        <a:xfrm>
          <a:off x="1688943" y="687100"/>
          <a:ext cx="4584032" cy="4584032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6C948A-8994-4B59-B1FA-8BBE0843E6B5}">
      <dsp:nvSpPr>
        <dsp:cNvPr id="0" name=""/>
        <dsp:cNvSpPr/>
      </dsp:nvSpPr>
      <dsp:spPr>
        <a:xfrm>
          <a:off x="1688943" y="687100"/>
          <a:ext cx="4584032" cy="4584032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DB96B2-E344-43AE-9F73-B0F54DBFC92C}">
      <dsp:nvSpPr>
        <dsp:cNvPr id="0" name=""/>
        <dsp:cNvSpPr/>
      </dsp:nvSpPr>
      <dsp:spPr>
        <a:xfrm>
          <a:off x="1688943" y="687100"/>
          <a:ext cx="4584032" cy="4584032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CD2772-17D8-4817-A0AF-019C981687D8}">
      <dsp:nvSpPr>
        <dsp:cNvPr id="0" name=""/>
        <dsp:cNvSpPr/>
      </dsp:nvSpPr>
      <dsp:spPr>
        <a:xfrm>
          <a:off x="2925461" y="1923618"/>
          <a:ext cx="2110997" cy="21109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noProof="0" dirty="0"/>
            <a:t>Construction sector capacity</a:t>
          </a:r>
        </a:p>
      </dsp:txBody>
      <dsp:txXfrm>
        <a:off x="3234609" y="2232766"/>
        <a:ext cx="1492701" cy="1492701"/>
      </dsp:txXfrm>
    </dsp:sp>
    <dsp:sp modelId="{A755D0A5-C7AE-4DAB-92CE-9DAB7CA145E7}">
      <dsp:nvSpPr>
        <dsp:cNvPr id="0" name=""/>
        <dsp:cNvSpPr/>
      </dsp:nvSpPr>
      <dsp:spPr>
        <a:xfrm>
          <a:off x="3039481" y="1448"/>
          <a:ext cx="1882956" cy="147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noProof="0" dirty="0"/>
            <a:t>Broader infrastructure (water, electricity, transport etc)</a:t>
          </a:r>
        </a:p>
      </dsp:txBody>
      <dsp:txXfrm>
        <a:off x="3315234" y="217852"/>
        <a:ext cx="1331450" cy="1044890"/>
      </dsp:txXfrm>
    </dsp:sp>
    <dsp:sp modelId="{51D3E013-2BFF-4972-884D-8B8CE7F13C19}">
      <dsp:nvSpPr>
        <dsp:cNvPr id="0" name=""/>
        <dsp:cNvSpPr/>
      </dsp:nvSpPr>
      <dsp:spPr>
        <a:xfrm>
          <a:off x="5480930" y="2240267"/>
          <a:ext cx="1477698" cy="147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noProof="0" dirty="0"/>
            <a:t>Retrofitting and renovations </a:t>
          </a:r>
        </a:p>
      </dsp:txBody>
      <dsp:txXfrm>
        <a:off x="5697334" y="2456671"/>
        <a:ext cx="1044890" cy="1044890"/>
      </dsp:txXfrm>
    </dsp:sp>
    <dsp:sp modelId="{3E160DB2-8645-49F2-9891-98D439CD612B}">
      <dsp:nvSpPr>
        <dsp:cNvPr id="0" name=""/>
        <dsp:cNvSpPr/>
      </dsp:nvSpPr>
      <dsp:spPr>
        <a:xfrm>
          <a:off x="3039481" y="4479087"/>
          <a:ext cx="1882956" cy="147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noProof="0" dirty="0"/>
            <a:t>Residential construction</a:t>
          </a:r>
        </a:p>
      </dsp:txBody>
      <dsp:txXfrm>
        <a:off x="3315234" y="4695491"/>
        <a:ext cx="1331450" cy="1044890"/>
      </dsp:txXfrm>
    </dsp:sp>
    <dsp:sp modelId="{2004FC23-6DAD-4BD6-8AD7-3A70AE608E85}">
      <dsp:nvSpPr>
        <dsp:cNvPr id="0" name=""/>
        <dsp:cNvSpPr/>
      </dsp:nvSpPr>
      <dsp:spPr>
        <a:xfrm>
          <a:off x="1003291" y="2240267"/>
          <a:ext cx="1477698" cy="1477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kern="1200" noProof="0" dirty="0"/>
            <a:t>Commercial property etc</a:t>
          </a:r>
        </a:p>
      </dsp:txBody>
      <dsp:txXfrm>
        <a:off x="1219695" y="2456671"/>
        <a:ext cx="1044890" cy="1044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0.39233</cdr:x>
      <cdr:y>0</cdr:y>
    </cdr:from>
    <cdr:to>
      <cdr:x>0.57817</cdr:x>
      <cdr:y>0.85586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A2D71D2-B91A-CBD2-F4DF-E616E8CAA824}"/>
            </a:ext>
          </a:extLst>
        </cdr:cNvPr>
        <cdr:cNvSpPr txBox="1"/>
      </cdr:nvSpPr>
      <cdr:spPr>
        <a:xfrm xmlns:a="http://schemas.openxmlformats.org/drawingml/2006/main">
          <a:off x="3651250" y="0"/>
          <a:ext cx="1729539" cy="5205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 kern="1200"/>
        </a:p>
      </cdr:txBody>
    </cdr:sp>
  </cdr:relSizeAnchor>
  <cdr:relSizeAnchor xmlns:cdr="http://schemas.openxmlformats.org/drawingml/2006/chartDrawing">
    <cdr:from>
      <cdr:x>0.39054</cdr:x>
      <cdr:y>0.00275</cdr:y>
    </cdr:from>
    <cdr:to>
      <cdr:x>0.39054</cdr:x>
      <cdr:y>0.8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28884B1-68A1-C25E-77CA-A15250CF1A6A}"/>
            </a:ext>
          </a:extLst>
        </cdr:cNvPr>
        <cdr:cNvCxnSpPr/>
      </cdr:nvCxnSpPr>
      <cdr:spPr>
        <a:xfrm xmlns:a="http://schemas.openxmlformats.org/drawingml/2006/main" flipV="1">
          <a:off x="3040102" y="15842"/>
          <a:ext cx="0" cy="459267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0.57914</cdr:x>
      <cdr:y>0.00286</cdr:y>
    </cdr:from>
    <cdr:to>
      <cdr:x>0.57914</cdr:x>
      <cdr:y>0.8125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F1E907C7-0D2F-C1E8-FE76-489E7E5B22E4}"/>
            </a:ext>
          </a:extLst>
        </cdr:cNvPr>
        <cdr:cNvCxnSpPr/>
      </cdr:nvCxnSpPr>
      <cdr:spPr>
        <a:xfrm xmlns:a="http://schemas.openxmlformats.org/drawingml/2006/main" flipV="1">
          <a:off x="4508232" y="16475"/>
          <a:ext cx="0" cy="466404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0.7587</cdr:x>
      <cdr:y>0.00561</cdr:y>
    </cdr:from>
    <cdr:to>
      <cdr:x>0.7587</cdr:x>
      <cdr:y>0.8125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65DDC40-DEFF-00EA-F4E4-0E2083EEC071}"/>
            </a:ext>
          </a:extLst>
        </cdr:cNvPr>
        <cdr:cNvCxnSpPr/>
      </cdr:nvCxnSpPr>
      <cdr:spPr>
        <a:xfrm xmlns:a="http://schemas.openxmlformats.org/drawingml/2006/main" flipV="1">
          <a:off x="5905991" y="32317"/>
          <a:ext cx="0" cy="464820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0.84219</cdr:x>
      <cdr:y>0.00286</cdr:y>
    </cdr:from>
    <cdr:to>
      <cdr:x>0.84219</cdr:x>
      <cdr:y>0.8125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0E6F642B-5BD3-E651-5212-E3CCF30F2473}"/>
            </a:ext>
          </a:extLst>
        </cdr:cNvPr>
        <cdr:cNvCxnSpPr/>
      </cdr:nvCxnSpPr>
      <cdr:spPr>
        <a:xfrm xmlns:a="http://schemas.openxmlformats.org/drawingml/2006/main" flipV="1">
          <a:off x="6555907" y="16475"/>
          <a:ext cx="0" cy="466404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0.39592</cdr:x>
      <cdr:y>0.0316</cdr:y>
    </cdr:from>
    <cdr:to>
      <cdr:x>0.57189</cdr:x>
      <cdr:y>0.175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8AC1DA4B-3C1E-BCC2-0D79-90AA9A72CBCC}"/>
            </a:ext>
          </a:extLst>
        </cdr:cNvPr>
        <cdr:cNvSpPr txBox="1"/>
      </cdr:nvSpPr>
      <cdr:spPr>
        <a:xfrm xmlns:a="http://schemas.openxmlformats.org/drawingml/2006/main">
          <a:off x="3081982" y="182036"/>
          <a:ext cx="1369813" cy="826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600" b="1" kern="1200" dirty="0"/>
            <a:t>Financial crisis</a:t>
          </a:r>
        </a:p>
      </cdr:txBody>
    </cdr:sp>
  </cdr:relSizeAnchor>
  <cdr:relSizeAnchor xmlns:cdr="http://schemas.openxmlformats.org/drawingml/2006/chartDrawing">
    <cdr:from>
      <cdr:x>0.75242</cdr:x>
      <cdr:y>0.02484</cdr:y>
    </cdr:from>
    <cdr:to>
      <cdr:x>0.92838</cdr:x>
      <cdr:y>0.10039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8340FD2-E8F4-1211-F647-437F89917703}"/>
            </a:ext>
          </a:extLst>
        </cdr:cNvPr>
        <cdr:cNvSpPr txBox="1"/>
      </cdr:nvSpPr>
      <cdr:spPr>
        <a:xfrm xmlns:a="http://schemas.openxmlformats.org/drawingml/2006/main">
          <a:off x="7002379" y="151063"/>
          <a:ext cx="1637632" cy="459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600" b="1" kern="1200"/>
            <a:t>Covid-19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AC4-DDE9-415F-8B50-4C6CC7AC8BC8}" type="datetimeFigureOut">
              <a:rPr lang="en-IE" smtClean="0"/>
              <a:t>10/10/2025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4ABD-8EB4-46C5-A254-6E1A08EB48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00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conomic-and-social-research-institute-esri-/" TargetMode="External"/><Relationship Id="rId13" Type="http://schemas.openxmlformats.org/officeDocument/2006/relationships/hyperlink" Target="https://www.esri.ie/sign-up-for-the-esri-newsletter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esri.ie" TargetMode="External"/><Relationship Id="rId12" Type="http://schemas.openxmlformats.org/officeDocument/2006/relationships/hyperlink" Target="https://www.youtube.com/@ESRIDublin" TargetMode="External"/><Relationship Id="rId17" Type="http://schemas.openxmlformats.org/officeDocument/2006/relationships/image" Target="../media/image4.svg"/><Relationship Id="rId2" Type="http://schemas.openxmlformats.org/officeDocument/2006/relationships/image" Target="../media/image13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svg"/><Relationship Id="rId5" Type="http://schemas.openxmlformats.org/officeDocument/2006/relationships/image" Target="../media/image16.png"/><Relationship Id="rId15" Type="http://schemas.openxmlformats.org/officeDocument/2006/relationships/image" Target="../media/image2.svg"/><Relationship Id="rId10" Type="http://schemas.openxmlformats.org/officeDocument/2006/relationships/image" Target="../media/image18.png"/><Relationship Id="rId4" Type="http://schemas.openxmlformats.org/officeDocument/2006/relationships/image" Target="../media/image15.svg"/><Relationship Id="rId9" Type="http://schemas.openxmlformats.org/officeDocument/2006/relationships/hyperlink" Target="https://x.com/ESRIDublin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967096"/>
            <a:ext cx="14379996" cy="2739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IE" sz="8000" noProof="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Budget 2026: A Macroeconomic Perspective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412246"/>
            <a:ext cx="6973698" cy="1470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IE" sz="2799" noProof="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Conor O’Toole</a:t>
            </a:r>
          </a:p>
          <a:p>
            <a:pPr algn="l">
              <a:lnSpc>
                <a:spcPts val="3919"/>
              </a:lnSpc>
            </a:pPr>
            <a:endParaRPr lang="en-IE" sz="2799" noProof="0" dirty="0">
              <a:solidFill>
                <a:srgbClr val="FFFFFF"/>
              </a:solidFill>
              <a:latin typeface="Calibri (MS) Light"/>
              <a:ea typeface="Calibri (MS) Light"/>
              <a:cs typeface="Calibri (MS) Light"/>
              <a:sym typeface="Calibri (MS) Light"/>
            </a:endParaRP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IE" sz="2799" noProof="0" dirty="0">
                <a:solidFill>
                  <a:srgbClr val="FFFFFF"/>
                </a:solidFill>
                <a:latin typeface="Calibri (MS) Light"/>
                <a:ea typeface="Calibri (MS) Light"/>
                <a:cs typeface="Calibri (MS) Light"/>
                <a:sym typeface="Calibri (MS) Light"/>
              </a:rPr>
              <a:t>10th October 2025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1F769090-C6B7-4F42-6CBE-0B8E8AAA3D58}"/>
              </a:ext>
            </a:extLst>
          </p:cNvPr>
          <p:cNvSpPr/>
          <p:nvPr/>
        </p:nvSpPr>
        <p:spPr>
          <a:xfrm>
            <a:off x="10809049" y="2849124"/>
            <a:ext cx="7641528" cy="7544272"/>
          </a:xfrm>
          <a:custGeom>
            <a:avLst/>
            <a:gdLst/>
            <a:ahLst/>
            <a:cxnLst/>
            <a:rect l="l" t="t" r="r" b="b"/>
            <a:pathLst>
              <a:path w="7641528" h="7544272">
                <a:moveTo>
                  <a:pt x="0" y="0"/>
                </a:moveTo>
                <a:lnTo>
                  <a:pt x="7641529" y="0"/>
                </a:lnTo>
                <a:lnTo>
                  <a:pt x="7641529" y="7544272"/>
                </a:lnTo>
                <a:lnTo>
                  <a:pt x="0" y="7544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E42A421-4A4D-F4FE-077F-87EC8DF84275}"/>
              </a:ext>
            </a:extLst>
          </p:cNvPr>
          <p:cNvSpPr/>
          <p:nvPr/>
        </p:nvSpPr>
        <p:spPr>
          <a:xfrm>
            <a:off x="12627617" y="6621260"/>
            <a:ext cx="5822961" cy="4114800"/>
          </a:xfrm>
          <a:custGeom>
            <a:avLst/>
            <a:gdLst/>
            <a:ahLst/>
            <a:cxnLst/>
            <a:rect l="l" t="t" r="r" b="b"/>
            <a:pathLst>
              <a:path w="5822961" h="4114800">
                <a:moveTo>
                  <a:pt x="0" y="0"/>
                </a:moveTo>
                <a:lnTo>
                  <a:pt x="5822961" y="0"/>
                </a:lnTo>
                <a:lnTo>
                  <a:pt x="5822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99B01-29AE-563F-9A65-48B20E040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B772767-956A-32B7-6FDE-BD2FD7F15043}"/>
              </a:ext>
            </a:extLst>
          </p:cNvPr>
          <p:cNvSpPr txBox="1"/>
          <p:nvPr/>
        </p:nvSpPr>
        <p:spPr>
          <a:xfrm>
            <a:off x="1028700" y="333701"/>
            <a:ext cx="16540236" cy="1304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Expenditure patterns – hold back firepower for downturns…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81E216-6D55-477C-E923-49A8E0661590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7AB32CF-74AF-0C1B-826C-AB786009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10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F90CDF-1DCA-FD9D-375D-8FA1E8678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08682"/>
              </p:ext>
            </p:extLst>
          </p:nvPr>
        </p:nvGraphicFramePr>
        <p:xfrm>
          <a:off x="999604" y="2623219"/>
          <a:ext cx="14049051" cy="634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3ED7051-258E-2ACC-2309-89F34E7A30DE}"/>
              </a:ext>
            </a:extLst>
          </p:cNvPr>
          <p:cNvSpPr/>
          <p:nvPr/>
        </p:nvSpPr>
        <p:spPr>
          <a:xfrm>
            <a:off x="1534486" y="1709400"/>
            <a:ext cx="13730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Gross Voted Government Expenditure &amp; Modified Final Domestic Demand – Nominal Growth Rates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3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8A4E-88E1-50FC-6988-77F87B05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F6323A0-11C1-4EBF-5E89-1C0E99915FDC}"/>
              </a:ext>
            </a:extLst>
          </p:cNvPr>
          <p:cNvSpPr txBox="1"/>
          <p:nvPr/>
        </p:nvSpPr>
        <p:spPr>
          <a:xfrm>
            <a:off x="1028700" y="981075"/>
            <a:ext cx="16540236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Underlying structural challenges – windfall reliance 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9541067-9894-6E4D-6709-7CF2EC135921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328C140-9F91-08DC-9F84-38556710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11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063EFD8-89B8-3BF2-759D-64B026681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973386"/>
              </p:ext>
            </p:extLst>
          </p:nvPr>
        </p:nvGraphicFramePr>
        <p:xfrm>
          <a:off x="899692" y="2767236"/>
          <a:ext cx="9299408" cy="607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FA5A39-9F33-E32B-8A88-495179341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31449"/>
              </p:ext>
            </p:extLst>
          </p:nvPr>
        </p:nvGraphicFramePr>
        <p:xfrm>
          <a:off x="10199100" y="2728370"/>
          <a:ext cx="7801884" cy="567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4C2CB94-7270-2A67-3517-BC255A4B8FFD}"/>
              </a:ext>
            </a:extLst>
          </p:cNvPr>
          <p:cNvSpPr/>
          <p:nvPr/>
        </p:nvSpPr>
        <p:spPr>
          <a:xfrm>
            <a:off x="1943200" y="2059165"/>
            <a:ext cx="7764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Government Balance, Corporation Tax Windfalls 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441D7-9407-CC7E-A56E-E038FF7D77C2}"/>
              </a:ext>
            </a:extLst>
          </p:cNvPr>
          <p:cNvSpPr/>
          <p:nvPr/>
        </p:nvSpPr>
        <p:spPr>
          <a:xfrm>
            <a:off x="10540212" y="2059165"/>
            <a:ext cx="7764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Corporation Tax, Windfalls as % of Total Tax Revenue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94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F9202-5D0F-9F81-0AA6-C4525E88A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9BD4BBD-8F50-9620-8E8F-3F3DEE6FD5B8}"/>
              </a:ext>
            </a:extLst>
          </p:cNvPr>
          <p:cNvSpPr txBox="1"/>
          <p:nvPr/>
        </p:nvSpPr>
        <p:spPr>
          <a:xfrm>
            <a:off x="1028700" y="981075"/>
            <a:ext cx="12507788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Overall macroeconomic assessment  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D8F160-E76E-7880-C9C4-9AA13BDA0896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BBED4E7-9463-869E-5373-5BC98668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12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9712-9111-25D7-1BB1-B96692551AA6}"/>
              </a:ext>
            </a:extLst>
          </p:cNvPr>
          <p:cNvSpPr txBox="1">
            <a:spLocks/>
          </p:cNvSpPr>
          <p:nvPr/>
        </p:nvSpPr>
        <p:spPr>
          <a:xfrm>
            <a:off x="863080" y="2429955"/>
            <a:ext cx="15121680" cy="68759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Budget 2026 comes at a time of robust economic activity domestically but increasing international uncertainties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Economy expected to perform well across forecast horizon but some tentative signs of moderation in labour market and non-construction investment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Government expenditure has increased notably in recent years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Economy doesn’t need additional support at present</a:t>
            </a:r>
          </a:p>
          <a:p>
            <a:pPr lvl="2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Additional taxation and spending measures present overheating risk</a:t>
            </a:r>
          </a:p>
          <a:p>
            <a:pPr lvl="2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Additional spending on new employment</a:t>
            </a:r>
            <a:r>
              <a:rPr lang="en-IE" dirty="0">
                <a:latin typeface="Aptos" panose="020B0004020202020204" pitchFamily="34" charset="0"/>
              </a:rPr>
              <a:t> for service delivery could be challenging in capacity constrained economy</a:t>
            </a:r>
            <a:endParaRPr lang="en-IE" noProof="0" dirty="0">
              <a:latin typeface="Aptos" panose="020B000402020202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Lack of major changes to (personal) taxation important and welcome to strengthen resilience 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Need to break the pro-cyclicality of spending in long run, in particular maintain capital expenditure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Windfall element of corporation tax to account for over 17 per cent of all tax revenue in 2026</a:t>
            </a:r>
          </a:p>
          <a:p>
            <a:pPr lvl="2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Risks to stability and resilience of public finances if these were to evaporate/dissipate</a:t>
            </a:r>
          </a:p>
          <a:p>
            <a:pPr lvl="2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Potential correlated risk between component of income tax for FDI workers and corporation tax from FDI sector  </a:t>
            </a:r>
          </a:p>
          <a:p>
            <a:pPr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7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14B60-10B7-EDDE-A2D1-0F9F34017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2511DE-3A23-31CA-5BA4-66CF509AF5F0}"/>
              </a:ext>
            </a:extLst>
          </p:cNvPr>
          <p:cNvSpPr txBox="1"/>
          <p:nvPr/>
        </p:nvSpPr>
        <p:spPr>
          <a:xfrm>
            <a:off x="1028700" y="981075"/>
            <a:ext cx="15604132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Capital investment, bottlenecks and housing activity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CE22BB8-FBF1-52E9-13FA-698BE04BF66B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8AAE994-8534-2201-7015-C3CF9D50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13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B1124-9C6B-B649-1C4B-D7A6ED96908B}"/>
              </a:ext>
            </a:extLst>
          </p:cNvPr>
          <p:cNvSpPr txBox="1">
            <a:spLocks/>
          </p:cNvSpPr>
          <p:nvPr/>
        </p:nvSpPr>
        <p:spPr>
          <a:xfrm>
            <a:off x="863080" y="1975456"/>
            <a:ext cx="8919628" cy="68759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Budget 2026 contains a range of measures aimed at targeting housing activity &amp; infrastructure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Record increase in capital expenditure for housing 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Number of taxation measures (VAT reduction on new build apartments, </a:t>
            </a:r>
            <a:r>
              <a:rPr lang="en-IE" dirty="0" err="1">
                <a:latin typeface="Aptos" panose="020B0004020202020204" pitchFamily="34" charset="0"/>
              </a:rPr>
              <a:t>corp</a:t>
            </a:r>
            <a:r>
              <a:rPr lang="en-IE" dirty="0">
                <a:latin typeface="Aptos" panose="020B0004020202020204" pitchFamily="34" charset="0"/>
              </a:rPr>
              <a:t> tax changes </a:t>
            </a:r>
            <a:r>
              <a:rPr lang="en-IE" noProof="0" dirty="0">
                <a:latin typeface="Aptos" panose="020B0004020202020204" pitchFamily="34" charset="0"/>
              </a:rPr>
              <a:t>) aimed at addressing apartment “viability gap”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Zero </a:t>
            </a:r>
            <a:r>
              <a:rPr lang="en-IE" noProof="0" dirty="0" err="1">
                <a:latin typeface="Aptos" panose="020B0004020202020204" pitchFamily="34" charset="0"/>
              </a:rPr>
              <a:t>corp</a:t>
            </a:r>
            <a:r>
              <a:rPr lang="en-IE" noProof="0" dirty="0">
                <a:latin typeface="Aptos" panose="020B0004020202020204" pitchFamily="34" charset="0"/>
              </a:rPr>
              <a:t> tax on cost rental 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More structural taxation measures for land activation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Residential zoned land tax continues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Derelict sites tax 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Major challenge with addressing infrastructure</a:t>
            </a:r>
          </a:p>
          <a:p>
            <a:pPr lvl="1">
              <a:spcAft>
                <a:spcPts val="600"/>
              </a:spcAft>
            </a:pPr>
            <a:r>
              <a:rPr lang="en-IE" dirty="0">
                <a:latin typeface="Aptos" panose="020B0004020202020204" pitchFamily="34" charset="0"/>
              </a:rPr>
              <a:t>Additional funding for Irish Water - +€500mn approx.</a:t>
            </a:r>
          </a:p>
          <a:p>
            <a:pPr lvl="1">
              <a:spcAft>
                <a:spcPts val="600"/>
              </a:spcAft>
            </a:pPr>
            <a:r>
              <a:rPr lang="en-IE" dirty="0">
                <a:latin typeface="Aptos" panose="020B0004020202020204" pitchFamily="34" charset="0"/>
              </a:rPr>
              <a:t>Equity investment in Irish water to 2030 for major projects – Water Supply and Dublin Drainage </a:t>
            </a:r>
            <a:endParaRPr lang="en-IE" noProof="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1660B-702E-739A-8156-67303C0170B1}"/>
              </a:ext>
            </a:extLst>
          </p:cNvPr>
          <p:cNvSpPr/>
          <p:nvPr/>
        </p:nvSpPr>
        <p:spPr>
          <a:xfrm>
            <a:off x="10173345" y="1942494"/>
            <a:ext cx="6468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 in Planning Permissions – Moving Average 4 Quarter  – (% Change)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510DC-0716-EA26-3E04-E111BB427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096" y="3304447"/>
            <a:ext cx="7560840" cy="51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0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CF84-4A85-1326-7382-98FFD13BF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5F3651B-93BE-F398-5624-8E2BB29E3D7E}"/>
              </a:ext>
            </a:extLst>
          </p:cNvPr>
          <p:cNvSpPr txBox="1"/>
          <p:nvPr/>
        </p:nvSpPr>
        <p:spPr>
          <a:xfrm>
            <a:off x="1028700" y="981075"/>
            <a:ext cx="15244092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Capital investment – Much to do, finite capacity 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3E5C5D7-10D9-6687-3153-4D5CE7D43B73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A2517B7-8D2D-22AC-5972-1E00E67B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14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2B3EC-F48F-B498-3441-71882F0F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984" y="2691080"/>
            <a:ext cx="8092527" cy="5958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49AC1E-5AF5-510D-3ACB-026444F1E404}"/>
              </a:ext>
            </a:extLst>
          </p:cNvPr>
          <p:cNvSpPr/>
          <p:nvPr/>
        </p:nvSpPr>
        <p:spPr>
          <a:xfrm>
            <a:off x="8853978" y="1716113"/>
            <a:ext cx="774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Components of Construction Investment – year-on-year – (Constant prices, seasonally adjusted)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5604A5-F340-9119-6380-15E0ECAF1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226186"/>
              </p:ext>
            </p:extLst>
          </p:nvPr>
        </p:nvGraphicFramePr>
        <p:xfrm>
          <a:off x="189111" y="2434324"/>
          <a:ext cx="7961920" cy="595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7592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ADDCE-AA80-6C8B-D704-6A8C0F156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C05BE9D-D5FB-7845-8405-36168F140200}"/>
              </a:ext>
            </a:extLst>
          </p:cNvPr>
          <p:cNvSpPr txBox="1"/>
          <p:nvPr/>
        </p:nvSpPr>
        <p:spPr>
          <a:xfrm>
            <a:off x="1028700" y="981075"/>
            <a:ext cx="12291764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Housing Output – Cost Inflation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264ED9D-2CEE-0720-0462-EC5A5D8F68E8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1BD0E6-7E95-89A0-7CCE-B7D65AEB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1058516" cy="425896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15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0BA67-5B0D-BE13-43C5-6983DA4A1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055" y="2911252"/>
            <a:ext cx="8033917" cy="5460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28A4DC-423D-43C6-43FF-6F0F638E9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56" y="3127276"/>
            <a:ext cx="7714574" cy="59466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AE902F-F8D3-B443-A5D6-4230B13B2BC9}"/>
              </a:ext>
            </a:extLst>
          </p:cNvPr>
          <p:cNvSpPr/>
          <p:nvPr/>
        </p:nvSpPr>
        <p:spPr>
          <a:xfrm>
            <a:off x="1235652" y="2026168"/>
            <a:ext cx="6468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 Costs for Construction – year-on-year – (% Change)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8D343F-9779-5DA1-56BD-911FCCA2D54C}"/>
              </a:ext>
            </a:extLst>
          </p:cNvPr>
          <p:cNvSpPr/>
          <p:nvPr/>
        </p:nvSpPr>
        <p:spPr>
          <a:xfrm>
            <a:off x="9165233" y="2026167"/>
            <a:ext cx="6468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 in Construction Wages – Moving Average 4 Quarter  – (% Change)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9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DAB3C-C9B5-EFC8-FDB3-9E9E33432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A1D6A76-26C5-8582-71B3-92E1B2FABE9A}"/>
              </a:ext>
            </a:extLst>
          </p:cNvPr>
          <p:cNvSpPr txBox="1"/>
          <p:nvPr/>
        </p:nvSpPr>
        <p:spPr>
          <a:xfrm>
            <a:off x="1028700" y="981075"/>
            <a:ext cx="11787708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Assessment: infrastructure and housing 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1174432-4324-4363-D212-293F5D600765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F5C84EB-503E-B50F-82F6-4724F490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1"/>
            <a:ext cx="626468" cy="353888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16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FFE094-4F0C-0CFC-AB4D-82EF9952A6FE}"/>
              </a:ext>
            </a:extLst>
          </p:cNvPr>
          <p:cNvSpPr txBox="1">
            <a:spLocks/>
          </p:cNvSpPr>
          <p:nvPr/>
        </p:nvSpPr>
        <p:spPr>
          <a:xfrm>
            <a:off x="1028700" y="1759124"/>
            <a:ext cx="15460116" cy="61206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Major capacity constraints in housing and infrastructure, threatening competitiveness and societal impacts on households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Additional funding is coming online for housing and infrastructure</a:t>
            </a:r>
          </a:p>
          <a:p>
            <a:pPr lvl="1">
              <a:spcAft>
                <a:spcPts val="600"/>
              </a:spcAft>
            </a:pPr>
            <a:r>
              <a:rPr lang="en-IE" dirty="0">
                <a:latin typeface="Aptos" panose="020B0004020202020204" pitchFamily="34" charset="0"/>
              </a:rPr>
              <a:t>Additional funding for social homes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Infrastructure spending through Irish Water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Structural changes needed to achieve aims in </a:t>
            </a:r>
            <a:r>
              <a:rPr lang="en-IE" noProof="0">
                <a:latin typeface="Aptos" panose="020B0004020202020204" pitchFamily="34" charset="0"/>
              </a:rPr>
              <a:t>long run</a:t>
            </a:r>
            <a:endParaRPr lang="en-IE" noProof="0" dirty="0">
              <a:latin typeface="Aptos" panose="020B00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Increased productivity in construction sector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Additional employees required to increase output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Capital investment deficit in machinery and equipment and small firm sizes (CBI). 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Reforms to planning system to reduce uncertainty and timelines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Supporting infrastructure must unlock housing 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Must prioritise between housing, retrofits, infrastructure and non-residential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IE" noProof="0" dirty="0">
              <a:latin typeface="Aptos" panose="020B0004020202020204" pitchFamily="34" charset="0"/>
            </a:endParaRPr>
          </a:p>
          <a:p>
            <a:pPr lvl="1"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  <a:p>
            <a:pPr lvl="1"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IE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4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493776" y="7450301"/>
            <a:ext cx="380446" cy="380446"/>
          </a:xfrm>
          <a:custGeom>
            <a:avLst/>
            <a:gdLst/>
            <a:ahLst/>
            <a:cxnLst/>
            <a:rect l="l" t="t" r="r" b="b"/>
            <a:pathLst>
              <a:path w="380446" h="380446">
                <a:moveTo>
                  <a:pt x="0" y="0"/>
                </a:moveTo>
                <a:lnTo>
                  <a:pt x="380446" y="0"/>
                </a:lnTo>
                <a:lnTo>
                  <a:pt x="380446" y="380446"/>
                </a:lnTo>
                <a:lnTo>
                  <a:pt x="0" y="380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5" name="Freeform 5"/>
          <p:cNvSpPr/>
          <p:nvPr/>
        </p:nvSpPr>
        <p:spPr>
          <a:xfrm>
            <a:off x="3493776" y="6881196"/>
            <a:ext cx="380446" cy="380446"/>
          </a:xfrm>
          <a:custGeom>
            <a:avLst/>
            <a:gdLst/>
            <a:ahLst/>
            <a:cxnLst/>
            <a:rect l="l" t="t" r="r" b="b"/>
            <a:pathLst>
              <a:path w="380446" h="380446">
                <a:moveTo>
                  <a:pt x="0" y="0"/>
                </a:moveTo>
                <a:lnTo>
                  <a:pt x="380446" y="0"/>
                </a:lnTo>
                <a:lnTo>
                  <a:pt x="380446" y="380446"/>
                </a:lnTo>
                <a:lnTo>
                  <a:pt x="0" y="380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Freeform 6"/>
          <p:cNvSpPr/>
          <p:nvPr/>
        </p:nvSpPr>
        <p:spPr>
          <a:xfrm>
            <a:off x="3493776" y="8011533"/>
            <a:ext cx="380446" cy="380446"/>
          </a:xfrm>
          <a:custGeom>
            <a:avLst/>
            <a:gdLst/>
            <a:ahLst/>
            <a:cxnLst/>
            <a:rect l="l" t="t" r="r" b="b"/>
            <a:pathLst>
              <a:path w="380446" h="380446">
                <a:moveTo>
                  <a:pt x="0" y="0"/>
                </a:moveTo>
                <a:lnTo>
                  <a:pt x="380446" y="0"/>
                </a:lnTo>
                <a:lnTo>
                  <a:pt x="380446" y="380446"/>
                </a:lnTo>
                <a:lnTo>
                  <a:pt x="0" y="380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7" name="Freeform 7"/>
          <p:cNvSpPr/>
          <p:nvPr/>
        </p:nvSpPr>
        <p:spPr>
          <a:xfrm>
            <a:off x="3493776" y="8569822"/>
            <a:ext cx="363286" cy="363286"/>
          </a:xfrm>
          <a:custGeom>
            <a:avLst/>
            <a:gdLst/>
            <a:ahLst/>
            <a:cxnLst/>
            <a:rect l="l" t="t" r="r" b="b"/>
            <a:pathLst>
              <a:path w="363286" h="363286">
                <a:moveTo>
                  <a:pt x="0" y="0"/>
                </a:moveTo>
                <a:lnTo>
                  <a:pt x="363286" y="0"/>
                </a:lnTo>
                <a:lnTo>
                  <a:pt x="363286" y="363286"/>
                </a:lnTo>
                <a:lnTo>
                  <a:pt x="0" y="363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1028700" y="1095375"/>
            <a:ext cx="13769366" cy="88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63"/>
              </a:lnSpc>
            </a:pPr>
            <a:r>
              <a:rPr lang="en-IE" sz="6239" noProof="0" dirty="0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7097" y="6837694"/>
            <a:ext cx="908447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IE" sz="1998" u="sng" noProof="0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7" tooltip="http://esri.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ESRI.ie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7097" y="7404130"/>
            <a:ext cx="5902970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7"/>
              </a:lnSpc>
              <a:spcBef>
                <a:spcPct val="0"/>
              </a:spcBef>
            </a:pPr>
            <a:r>
              <a:rPr lang="en-IE" sz="1998" u="sng" noProof="0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8" tooltip="https://www.linkedin.com/company/economic-and-social-research-institute-esri-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and Social Research Institute (ESRI)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7097" y="8511829"/>
            <a:ext cx="1740545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7"/>
              </a:lnSpc>
              <a:spcBef>
                <a:spcPct val="0"/>
              </a:spcBef>
            </a:pPr>
            <a:r>
              <a:rPr lang="en-IE" sz="1998" u="sng" noProof="0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9" tooltip="https://x.com/ESRIDubl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@ESRIDublin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6747797"/>
            <a:ext cx="2318711" cy="2318711"/>
            <a:chOff x="0" y="0"/>
            <a:chExt cx="3091614" cy="30916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91614" cy="3091614"/>
            </a:xfrm>
            <a:custGeom>
              <a:avLst/>
              <a:gdLst/>
              <a:ahLst/>
              <a:cxnLst/>
              <a:rect l="l" t="t" r="r" b="b"/>
              <a:pathLst>
                <a:path w="3091614" h="3091614">
                  <a:moveTo>
                    <a:pt x="0" y="0"/>
                  </a:moveTo>
                  <a:lnTo>
                    <a:pt x="3091614" y="0"/>
                  </a:lnTo>
                  <a:lnTo>
                    <a:pt x="3091614" y="3091614"/>
                  </a:lnTo>
                  <a:lnTo>
                    <a:pt x="0" y="3091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 noProof="0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017097" y="7968030"/>
            <a:ext cx="5902970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7"/>
              </a:lnSpc>
              <a:spcBef>
                <a:spcPct val="0"/>
              </a:spcBef>
            </a:pPr>
            <a:r>
              <a:rPr lang="en-IE" sz="1998" u="sng" noProof="0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12" tooltip="https://www.youtube.com/@ESRIDubl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and Social Research Institute (ESRI)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5618" y="9033482"/>
            <a:ext cx="2004781" cy="203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IE" sz="1200" u="sng" noProof="0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13" tooltip="https://www.esri.ie/sign-up-for-the-esri-newslet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to our Newsletter</a:t>
            </a: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F8130773-133C-7C08-D4C0-079002B7EA74}"/>
              </a:ext>
            </a:extLst>
          </p:cNvPr>
          <p:cNvSpPr/>
          <p:nvPr/>
        </p:nvSpPr>
        <p:spPr>
          <a:xfrm>
            <a:off x="10809049" y="2849124"/>
            <a:ext cx="7641528" cy="7544272"/>
          </a:xfrm>
          <a:custGeom>
            <a:avLst/>
            <a:gdLst/>
            <a:ahLst/>
            <a:cxnLst/>
            <a:rect l="l" t="t" r="r" b="b"/>
            <a:pathLst>
              <a:path w="7641528" h="7544272">
                <a:moveTo>
                  <a:pt x="0" y="0"/>
                </a:moveTo>
                <a:lnTo>
                  <a:pt x="7641529" y="0"/>
                </a:lnTo>
                <a:lnTo>
                  <a:pt x="7641529" y="7544272"/>
                </a:lnTo>
                <a:lnTo>
                  <a:pt x="0" y="7544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A9A8AE-531D-611D-4659-4883BBA5E220}"/>
              </a:ext>
            </a:extLst>
          </p:cNvPr>
          <p:cNvSpPr/>
          <p:nvPr/>
        </p:nvSpPr>
        <p:spPr>
          <a:xfrm>
            <a:off x="12627617" y="6621260"/>
            <a:ext cx="5822961" cy="4114800"/>
          </a:xfrm>
          <a:custGeom>
            <a:avLst/>
            <a:gdLst/>
            <a:ahLst/>
            <a:cxnLst/>
            <a:rect l="l" t="t" r="r" b="b"/>
            <a:pathLst>
              <a:path w="5822961" h="4114800">
                <a:moveTo>
                  <a:pt x="0" y="0"/>
                </a:moveTo>
                <a:lnTo>
                  <a:pt x="5822961" y="0"/>
                </a:lnTo>
                <a:lnTo>
                  <a:pt x="5822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2602-F6CC-3A35-418B-DCD8CCDE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FAE99D5-AD5A-185D-C4C9-A19C9C20D3E0}"/>
              </a:ext>
            </a:extLst>
          </p:cNvPr>
          <p:cNvSpPr txBox="1"/>
          <p:nvPr/>
        </p:nvSpPr>
        <p:spPr>
          <a:xfrm>
            <a:off x="1028700" y="981075"/>
            <a:ext cx="16540236" cy="1304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Autumn 2025 QEC – Pre Budget  Assessment of Budget 2026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4485559-64A5-B960-ADF1-458184009D63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4D9AABA-CE3D-5FCF-BC07-57290EB9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2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35C853-400E-16E1-CE90-2E4A85686EA2}"/>
              </a:ext>
            </a:extLst>
          </p:cNvPr>
          <p:cNvSpPr txBox="1">
            <a:spLocks/>
          </p:cNvSpPr>
          <p:nvPr/>
        </p:nvSpPr>
        <p:spPr>
          <a:xfrm>
            <a:off x="791072" y="2119164"/>
            <a:ext cx="14833648" cy="49274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Domestic economy performing robustly despite international uncertainties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Pre-budget recommendations suggested limiting net spending growth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We have previously signalled concerns about the fiscal stance whereby deficits – once account is taken of windfall corporate tax receipts – have been run for the last number of years. 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Our concerns were (still are) twofold: </a:t>
            </a:r>
          </a:p>
          <a:p>
            <a:pPr lvl="1">
              <a:spcAft>
                <a:spcPts val="600"/>
              </a:spcAft>
            </a:pPr>
            <a:r>
              <a:rPr lang="en-IE" sz="3200" noProof="0" dirty="0">
                <a:latin typeface="Aptos" panose="020B0004020202020204" pitchFamily="34" charset="0"/>
              </a:rPr>
              <a:t>First, counter-cyclical fiscal policy requires that fiscal policy reduce demand pressures in the economy towards the peak of the economic cycle. </a:t>
            </a:r>
          </a:p>
          <a:p>
            <a:pPr lvl="1">
              <a:spcAft>
                <a:spcPts val="600"/>
              </a:spcAft>
            </a:pPr>
            <a:r>
              <a:rPr lang="en-IE" sz="3200" noProof="0" dirty="0">
                <a:latin typeface="Aptos" panose="020B0004020202020204" pitchFamily="34" charset="0"/>
              </a:rPr>
              <a:t>Second, the windfall nature of a large proportion of Ireland’s corporate tax receipts means that they could vanish quickly. 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Will walk through overall budgetary position in Budget 2026 relative to this context</a:t>
            </a:r>
          </a:p>
        </p:txBody>
      </p:sp>
    </p:spTree>
    <p:extLst>
      <p:ext uri="{BB962C8B-B14F-4D97-AF65-F5344CB8AC3E}">
        <p14:creationId xmlns:p14="http://schemas.microsoft.com/office/powerpoint/2010/main" val="199266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F0BA6-96F8-5341-7066-7D6063B5A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98E169-FB5A-AAFB-DB1D-27AA913C5B2D}"/>
              </a:ext>
            </a:extLst>
          </p:cNvPr>
          <p:cNvSpPr txBox="1"/>
          <p:nvPr/>
        </p:nvSpPr>
        <p:spPr>
          <a:xfrm>
            <a:off x="1028700" y="981075"/>
            <a:ext cx="16612244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Budget 2026 – Main macroeconomic elements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E753DD9-1DD2-1B44-52B5-CDE0DE4D7116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3009F56-BFF7-C93F-284C-D1975379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3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85769-2411-AD1F-6308-001F5CF72DBA}"/>
              </a:ext>
            </a:extLst>
          </p:cNvPr>
          <p:cNvSpPr txBox="1">
            <a:spLocks/>
          </p:cNvSpPr>
          <p:nvPr/>
        </p:nvSpPr>
        <p:spPr>
          <a:xfrm>
            <a:off x="1028700" y="2047156"/>
            <a:ext cx="16180196" cy="55564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noProof="0" dirty="0">
                <a:latin typeface="Aptos" panose="020B0004020202020204" pitchFamily="34" charset="0"/>
              </a:rPr>
              <a:t>Overall budgetary package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€9.4bn across taxation and expenditure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This is composed of: </a:t>
            </a:r>
          </a:p>
          <a:p>
            <a:pPr lvl="2"/>
            <a:r>
              <a:rPr lang="en-IE" sz="2000" noProof="0" dirty="0">
                <a:latin typeface="Aptos" panose="020B0004020202020204" pitchFamily="34" charset="0"/>
              </a:rPr>
              <a:t>€6.1bn in additional current expenditure</a:t>
            </a:r>
          </a:p>
          <a:p>
            <a:pPr lvl="2"/>
            <a:r>
              <a:rPr lang="en-IE" sz="2000" noProof="0" dirty="0">
                <a:latin typeface="Aptos" panose="020B0004020202020204" pitchFamily="34" charset="0"/>
              </a:rPr>
              <a:t>€2bn in additional capital expenditure</a:t>
            </a:r>
          </a:p>
          <a:p>
            <a:pPr lvl="2"/>
            <a:r>
              <a:rPr lang="en-IE" sz="2000" noProof="0" dirty="0">
                <a:latin typeface="Aptos" panose="020B0004020202020204" pitchFamily="34" charset="0"/>
              </a:rPr>
              <a:t>€1.3bn permanent tax measures</a:t>
            </a:r>
          </a:p>
          <a:p>
            <a:r>
              <a:rPr lang="en-IE" sz="2800" noProof="0" dirty="0">
                <a:latin typeface="Aptos" panose="020B0004020202020204" pitchFamily="34" charset="0"/>
              </a:rPr>
              <a:t>Size of government expenditure 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Total voted spend in 2026 – €117.8bn, non-voted.  €15.9bn</a:t>
            </a:r>
          </a:p>
          <a:p>
            <a:pPr marL="457200" lvl="1" indent="0">
              <a:buNone/>
            </a:pPr>
            <a:endParaRPr lang="en-IE" sz="2400" noProof="0" dirty="0">
              <a:latin typeface="Aptos" panose="020B0004020202020204" pitchFamily="34" charset="0"/>
            </a:endParaRPr>
          </a:p>
          <a:p>
            <a:r>
              <a:rPr lang="en-IE" sz="2800" noProof="0" dirty="0">
                <a:latin typeface="Aptos" panose="020B0004020202020204" pitchFamily="34" charset="0"/>
              </a:rPr>
              <a:t>Tax measures – €1.3bn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VAT cuts for hospitality, new building on apartments, extension of VAT rate for electricity and gas @9%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R&amp;D credits</a:t>
            </a:r>
          </a:p>
          <a:p>
            <a:r>
              <a:rPr lang="en-IE" sz="2800" noProof="0" dirty="0">
                <a:latin typeface="Aptos" panose="020B0004020202020204" pitchFamily="34" charset="0"/>
              </a:rPr>
              <a:t>Spending measures - € 8.1bn 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Broad based - spending measures point towards increasing service delivery – more employees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Considerable focus on housing and related infrastructure</a:t>
            </a:r>
          </a:p>
          <a:p>
            <a:pPr lvl="1"/>
            <a:r>
              <a:rPr lang="en-IE" sz="2400" noProof="0" dirty="0">
                <a:latin typeface="Aptos" panose="020B0004020202020204" pitchFamily="34" charset="0"/>
              </a:rPr>
              <a:t>More permanent in nature, less one-off measures</a:t>
            </a:r>
          </a:p>
          <a:p>
            <a:endParaRPr lang="en-IE" sz="2800" noProof="0" dirty="0">
              <a:latin typeface="Aptos" panose="020B0004020202020204" pitchFamily="34" charset="0"/>
            </a:endParaRPr>
          </a:p>
          <a:p>
            <a:endParaRPr lang="en-IE" sz="2800" noProof="0" dirty="0">
              <a:latin typeface="Aptos" panose="020B0004020202020204" pitchFamily="34" charset="0"/>
            </a:endParaRPr>
          </a:p>
          <a:p>
            <a:endParaRPr lang="en-IE" sz="2800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4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7ED8F-155F-DE15-2F76-AC84E99A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CA7A090-EB55-3046-82D9-10FADC25A325}"/>
              </a:ext>
            </a:extLst>
          </p:cNvPr>
          <p:cNvSpPr txBox="1"/>
          <p:nvPr/>
        </p:nvSpPr>
        <p:spPr>
          <a:xfrm>
            <a:off x="500312" y="343072"/>
            <a:ext cx="12087546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 is the macroeconomy at present?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8DDA865-9483-AE37-1A35-4C69F4FE8F14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A2A5AB7-4DB2-63C8-5286-4CE62A02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4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72F67-E2CA-B5BF-DB3C-69813965A458}"/>
              </a:ext>
            </a:extLst>
          </p:cNvPr>
          <p:cNvSpPr txBox="1"/>
          <p:nvPr/>
        </p:nvSpPr>
        <p:spPr>
          <a:xfrm>
            <a:off x="512838" y="2023992"/>
            <a:ext cx="8352928" cy="523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economy continues to perform robustly: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Consumption +3 percent in Q2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Employment +2.3 percent in Q2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tax receipts +4.4 percent to end-August.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expect modified domestic demand to grow by 3.8 percent in 2025 and by 2.9 percent in 2026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While EU/US agreement reduced uncertainty in the short term, the new situation of a 15 percent tariff represents a deterioration in our trading environment.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800" noProof="0" dirty="0">
                <a:solidFill>
                  <a:prstClr val="black"/>
                </a:solidFill>
                <a:latin typeface="Aptos" panose="02110004020202020204"/>
              </a:rPr>
              <a:t>Uncertainty remains elevated – international risks. </a:t>
            </a:r>
            <a:endParaRPr kumimoji="0" lang="en-IE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C838C-4765-8A67-D25D-315FF5E3A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136" y="1994226"/>
            <a:ext cx="8136904" cy="570397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7A8DDC-EA7E-1F9B-24B3-BE2A3829B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36207"/>
              </p:ext>
            </p:extLst>
          </p:nvPr>
        </p:nvGraphicFramePr>
        <p:xfrm>
          <a:off x="2591272" y="7577208"/>
          <a:ext cx="11737304" cy="1371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8492">
                  <a:extLst>
                    <a:ext uri="{9D8B030D-6E8A-4147-A177-3AD203B41FA5}">
                      <a16:colId xmlns:a16="http://schemas.microsoft.com/office/drawing/2014/main" val="1178906145"/>
                    </a:ext>
                  </a:extLst>
                </a:gridCol>
                <a:gridCol w="2106696">
                  <a:extLst>
                    <a:ext uri="{9D8B030D-6E8A-4147-A177-3AD203B41FA5}">
                      <a16:colId xmlns:a16="http://schemas.microsoft.com/office/drawing/2014/main" val="4207873996"/>
                    </a:ext>
                  </a:extLst>
                </a:gridCol>
                <a:gridCol w="2106696">
                  <a:extLst>
                    <a:ext uri="{9D8B030D-6E8A-4147-A177-3AD203B41FA5}">
                      <a16:colId xmlns:a16="http://schemas.microsoft.com/office/drawing/2014/main" val="1455669656"/>
                    </a:ext>
                  </a:extLst>
                </a:gridCol>
                <a:gridCol w="1705420">
                  <a:extLst>
                    <a:ext uri="{9D8B030D-6E8A-4147-A177-3AD203B41FA5}">
                      <a16:colId xmlns:a16="http://schemas.microsoft.com/office/drawing/2014/main" val="41389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Indicator (Growth,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Gross Domestic Product (GDP)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Modified Domestic Demand (MDD)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50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1775F14-82EA-AF92-8181-5B47A34CA4D2}"/>
              </a:ext>
            </a:extLst>
          </p:cNvPr>
          <p:cNvSpPr/>
          <p:nvPr/>
        </p:nvSpPr>
        <p:spPr>
          <a:xfrm>
            <a:off x="9504040" y="1168125"/>
            <a:ext cx="774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GVA growth – year-on-year – domestic vs foreign-dominated sectors (Constant prices, seasonally adjusted)</a:t>
            </a:r>
            <a:endParaRPr lang="en-IE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37EA3-B8E7-CFEE-7D9D-ADBF6B1FB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FFF2060-6437-0E2A-7A37-D1C530F38805}"/>
              </a:ext>
            </a:extLst>
          </p:cNvPr>
          <p:cNvSpPr txBox="1"/>
          <p:nvPr/>
        </p:nvSpPr>
        <p:spPr>
          <a:xfrm>
            <a:off x="575048" y="558448"/>
            <a:ext cx="12291764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Domestic Economic Developments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2BF0659-C83C-5E56-0928-B1BFA42F3F33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F93DB08-8B73-8C26-1801-79CF7C372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5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66F213-1DA0-3F1F-F523-5A84ABF3F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35378"/>
              </p:ext>
            </p:extLst>
          </p:nvPr>
        </p:nvGraphicFramePr>
        <p:xfrm>
          <a:off x="1943199" y="8088304"/>
          <a:ext cx="12960758" cy="1828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424991">
                  <a:extLst>
                    <a:ext uri="{9D8B030D-6E8A-4147-A177-3AD203B41FA5}">
                      <a16:colId xmlns:a16="http://schemas.microsoft.com/office/drawing/2014/main" val="1178906145"/>
                    </a:ext>
                  </a:extLst>
                </a:gridCol>
                <a:gridCol w="2326290">
                  <a:extLst>
                    <a:ext uri="{9D8B030D-6E8A-4147-A177-3AD203B41FA5}">
                      <a16:colId xmlns:a16="http://schemas.microsoft.com/office/drawing/2014/main" val="4207873996"/>
                    </a:ext>
                  </a:extLst>
                </a:gridCol>
                <a:gridCol w="2326290">
                  <a:extLst>
                    <a:ext uri="{9D8B030D-6E8A-4147-A177-3AD203B41FA5}">
                      <a16:colId xmlns:a16="http://schemas.microsoft.com/office/drawing/2014/main" val="1455669656"/>
                    </a:ext>
                  </a:extLst>
                </a:gridCol>
                <a:gridCol w="1883187">
                  <a:extLst>
                    <a:ext uri="{9D8B030D-6E8A-4147-A177-3AD203B41FA5}">
                      <a16:colId xmlns:a16="http://schemas.microsoft.com/office/drawing/2014/main" val="41389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Modified Investment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-4.2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Net Government Spending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77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50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23637F-EE4A-DF76-8780-2B4764FDD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851" y="2351786"/>
            <a:ext cx="7583462" cy="55834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AEC06C-69EB-5AB1-06D9-FFD14CC2BD16}"/>
              </a:ext>
            </a:extLst>
          </p:cNvPr>
          <p:cNvSpPr/>
          <p:nvPr/>
        </p:nvSpPr>
        <p:spPr>
          <a:xfrm>
            <a:off x="10224120" y="1823325"/>
            <a:ext cx="774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Components of Modified Domestic Demand – year-on-year – (Constant prices, seasonally adjusted)</a:t>
            </a:r>
            <a:endParaRPr lang="en-IE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5B3CD-10A9-6F80-10AF-3AB3FA59AD7C}"/>
              </a:ext>
            </a:extLst>
          </p:cNvPr>
          <p:cNvSpPr txBox="1"/>
          <p:nvPr/>
        </p:nvSpPr>
        <p:spPr>
          <a:xfrm>
            <a:off x="761406" y="2911252"/>
            <a:ext cx="8352928" cy="422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Continued strong consumption expenditure growth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800" noProof="0" dirty="0">
                <a:solidFill>
                  <a:prstClr val="black"/>
                </a:solidFill>
                <a:latin typeface="Aptos" panose="02110004020202020204"/>
              </a:rPr>
              <a:t>Rising nominal incomes, moderating inflation, continued high savings ratios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800" noProof="0" dirty="0">
                <a:solidFill>
                  <a:prstClr val="black"/>
                </a:solidFill>
                <a:latin typeface="Aptos" panose="02110004020202020204"/>
              </a:rPr>
              <a:t>Potential downside risks from uncertainty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IE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Investment increasing notably in Q2, </a:t>
            </a:r>
            <a:r>
              <a:rPr lang="en-IE" sz="2800" noProof="0" dirty="0">
                <a:solidFill>
                  <a:prstClr val="black"/>
                </a:solidFill>
                <a:latin typeface="Aptos" panose="02110004020202020204"/>
              </a:rPr>
              <a:t>driven by higher housing and construction (to be discussed)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IE" sz="2800" noProof="0" dirty="0">
                <a:solidFill>
                  <a:prstClr val="black"/>
                </a:solidFill>
                <a:latin typeface="Aptos" panose="02110004020202020204"/>
              </a:rPr>
              <a:t>Net government expenditure also growing rapidly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IE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05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CFBFC-0AA7-E491-4834-9EBEDEB9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51CBFB4-C151-1B70-1E71-806C4123D2BD}"/>
              </a:ext>
            </a:extLst>
          </p:cNvPr>
          <p:cNvSpPr txBox="1"/>
          <p:nvPr/>
        </p:nvSpPr>
        <p:spPr>
          <a:xfrm>
            <a:off x="1028700" y="981075"/>
            <a:ext cx="12291764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Labour Market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46E34D4-ACD6-E03D-9D58-110D47662ED9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B5EA5FF-DC2F-7523-FED6-2964E753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6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3D9450-71F4-4B3B-881D-F9CE31FA1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088" y="3066286"/>
            <a:ext cx="7420966" cy="445347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663CF5-CAD9-2961-2251-FBF7C0A96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09225"/>
              </p:ext>
            </p:extLst>
          </p:nvPr>
        </p:nvGraphicFramePr>
        <p:xfrm>
          <a:off x="2447256" y="8258241"/>
          <a:ext cx="11737304" cy="1371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18492">
                  <a:extLst>
                    <a:ext uri="{9D8B030D-6E8A-4147-A177-3AD203B41FA5}">
                      <a16:colId xmlns:a16="http://schemas.microsoft.com/office/drawing/2014/main" val="1178906145"/>
                    </a:ext>
                  </a:extLst>
                </a:gridCol>
                <a:gridCol w="2106696">
                  <a:extLst>
                    <a:ext uri="{9D8B030D-6E8A-4147-A177-3AD203B41FA5}">
                      <a16:colId xmlns:a16="http://schemas.microsoft.com/office/drawing/2014/main" val="4207873996"/>
                    </a:ext>
                  </a:extLst>
                </a:gridCol>
                <a:gridCol w="2106696">
                  <a:extLst>
                    <a:ext uri="{9D8B030D-6E8A-4147-A177-3AD203B41FA5}">
                      <a16:colId xmlns:a16="http://schemas.microsoft.com/office/drawing/2014/main" val="1455669656"/>
                    </a:ext>
                  </a:extLst>
                </a:gridCol>
                <a:gridCol w="1705420">
                  <a:extLst>
                    <a:ext uri="{9D8B030D-6E8A-4147-A177-3AD203B41FA5}">
                      <a16:colId xmlns:a16="http://schemas.microsoft.com/office/drawing/2014/main" val="41389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Indicator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Unemployment Rate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74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noProof="0" dirty="0"/>
                        <a:t>Employment Growth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noProof="0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5026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439446-7CFE-3B57-4927-8165F5C8A522}"/>
              </a:ext>
            </a:extLst>
          </p:cNvPr>
          <p:cNvSpPr txBox="1">
            <a:spLocks/>
          </p:cNvSpPr>
          <p:nvPr/>
        </p:nvSpPr>
        <p:spPr>
          <a:xfrm>
            <a:off x="1028700" y="2436018"/>
            <a:ext cx="8475340" cy="5414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Labour market continues to operate at capacity </a:t>
            </a:r>
          </a:p>
          <a:p>
            <a:pPr lvl="1"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low unemployment rate over forecast horizon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Employment growth has been strong in recent years, despite degree of uncertainty and repeated international shocks</a:t>
            </a:r>
          </a:p>
          <a:p>
            <a:pPr>
              <a:spcAft>
                <a:spcPts val="600"/>
              </a:spcAft>
            </a:pPr>
            <a:r>
              <a:rPr lang="en-IE" noProof="0" dirty="0">
                <a:latin typeface="Aptos" panose="020B0004020202020204" pitchFamily="34" charset="0"/>
              </a:rPr>
              <a:t>Some tentative signs of softening in labour market – lower work permits in market-oriented sectors and lower vacancy rate if public sector is excluded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EF612D-B18A-1AD3-C065-EC461842C5B5}"/>
              </a:ext>
            </a:extLst>
          </p:cNvPr>
          <p:cNvSpPr/>
          <p:nvPr/>
        </p:nvSpPr>
        <p:spPr>
          <a:xfrm>
            <a:off x="9936088" y="2028759"/>
            <a:ext cx="776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 of Work Permits Issued by Sector – Market-oriented vs Publi</a:t>
            </a:r>
            <a:r>
              <a:rPr lang="en-IE" sz="2400" b="1" noProof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Sector</a:t>
            </a:r>
          </a:p>
        </p:txBody>
      </p:sp>
    </p:spTree>
    <p:extLst>
      <p:ext uri="{BB962C8B-B14F-4D97-AF65-F5344CB8AC3E}">
        <p14:creationId xmlns:p14="http://schemas.microsoft.com/office/powerpoint/2010/main" val="351980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A8B5-9630-498C-4632-794088FC2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5237A7F-7686-8151-F4CC-5078A8D86BE3}"/>
              </a:ext>
            </a:extLst>
          </p:cNvPr>
          <p:cNvSpPr txBox="1"/>
          <p:nvPr/>
        </p:nvSpPr>
        <p:spPr>
          <a:xfrm>
            <a:off x="1028700" y="981075"/>
            <a:ext cx="16540236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Government expenditure growing rapidly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FC85F93-9AC3-D349-7AB5-39C43D7E9ED3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E53228-FC11-7365-B1DA-AC97BB56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7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343F3E-BCCE-BA00-E003-3466AEE8C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812313"/>
              </p:ext>
            </p:extLst>
          </p:nvPr>
        </p:nvGraphicFramePr>
        <p:xfrm>
          <a:off x="1511152" y="3199283"/>
          <a:ext cx="7096374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D325F4DB-0FD1-DD81-8A7A-B62CFC58F25E}"/>
              </a:ext>
            </a:extLst>
          </p:cNvPr>
          <p:cNvSpPr/>
          <p:nvPr/>
        </p:nvSpPr>
        <p:spPr>
          <a:xfrm>
            <a:off x="9936088" y="2028759"/>
            <a:ext cx="776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Rate in Nominal Gross Voted Expenditure – Capital and Current (Year-on-Year)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56469A-3E84-7604-E18F-0A8466424C2B}"/>
              </a:ext>
            </a:extLst>
          </p:cNvPr>
          <p:cNvSpPr/>
          <p:nvPr/>
        </p:nvSpPr>
        <p:spPr>
          <a:xfrm>
            <a:off x="1379668" y="1972563"/>
            <a:ext cx="776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Gross Voted Government Expenditure (€</a:t>
            </a:r>
            <a:r>
              <a:rPr lang="en-IE" sz="2400" b="1" noProof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nominal) – Current and Capital Expenditure 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C318866-D277-2EFF-93DA-AF1B48740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23416"/>
              </p:ext>
            </p:extLst>
          </p:nvPr>
        </p:nvGraphicFramePr>
        <p:xfrm>
          <a:off x="9929786" y="2937358"/>
          <a:ext cx="6847061" cy="559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083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73139-0C80-2D8D-C586-B6BF2DA6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CA800DF-9A6D-5322-31C1-C57BF4DCE941}"/>
              </a:ext>
            </a:extLst>
          </p:cNvPr>
          <p:cNvSpPr txBox="1"/>
          <p:nvPr/>
        </p:nvSpPr>
        <p:spPr>
          <a:xfrm>
            <a:off x="1028700" y="981075"/>
            <a:ext cx="16540236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Compensating for inflation and a growing population? 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976EF75-558F-DE8E-1C69-CD243890DA6D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E46ED15-67C8-0BE6-8A5F-43D20569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IE" sz="2000" noProof="0" smtClean="0">
                <a:solidFill>
                  <a:srgbClr val="223451"/>
                </a:solidFill>
              </a:rPr>
              <a:pPr/>
              <a:t>8</a:t>
            </a:fld>
            <a:endParaRPr lang="en-IE" sz="2000" noProof="0" dirty="0">
              <a:solidFill>
                <a:srgbClr val="22345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190714-7CA6-714C-3A7F-729700BBCC5E}"/>
              </a:ext>
            </a:extLst>
          </p:cNvPr>
          <p:cNvSpPr/>
          <p:nvPr/>
        </p:nvSpPr>
        <p:spPr>
          <a:xfrm>
            <a:off x="5975648" y="233518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Capita Real Spending Trends (€ per person, CPI adjusted)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3566DC-D347-5A94-E68B-CC9844936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545221"/>
              </p:ext>
            </p:extLst>
          </p:nvPr>
        </p:nvGraphicFramePr>
        <p:xfrm>
          <a:off x="2447256" y="2997713"/>
          <a:ext cx="12219756" cy="6178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200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40BBF1-D050-9B4C-DE90-4808044E4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7375790"/>
              </p:ext>
            </p:extLst>
          </p:nvPr>
        </p:nvGraphicFramePr>
        <p:xfrm>
          <a:off x="394141" y="2340549"/>
          <a:ext cx="8593311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9A05AD-ECDE-7C9A-2E3B-96A476115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45610"/>
              </p:ext>
            </p:extLst>
          </p:nvPr>
        </p:nvGraphicFramePr>
        <p:xfrm>
          <a:off x="8711952" y="2047156"/>
          <a:ext cx="8856984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661A0F4C-57C4-2D13-219F-8084E99CDC51}"/>
              </a:ext>
            </a:extLst>
          </p:cNvPr>
          <p:cNvSpPr txBox="1"/>
          <p:nvPr/>
        </p:nvSpPr>
        <p:spPr>
          <a:xfrm>
            <a:off x="1028700" y="707190"/>
            <a:ext cx="16540236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IE" sz="5400" noProof="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Where is the expenditure going?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DAE795-45E2-1031-EFD7-6ED0363032C8}"/>
              </a:ext>
            </a:extLst>
          </p:cNvPr>
          <p:cNvSpPr/>
          <p:nvPr/>
        </p:nvSpPr>
        <p:spPr>
          <a:xfrm>
            <a:off x="1223120" y="1370898"/>
            <a:ext cx="776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Gross Voted Government Expenditure (€</a:t>
            </a:r>
            <a:r>
              <a:rPr lang="en-IE" sz="2400" b="1" noProof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nominal) – By Vote Group – </a:t>
            </a:r>
            <a:r>
              <a:rPr lang="en-IE" sz="2400" b="1" noProof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Spending 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58B01F-5063-151B-69F4-B1BDEDCF3EA4}"/>
              </a:ext>
            </a:extLst>
          </p:cNvPr>
          <p:cNvSpPr/>
          <p:nvPr/>
        </p:nvSpPr>
        <p:spPr>
          <a:xfrm>
            <a:off x="9999024" y="1290928"/>
            <a:ext cx="7764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Gross Voted Government Expenditure (€</a:t>
            </a:r>
            <a:r>
              <a:rPr lang="en-IE" sz="2400" b="1" noProof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nominal) – By Vote Group – </a:t>
            </a:r>
            <a:r>
              <a:rPr lang="en-IE" sz="2400" b="1" noProof="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</a:t>
            </a:r>
            <a:r>
              <a:rPr lang="en-IE" sz="2400" b="1" noProof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Spending </a:t>
            </a:r>
            <a:endParaRPr lang="en-IE" sz="2400" b="1" noProof="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2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RI Slide Deck Template (Oct 2024)" id="{0A8C0BE6-04DE-4322-A7C0-B3252119F4CE}" vid="{44B5013B-F09C-4E44-915C-C6DB7A78F6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ca690-77fb-4dc2-9dbc-59304150e79d" xsi:nil="true"/>
    <lcf76f155ced4ddcb4097134ff3c332f xmlns="409269f7-a40a-4d74-be52-7169b696668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4533F1DEF6A4B84FC1EA7A3DBA72A" ma:contentTypeVersion="11" ma:contentTypeDescription="Create a new document." ma:contentTypeScope="" ma:versionID="a53d7807425a9afac5183d56339ea590">
  <xsd:schema xmlns:xsd="http://www.w3.org/2001/XMLSchema" xmlns:xs="http://www.w3.org/2001/XMLSchema" xmlns:p="http://schemas.microsoft.com/office/2006/metadata/properties" xmlns:ns2="409269f7-a40a-4d74-be52-7169b696668b" xmlns:ns3="3d7ca690-77fb-4dc2-9dbc-59304150e79d" targetNamespace="http://schemas.microsoft.com/office/2006/metadata/properties" ma:root="true" ma:fieldsID="6c7b21f0ec48fd2e459b97ed1fff77ab" ns2:_="" ns3:_="">
    <xsd:import namespace="409269f7-a40a-4d74-be52-7169b696668b"/>
    <xsd:import namespace="3d7ca690-77fb-4dc2-9dbc-59304150e79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269f7-a40a-4d74-be52-7169b696668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438c398-5d14-466e-9d31-5a661b18a3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ca690-77fb-4dc2-9dbc-59304150e79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fc09954-6486-42f4-b15c-81922f430c3b}" ma:internalName="TaxCatchAll" ma:showField="CatchAllData" ma:web="3d7ca690-77fb-4dc2-9dbc-59304150e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43A37-EDA8-4165-A206-0654ACBA86E3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3d7ca690-77fb-4dc2-9dbc-59304150e79d"/>
    <ds:schemaRef ds:uri="409269f7-a40a-4d74-be52-7169b696668b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EB3630E-EAB4-4882-B13F-56B109F43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269f7-a40a-4d74-be52-7169b696668b"/>
    <ds:schemaRef ds:uri="3d7ca690-77fb-4dc2-9dbc-59304150e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A223FF-9EEB-4CF6-A00B-7BF1E947197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3213ed-66bb-4e32-ab96-b6a7c74467a4}" enabled="0" method="" siteId="{e93213ed-66bb-4e32-ab96-b6a7c7446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ESRI Slide Deck Template (Oct 2024)</Template>
  <TotalTime>928</TotalTime>
  <Words>1174</Words>
  <Application>Microsoft Office PowerPoint</Application>
  <PresentationFormat>Custom</PresentationFormat>
  <Paragraphs>176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 (MS) Bold</vt:lpstr>
      <vt:lpstr>Calibri</vt:lpstr>
      <vt:lpstr>Arial</vt:lpstr>
      <vt:lpstr>Merriweather Bold</vt:lpstr>
      <vt:lpstr>Calibri (MS) Light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Dónal O'Shea</dc:creator>
  <cp:lastModifiedBy>Conor O'Toole</cp:lastModifiedBy>
  <cp:revision>123</cp:revision>
  <cp:lastPrinted>2025-03-25T13:29:06Z</cp:lastPrinted>
  <dcterms:created xsi:type="dcterms:W3CDTF">2024-12-02T11:55:33Z</dcterms:created>
  <dcterms:modified xsi:type="dcterms:W3CDTF">2025-10-10T09:25:08Z</dcterms:modified>
  <dc:identifier>DAGNp3uCbCk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0x0101007A54533F1DEF6A4B84FC1EA7A3DBA72A</vt:lpwstr>
  </property>
</Properties>
</file>